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96" r:id="rId2"/>
    <p:sldId id="324" r:id="rId3"/>
    <p:sldId id="323" r:id="rId4"/>
    <p:sldId id="289" r:id="rId5"/>
    <p:sldId id="476" r:id="rId6"/>
    <p:sldId id="527" r:id="rId7"/>
    <p:sldId id="493" r:id="rId8"/>
    <p:sldId id="535" r:id="rId9"/>
    <p:sldId id="537" r:id="rId10"/>
    <p:sldId id="266" r:id="rId11"/>
    <p:sldId id="269" r:id="rId12"/>
    <p:sldId id="285" r:id="rId13"/>
    <p:sldId id="280" r:id="rId14"/>
    <p:sldId id="263" r:id="rId15"/>
    <p:sldId id="287" r:id="rId16"/>
    <p:sldId id="299" r:id="rId17"/>
    <p:sldId id="528" r:id="rId18"/>
    <p:sldId id="270" r:id="rId19"/>
    <p:sldId id="541" r:id="rId20"/>
    <p:sldId id="542" r:id="rId21"/>
    <p:sldId id="543" r:id="rId22"/>
    <p:sldId id="294" r:id="rId23"/>
    <p:sldId id="536" r:id="rId24"/>
    <p:sldId id="498" r:id="rId25"/>
    <p:sldId id="260" r:id="rId26"/>
    <p:sldId id="279" r:id="rId27"/>
    <p:sldId id="529" r:id="rId28"/>
    <p:sldId id="502" r:id="rId29"/>
    <p:sldId id="278" r:id="rId30"/>
    <p:sldId id="322" r:id="rId31"/>
    <p:sldId id="530" r:id="rId32"/>
    <p:sldId id="525" r:id="rId33"/>
    <p:sldId id="406" r:id="rId34"/>
    <p:sldId id="544" r:id="rId35"/>
    <p:sldId id="329" r:id="rId36"/>
    <p:sldId id="303" r:id="rId37"/>
    <p:sldId id="526" r:id="rId38"/>
    <p:sldId id="472" r:id="rId39"/>
    <p:sldId id="330" r:id="rId40"/>
    <p:sldId id="462" r:id="rId41"/>
    <p:sldId id="407" r:id="rId42"/>
    <p:sldId id="328" r:id="rId43"/>
    <p:sldId id="408" r:id="rId44"/>
    <p:sldId id="481" r:id="rId45"/>
    <p:sldId id="539" r:id="rId46"/>
    <p:sldId id="538" r:id="rId47"/>
    <p:sldId id="531" r:id="rId48"/>
    <p:sldId id="511" r:id="rId49"/>
    <p:sldId id="512" r:id="rId50"/>
    <p:sldId id="513" r:id="rId51"/>
    <p:sldId id="532" r:id="rId52"/>
    <p:sldId id="515" r:id="rId53"/>
    <p:sldId id="516" r:id="rId54"/>
    <p:sldId id="518" r:id="rId55"/>
    <p:sldId id="519" r:id="rId56"/>
    <p:sldId id="521" r:id="rId57"/>
    <p:sldId id="533" r:id="rId58"/>
    <p:sldId id="475" r:id="rId59"/>
    <p:sldId id="314" r:id="rId60"/>
    <p:sldId id="484" r:id="rId61"/>
    <p:sldId id="534" r:id="rId62"/>
    <p:sldId id="313" r:id="rId63"/>
    <p:sldId id="312" r:id="rId64"/>
    <p:sldId id="483" r:id="rId65"/>
    <p:sldId id="470" r:id="rId66"/>
    <p:sldId id="490" r:id="rId67"/>
    <p:sldId id="54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FF00"/>
    <a:srgbClr val="FF6699"/>
    <a:srgbClr val="FF0000"/>
    <a:srgbClr val="C00000"/>
    <a:srgbClr val="2E75B6"/>
    <a:srgbClr val="FF5050"/>
    <a:srgbClr val="CC0000"/>
    <a:srgbClr val="00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8" autoAdjust="0"/>
    <p:restoredTop sz="85729" autoAdjust="0"/>
  </p:normalViewPr>
  <p:slideViewPr>
    <p:cSldViewPr snapToGrid="0">
      <p:cViewPr varScale="1">
        <p:scale>
          <a:sx n="74" d="100"/>
          <a:sy n="74" d="100"/>
        </p:scale>
        <p:origin x="1426" y="67"/>
      </p:cViewPr>
      <p:guideLst/>
    </p:cSldViewPr>
  </p:slideViewPr>
  <p:notesTextViewPr>
    <p:cViewPr>
      <p:scale>
        <a:sx n="1" d="1"/>
        <a:sy n="1" d="1"/>
      </p:scale>
      <p:origin x="0" y="0"/>
    </p:cViewPr>
  </p:notesTextViewPr>
  <p:notesViewPr>
    <p:cSldViewPr snapToGrid="0">
      <p:cViewPr varScale="1">
        <p:scale>
          <a:sx n="79" d="100"/>
          <a:sy n="79" d="100"/>
        </p:scale>
        <p:origin x="252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600" b="1" dirty="0" err="1"/>
            <a:t>Nonintubated</a:t>
          </a:r>
          <a:r>
            <a:rPr lang="en-US" altLang="ko-KR" sz="1600" b="1" dirty="0"/>
            <a:t> ARDS</a:t>
          </a:r>
          <a:endParaRPr lang="ko-KR" altLang="en-US" sz="1600" b="1" dirty="0"/>
        </a:p>
      </dgm:t>
    </dgm:pt>
    <dgm:pt modelId="{E1870424-701F-490C-92C7-F4F7E8AC57A9}" type="parTrans" cxnId="{AD2AF566-40D8-449B-A472-1C3A7BBBAAA5}">
      <dgm:prSet/>
      <dgm:spPr/>
      <dgm:t>
        <a:bodyPr/>
        <a:lstStyle/>
        <a:p>
          <a:pPr latinLnBrk="1"/>
          <a:endParaRPr lang="ko-KR" altLang="en-US" sz="1300"/>
        </a:p>
      </dgm:t>
    </dgm:pt>
    <dgm:pt modelId="{F22B4961-DAB9-472D-A6C7-CDBDA2969B7F}" type="sibTrans" cxnId="{AD2AF566-40D8-449B-A472-1C3A7BBBAAA5}">
      <dgm:prSet/>
      <dgm:spPr/>
      <dgm:t>
        <a:bodyPr/>
        <a:lstStyle/>
        <a:p>
          <a:pPr latinLnBrk="1"/>
          <a:endParaRPr lang="ko-KR" altLang="en-US" sz="1300"/>
        </a:p>
      </dgm:t>
    </dgm:pt>
    <dgm:pt modelId="{2E39C492-110B-4F88-918A-AD9DF767BC9A}">
      <dgm:prSet phldrT="[텍스트]" custT="1"/>
      <dgm:spPr/>
      <dgm:t>
        <a:bodyPr/>
        <a:lstStyle/>
        <a:p>
          <a:pPr latinLnBrk="1">
            <a:lnSpc>
              <a:spcPct val="150000"/>
            </a:lnSpc>
          </a:pP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b="0" dirty="0"/>
            <a:t>&lt; 300 </a:t>
          </a:r>
          <a:r>
            <a:rPr lang="en-US" altLang="en-US" sz="1300" dirty="0"/>
            <a:t>mmHg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315</a:t>
          </a:r>
          <a:endParaRPr lang="ko-KR" altLang="en-US" sz="1300" dirty="0"/>
        </a:p>
      </dgm:t>
    </dgm:pt>
    <dgm:pt modelId="{D7BB9B8A-9FA3-485B-8AD7-80B10CB68CC0}" type="parTrans" cxnId="{24BE0BD1-BFA8-43FC-8698-F77829CCCD2B}">
      <dgm:prSet/>
      <dgm:spPr/>
      <dgm:t>
        <a:bodyPr/>
        <a:lstStyle/>
        <a:p>
          <a:pPr latinLnBrk="1"/>
          <a:endParaRPr lang="ko-KR" altLang="en-US" sz="1300"/>
        </a:p>
      </dgm:t>
    </dgm:pt>
    <dgm:pt modelId="{6923F1C3-8491-4DA4-8FAA-8148CA9BC647}" type="sibTrans" cxnId="{24BE0BD1-BFA8-43FC-8698-F77829CCCD2B}">
      <dgm:prSet/>
      <dgm:spPr/>
      <dgm:t>
        <a:bodyPr/>
        <a:lstStyle/>
        <a:p>
          <a:pPr latinLnBrk="1"/>
          <a:endParaRPr lang="ko-KR" altLang="en-US" sz="1300"/>
        </a:p>
      </dgm:t>
    </dgm:pt>
    <dgm:pt modelId="{6B9D60DF-A934-4A59-BC40-3585C7405353}">
      <dgm:prSet phldrT="[텍스트]" custT="1"/>
      <dgm:spPr/>
      <dgm:t>
        <a:bodyPr/>
        <a:lstStyle/>
        <a:p>
          <a:pPr latinLnBrk="1"/>
          <a:r>
            <a:rPr lang="en-US" altLang="ko-KR" sz="1600" b="1" dirty="0"/>
            <a:t>Intubated ARDS</a:t>
          </a:r>
          <a:endParaRPr lang="ko-KR" altLang="en-US" sz="1600" b="1" dirty="0"/>
        </a:p>
      </dgm:t>
    </dgm:pt>
    <dgm:pt modelId="{D55DDCCE-76C6-49B2-9909-80FEDC2CC2B1}" type="parTrans" cxnId="{0AA26F58-463B-4A26-A6A3-5D5E113701B3}">
      <dgm:prSet/>
      <dgm:spPr/>
      <dgm:t>
        <a:bodyPr/>
        <a:lstStyle/>
        <a:p>
          <a:pPr latinLnBrk="1"/>
          <a:endParaRPr lang="ko-KR" altLang="en-US" sz="1300"/>
        </a:p>
      </dgm:t>
    </dgm:pt>
    <dgm:pt modelId="{CECA1849-6A03-40AF-9E7F-1250B582772D}" type="sibTrans" cxnId="{0AA26F58-463B-4A26-A6A3-5D5E113701B3}">
      <dgm:prSet/>
      <dgm:spPr/>
      <dgm:t>
        <a:bodyPr/>
        <a:lstStyle/>
        <a:p>
          <a:pPr latinLnBrk="1"/>
          <a:endParaRPr lang="ko-KR" altLang="en-US" sz="1300"/>
        </a:p>
      </dgm:t>
    </dgm:pt>
    <dgm:pt modelId="{3956019C-78BE-40E3-B2D6-4658C9469555}">
      <dgm:prSet phldrT="[텍스트]" custT="1"/>
      <dgm:spPr/>
      <dgm:t>
        <a:bodyPr/>
        <a:lstStyle/>
        <a:p>
          <a:pPr latinLnBrk="1">
            <a:lnSpc>
              <a:spcPct val="100000"/>
            </a:lnSpc>
            <a:buNone/>
          </a:pPr>
          <a:r>
            <a:rPr lang="en-US" altLang="en-US" sz="1300" dirty="0"/>
            <a:t>Mild 				      200 </a:t>
          </a:r>
          <a:r>
            <a:rPr lang="en-US" altLang="ko-KR" sz="1300" dirty="0"/>
            <a:t>&lt; </a:t>
          </a: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b="0" dirty="0">
              <a:latin typeface="맑은 고딕" panose="020B0503020000020004" pitchFamily="50" charset="-127"/>
              <a:ea typeface="맑은 고딕" panose="020B0503020000020004" pitchFamily="50" charset="-127"/>
            </a:rPr>
            <a:t>≤ </a:t>
          </a:r>
          <a:r>
            <a:rPr lang="en-US" altLang="en-US" sz="1300" b="0" dirty="0"/>
            <a:t>300 </a:t>
          </a:r>
          <a:r>
            <a:rPr lang="en-US" altLang="en-US" sz="1300" dirty="0"/>
            <a:t>mmHg       235&lt;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8C878068-CDED-4988-A463-DA1758CE7328}" type="parTrans" cxnId="{4BCB53B7-5B68-4C31-9500-08430CB4A48C}">
      <dgm:prSet/>
      <dgm:spPr/>
      <dgm:t>
        <a:bodyPr/>
        <a:lstStyle/>
        <a:p>
          <a:pPr latinLnBrk="1"/>
          <a:endParaRPr lang="ko-KR" altLang="en-US" sz="1300"/>
        </a:p>
      </dgm:t>
    </dgm:pt>
    <dgm:pt modelId="{C102DC50-E96D-4615-8B60-8E2E0F445BEE}" type="sibTrans" cxnId="{4BCB53B7-5B68-4C31-9500-08430CB4A48C}">
      <dgm:prSet/>
      <dgm:spPr/>
      <dgm:t>
        <a:bodyPr/>
        <a:lstStyle/>
        <a:p>
          <a:pPr latinLnBrk="1"/>
          <a:endParaRPr lang="ko-KR" altLang="en-US" sz="1300"/>
        </a:p>
      </dgm:t>
    </dgm:pt>
    <dgm:pt modelId="{692DFE52-431E-4F39-825F-C868351DF757}">
      <dgm:prSet phldrT="[텍스트]" custT="1"/>
      <dgm:spPr/>
      <dgm:t>
        <a:bodyPr/>
        <a:lstStyle/>
        <a:p>
          <a:pPr latinLnBrk="1"/>
          <a:r>
            <a:rPr lang="en-US" altLang="en-US" sz="1400" b="1" dirty="0"/>
            <a:t>Modified Definition for</a:t>
          </a:r>
          <a:endParaRPr lang="ko-KR" altLang="en-US" sz="1400" b="1" dirty="0"/>
        </a:p>
        <a:p>
          <a:pPr latinLnBrk="1"/>
          <a:r>
            <a:rPr lang="en-US" altLang="en-US" sz="1400" b="1" dirty="0"/>
            <a:t>Resource-Limited Settings</a:t>
          </a:r>
          <a:endParaRPr lang="ko-KR" altLang="en-US" sz="1400" b="1" dirty="0"/>
        </a:p>
      </dgm:t>
    </dgm:pt>
    <dgm:pt modelId="{0C3846B1-B4E6-4C9B-B282-022B0D50B04D}" type="parTrans" cxnId="{67B48994-E732-4D5C-A0E8-CA8B31CF736B}">
      <dgm:prSet/>
      <dgm:spPr/>
      <dgm:t>
        <a:bodyPr/>
        <a:lstStyle/>
        <a:p>
          <a:pPr latinLnBrk="1"/>
          <a:endParaRPr lang="ko-KR" altLang="en-US" sz="1300"/>
        </a:p>
      </dgm:t>
    </dgm:pt>
    <dgm:pt modelId="{34BD3A02-05FC-446C-9BFA-D1C11BD1B1B0}" type="sibTrans" cxnId="{67B48994-E732-4D5C-A0E8-CA8B31CF736B}">
      <dgm:prSet/>
      <dgm:spPr/>
      <dgm:t>
        <a:bodyPr/>
        <a:lstStyle/>
        <a:p>
          <a:pPr latinLnBrk="1"/>
          <a:endParaRPr lang="ko-KR" altLang="en-US" sz="1300"/>
        </a:p>
      </dgm:t>
    </dgm:pt>
    <dgm:pt modelId="{687D0605-B602-4C09-BBC2-EB6225EE3327}">
      <dgm:prSet phldrT="[텍스트]" custT="1"/>
      <dgm:spPr/>
      <dgm:t>
        <a:bodyPr/>
        <a:lstStyle/>
        <a:p>
          <a:pPr latinLnBrk="1">
            <a:lnSpc>
              <a:spcPct val="150000"/>
            </a:lnSpc>
          </a:pPr>
          <a:r>
            <a:rPr lang="en-US" altLang="en-US" sz="1300" dirty="0"/>
            <a:t>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3876F499-CA8C-4BE9-9CBA-F7EFD1545222}" type="parTrans" cxnId="{ED5D42B3-97D5-4A92-92D0-2B75946199CD}">
      <dgm:prSet/>
      <dgm:spPr/>
      <dgm:t>
        <a:bodyPr/>
        <a:lstStyle/>
        <a:p>
          <a:pPr latinLnBrk="1"/>
          <a:endParaRPr lang="ko-KR" altLang="en-US" sz="1300"/>
        </a:p>
      </dgm:t>
    </dgm:pt>
    <dgm:pt modelId="{AC1DFBD1-BF71-46A4-8F88-A5A8F21C879B}" type="sibTrans" cxnId="{ED5D42B3-97D5-4A92-92D0-2B75946199CD}">
      <dgm:prSet/>
      <dgm:spPr/>
      <dgm:t>
        <a:bodyPr/>
        <a:lstStyle/>
        <a:p>
          <a:pPr latinLnBrk="1"/>
          <a:endParaRPr lang="ko-KR" altLang="en-US" sz="1300"/>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300" dirty="0"/>
            <a:t>HFNO</a:t>
          </a:r>
          <a:r>
            <a:rPr lang="en-US" altLang="ko-KR" sz="1300" dirty="0"/>
            <a:t>:</a:t>
          </a:r>
          <a:r>
            <a:rPr lang="en-US" altLang="en-US" sz="1300" dirty="0"/>
            <a:t> flow &gt;30 L/min</a:t>
          </a:r>
          <a:endParaRPr lang="ko-KR" altLang="en-US" sz="1300" dirty="0"/>
        </a:p>
      </dgm:t>
    </dgm:pt>
    <dgm:pt modelId="{14CCFD68-6286-47E9-92C0-F0A5A0DE7480}" type="parTrans" cxnId="{82F69CEC-B158-45F2-BF7C-12E1DBA50F09}">
      <dgm:prSet/>
      <dgm:spPr/>
      <dgm:t>
        <a:bodyPr/>
        <a:lstStyle/>
        <a:p>
          <a:pPr latinLnBrk="1"/>
          <a:endParaRPr lang="ko-KR" altLang="en-US" sz="1300"/>
        </a:p>
      </dgm:t>
    </dgm:pt>
    <dgm:pt modelId="{98D7A7D9-6D02-470A-B578-10F0E88B3BEE}" type="sibTrans" cxnId="{82F69CEC-B158-45F2-BF7C-12E1DBA50F09}">
      <dgm:prSet/>
      <dgm:spPr/>
      <dgm:t>
        <a:bodyPr/>
        <a:lstStyle/>
        <a:p>
          <a:pPr latinLnBrk="1"/>
          <a:endParaRPr lang="ko-KR" altLang="en-US" sz="1300"/>
        </a:p>
      </dgm:t>
    </dgm:pt>
    <dgm:pt modelId="{EE6278A4-488B-4B84-AED3-A809727434F3}">
      <dgm:prSet phldrT="[텍스트]" custT="1"/>
      <dgm:spPr/>
      <dgm:t>
        <a:bodyPr/>
        <a:lstStyle/>
        <a:p>
          <a:pPr latinLnBrk="1">
            <a:lnSpc>
              <a:spcPct val="100000"/>
            </a:lnSpc>
            <a:buFont typeface="Wingdings" panose="05000000000000000000" pitchFamily="2" charset="2"/>
            <a:buChar char="ü"/>
          </a:pPr>
          <a:r>
            <a:rPr lang="en-US" altLang="ko-KR" sz="1300" dirty="0"/>
            <a:t>No </a:t>
          </a:r>
          <a:r>
            <a:rPr lang="en-US" altLang="en-US" sz="1300" dirty="0"/>
            <a:t>PaO</a:t>
          </a:r>
          <a:r>
            <a:rPr lang="en-US" altLang="en-US" sz="1300" baseline="-25000" dirty="0"/>
            <a:t>2</a:t>
          </a:r>
          <a:endParaRPr lang="ko-KR" altLang="en-US" sz="1300" dirty="0"/>
        </a:p>
      </dgm:t>
    </dgm:pt>
    <dgm:pt modelId="{22231758-5BFC-4478-B4D7-DF9C28D72BEC}" type="parTrans" cxnId="{EDA29C5F-0A68-48F3-9ADC-E8BAAE433B5F}">
      <dgm:prSet/>
      <dgm:spPr/>
      <dgm:t>
        <a:bodyPr/>
        <a:lstStyle/>
        <a:p>
          <a:pPr latinLnBrk="1"/>
          <a:endParaRPr lang="ko-KR" altLang="en-US" sz="1300"/>
        </a:p>
      </dgm:t>
    </dgm:pt>
    <dgm:pt modelId="{0407376B-9BC0-4DF4-9E4D-51FC87260FEF}" type="sibTrans" cxnId="{EDA29C5F-0A68-48F3-9ADC-E8BAAE433B5F}">
      <dgm:prSet/>
      <dgm:spPr/>
      <dgm:t>
        <a:bodyPr/>
        <a:lstStyle/>
        <a:p>
          <a:pPr latinLnBrk="1"/>
          <a:endParaRPr lang="ko-KR" altLang="en-US" sz="1300"/>
        </a:p>
      </dgm:t>
    </dgm:pt>
    <dgm:pt modelId="{86531A96-2ABE-425F-A4D4-4CA9CAE25AA2}">
      <dgm:prSet phldrT="[텍스트]" custT="1"/>
      <dgm:spPr/>
      <dgm:t>
        <a:bodyPr/>
        <a:lstStyle/>
        <a:p>
          <a:pPr latinLnBrk="1">
            <a:lnSpc>
              <a:spcPct val="100000"/>
            </a:lnSpc>
            <a:buNone/>
          </a:pPr>
          <a:r>
            <a:rPr lang="it-IT" altLang="en-US" sz="1300" dirty="0"/>
            <a:t>Moderate  			      100 &lt; PaO2</a:t>
          </a:r>
          <a:r>
            <a:rPr lang="en-US" altLang="ko-KR" sz="1300" dirty="0"/>
            <a:t>/</a:t>
          </a:r>
          <a:r>
            <a:rPr lang="it-IT" altLang="en-US" sz="1300" dirty="0"/>
            <a:t>FiO</a:t>
          </a:r>
          <a:r>
            <a:rPr lang="en-US" altLang="en-US" sz="1300" baseline="-25000" dirty="0"/>
            <a:t>2</a:t>
          </a:r>
          <a:r>
            <a:rPr lang="it-IT" altLang="en-US" sz="1300" dirty="0"/>
            <a:t> </a:t>
          </a:r>
          <a:r>
            <a:rPr lang="it-IT" altLang="en-US" sz="1300" dirty="0">
              <a:latin typeface="맑은 고딕" panose="020B0503020000020004" pitchFamily="50" charset="-127"/>
              <a:ea typeface="맑은 고딕" panose="020B0503020000020004" pitchFamily="50" charset="-127"/>
            </a:rPr>
            <a:t>≤ </a:t>
          </a:r>
          <a:r>
            <a:rPr lang="it-IT" altLang="en-US" sz="1300" b="0" dirty="0"/>
            <a:t>200</a:t>
          </a:r>
          <a:r>
            <a:rPr lang="it-IT" altLang="en-US" sz="1300" dirty="0"/>
            <a:t> mmHg       </a:t>
          </a:r>
          <a:r>
            <a:rPr lang="en-US" altLang="en-US" sz="1300" dirty="0"/>
            <a:t>148 </a:t>
          </a:r>
          <a:r>
            <a:rPr lang="en-US" altLang="ko-KR" sz="1300" dirty="0"/>
            <a:t>&lt;</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it-IT" altLang="en-US" sz="1300" dirty="0">
              <a:latin typeface="맑은 고딕" panose="020B0503020000020004" pitchFamily="50" charset="-127"/>
              <a:ea typeface="맑은 고딕" panose="020B0503020000020004" pitchFamily="50" charset="-127"/>
            </a:rPr>
            <a:t>≤ </a:t>
          </a:r>
          <a:r>
            <a:rPr lang="en-US" altLang="en-US" sz="1300" dirty="0"/>
            <a:t>235	</a:t>
          </a:r>
          <a:endParaRPr lang="ko-KR" altLang="en-US" sz="1300" dirty="0"/>
        </a:p>
      </dgm:t>
    </dgm:pt>
    <dgm:pt modelId="{30F808F0-0A14-48DC-B64B-3116FBBECBE3}" type="parTrans" cxnId="{933C9FF1-054B-4BB3-AC39-F59585A53069}">
      <dgm:prSet/>
      <dgm:spPr/>
      <dgm:t>
        <a:bodyPr/>
        <a:lstStyle/>
        <a:p>
          <a:pPr latinLnBrk="1"/>
          <a:endParaRPr lang="ko-KR" altLang="en-US" sz="1300"/>
        </a:p>
      </dgm:t>
    </dgm:pt>
    <dgm:pt modelId="{FF27D07C-FCEF-4703-A2CA-7A7C692E4303}" type="sibTrans" cxnId="{933C9FF1-054B-4BB3-AC39-F59585A53069}">
      <dgm:prSet/>
      <dgm:spPr/>
      <dgm:t>
        <a:bodyPr/>
        <a:lstStyle/>
        <a:p>
          <a:pPr latinLnBrk="1"/>
          <a:endParaRPr lang="ko-KR" altLang="en-US" sz="1300"/>
        </a:p>
      </dgm:t>
    </dgm:pt>
    <dgm:pt modelId="{AB9FF558-A2DC-42AE-908A-79DB77812FAE}">
      <dgm:prSet phldrT="[텍스트]" custT="1"/>
      <dgm:spPr/>
      <dgm:t>
        <a:bodyPr/>
        <a:lstStyle/>
        <a:p>
          <a:pPr latinLnBrk="1">
            <a:lnSpc>
              <a:spcPct val="100000"/>
            </a:lnSpc>
            <a:buNone/>
          </a:pPr>
          <a:r>
            <a:rPr lang="en-US" altLang="en-US" sz="1300" dirty="0"/>
            <a:t>Severe			      </a:t>
          </a:r>
          <a:r>
            <a:rPr lang="en-US" altLang="en-US" sz="1300" dirty="0" smtClean="0"/>
            <a:t>   PaO</a:t>
          </a:r>
          <a:r>
            <a:rPr lang="en-US" altLang="en-US" sz="1300" baseline="-25000" dirty="0" smtClean="0"/>
            <a:t>2</a:t>
          </a:r>
          <a:r>
            <a:rPr lang="en-US" altLang="ko-KR" sz="1300" dirty="0" smtClean="0"/>
            <a:t>/F</a:t>
          </a:r>
          <a:r>
            <a:rPr lang="en-US" altLang="en-US" sz="1300" dirty="0" smtClean="0"/>
            <a:t>iO</a:t>
          </a:r>
          <a:r>
            <a:rPr lang="en-US" altLang="en-US" sz="1300" baseline="-25000" dirty="0" smtClean="0"/>
            <a:t>2  </a:t>
          </a:r>
          <a:r>
            <a:rPr lang="en-US" altLang="en-US" sz="1300" dirty="0">
              <a:latin typeface="맑은 고딕" panose="020B0503020000020004" pitchFamily="50" charset="-127"/>
              <a:ea typeface="맑은 고딕" panose="020B0503020000020004" pitchFamily="50" charset="-127"/>
            </a:rPr>
            <a:t>≤ </a:t>
          </a:r>
          <a:r>
            <a:rPr lang="en-US" altLang="en-US" sz="1300" b="0" dirty="0"/>
            <a:t>100</a:t>
          </a:r>
          <a:r>
            <a:rPr lang="en-US" altLang="en-US" sz="1300" dirty="0"/>
            <a:t> mm </a:t>
          </a:r>
          <a:r>
            <a:rPr lang="en-US" altLang="en-US" sz="1300" dirty="0" smtClean="0"/>
            <a:t>Hg        SpO</a:t>
          </a:r>
          <a:r>
            <a:rPr lang="en-US" altLang="en-US" sz="1300" baseline="-25000" dirty="0" smtClean="0"/>
            <a:t>2</a:t>
          </a:r>
          <a:r>
            <a:rPr lang="en-US" altLang="ko-KR" sz="1300" dirty="0" smtClean="0"/>
            <a:t>/</a:t>
          </a:r>
          <a:r>
            <a:rPr lang="en-US" altLang="en-US" sz="1300" dirty="0" smtClean="0"/>
            <a:t>FiO</a:t>
          </a:r>
          <a:r>
            <a:rPr lang="en-US" altLang="en-US" sz="1300" baseline="-25000" dirty="0" smtClean="0"/>
            <a:t>2  </a:t>
          </a:r>
          <a:r>
            <a:rPr lang="en-US" altLang="en-US" sz="1300" dirty="0" smtClean="0">
              <a:latin typeface="맑은 고딕" panose="020B0503020000020004" pitchFamily="50" charset="-127"/>
              <a:ea typeface="맑은 고딕" panose="020B0503020000020004" pitchFamily="50" charset="-127"/>
            </a:rPr>
            <a:t>≤ </a:t>
          </a:r>
          <a:r>
            <a:rPr lang="en-US" altLang="en-US" sz="1300" dirty="0" smtClean="0"/>
            <a:t>148 	</a:t>
          </a:r>
          <a:endParaRPr lang="ko-KR" altLang="en-US" sz="1300" dirty="0"/>
        </a:p>
      </dgm:t>
    </dgm:pt>
    <dgm:pt modelId="{89D461F8-7E23-4706-A38C-EAF05E75F781}" type="parTrans" cxnId="{0848B388-F419-4985-82B7-4CD9DC2C1983}">
      <dgm:prSet/>
      <dgm:spPr/>
      <dgm:t>
        <a:bodyPr/>
        <a:lstStyle/>
        <a:p>
          <a:pPr latinLnBrk="1"/>
          <a:endParaRPr lang="ko-KR" altLang="en-US" sz="1300"/>
        </a:p>
      </dgm:t>
    </dgm:pt>
    <dgm:pt modelId="{75325179-4C3E-408D-93F4-C3ED09E095A6}" type="sibTrans" cxnId="{0848B388-F419-4985-82B7-4CD9DC2C1983}">
      <dgm:prSet/>
      <dgm:spPr/>
      <dgm:t>
        <a:bodyPr/>
        <a:lstStyle/>
        <a:p>
          <a:pPr latinLnBrk="1"/>
          <a:endParaRPr lang="ko-KR" altLang="en-US" sz="1300"/>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300" dirty="0"/>
            <a:t>NIV/CPAP</a:t>
          </a:r>
          <a:r>
            <a:rPr lang="en-US" altLang="ko-KR" sz="1300" dirty="0"/>
            <a:t>:</a:t>
          </a:r>
          <a:r>
            <a:rPr lang="en-US" altLang="en-US" sz="1300" dirty="0"/>
            <a:t> </a:t>
          </a: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 </a:t>
          </a:r>
          <a:endParaRPr lang="ko-KR" altLang="en-US" sz="1300" dirty="0"/>
        </a:p>
      </dgm:t>
    </dgm:pt>
    <dgm:pt modelId="{5BBA2D32-9319-4475-BBC9-9E28AD87E8B5}" type="parTrans" cxnId="{7F6B94BA-7AA8-4EAF-841A-10FEA67E5D6F}">
      <dgm:prSet/>
      <dgm:spPr/>
      <dgm:t>
        <a:bodyPr/>
        <a:lstStyle/>
        <a:p>
          <a:pPr latinLnBrk="1"/>
          <a:endParaRPr lang="ko-KR" altLang="en-US" sz="1300"/>
        </a:p>
      </dgm:t>
    </dgm:pt>
    <dgm:pt modelId="{1C86226D-CB06-4A2D-B70C-B8F88D19FB63}" type="sibTrans" cxnId="{7F6B94BA-7AA8-4EAF-841A-10FEA67E5D6F}">
      <dgm:prSet/>
      <dgm:spPr/>
      <dgm:t>
        <a:bodyPr/>
        <a:lstStyle/>
        <a:p>
          <a:pPr latinLnBrk="1"/>
          <a:endParaRPr lang="ko-KR" altLang="en-US" sz="1300"/>
        </a:p>
      </dgm:t>
    </dgm:pt>
    <dgm:pt modelId="{637AE45D-3533-45F1-84B1-37CCE5FFCF2A}">
      <dgm:prSet phldrT="[텍스트]" custT="1"/>
      <dgm:spPr/>
      <dgm:t>
        <a:bodyPr/>
        <a:lstStyle/>
        <a:p>
          <a:pPr latinLnBrk="1">
            <a:lnSpc>
              <a:spcPct val="150000"/>
            </a:lnSpc>
          </a:pPr>
          <a:endParaRPr lang="ko-KR" altLang="en-US" sz="1300" dirty="0"/>
        </a:p>
      </dgm:t>
    </dgm:pt>
    <dgm:pt modelId="{3E768BC6-E708-4B39-9DF3-79644E21DF28}" type="parTrans" cxnId="{26889746-ABA5-4719-B525-49DFC8B905F4}">
      <dgm:prSet/>
      <dgm:spPr/>
      <dgm:t>
        <a:bodyPr/>
        <a:lstStyle/>
        <a:p>
          <a:pPr latinLnBrk="1"/>
          <a:endParaRPr lang="ko-KR" altLang="en-US" sz="1300"/>
        </a:p>
      </dgm:t>
    </dgm:pt>
    <dgm:pt modelId="{7CAE6518-DCA3-4FB5-8F8B-DBD0D26B891B}" type="sibTrans" cxnId="{26889746-ABA5-4719-B525-49DFC8B905F4}">
      <dgm:prSet/>
      <dgm:spPr/>
      <dgm:t>
        <a:bodyPr/>
        <a:lstStyle/>
        <a:p>
          <a:pPr latinLnBrk="1"/>
          <a:endParaRPr lang="ko-KR" altLang="en-US" sz="1300"/>
        </a:p>
      </dgm:t>
    </dgm:pt>
    <dgm:pt modelId="{425F6C53-EE63-404A-9F1E-41DF4AEA2DB8}">
      <dgm:prSet custT="1"/>
      <dgm:spPr/>
      <dgm:t>
        <a:bodyPr/>
        <a:lstStyle/>
        <a:p>
          <a:pPr latinLnBrk="1">
            <a:lnSpc>
              <a:spcPct val="100000"/>
            </a:lnSpc>
            <a:buFont typeface="Wingdings" panose="05000000000000000000" pitchFamily="2" charset="2"/>
            <a:buChar char="ü"/>
          </a:pPr>
          <a:r>
            <a:rPr lang="en-US" altLang="ko-KR" sz="1300" dirty="0"/>
            <a:t>No HFNO</a:t>
          </a:r>
          <a:endParaRPr lang="ko-KR" altLang="en-US" sz="1300" dirty="0"/>
        </a:p>
      </dgm:t>
    </dgm:pt>
    <dgm:pt modelId="{7A5A6D8C-0E7E-4191-B86F-E44B00AEBBD8}" type="parTrans" cxnId="{5087D814-DD0D-41E7-87F4-4987E67CD043}">
      <dgm:prSet/>
      <dgm:spPr/>
      <dgm:t>
        <a:bodyPr/>
        <a:lstStyle/>
        <a:p>
          <a:pPr latinLnBrk="1"/>
          <a:endParaRPr lang="ko-KR" altLang="en-US" sz="1300"/>
        </a:p>
      </dgm:t>
    </dgm:pt>
    <dgm:pt modelId="{21AF7C83-C43C-4D9C-A8AE-9712F93D1E27}" type="sibTrans" cxnId="{5087D814-DD0D-41E7-87F4-4987E67CD043}">
      <dgm:prSet/>
      <dgm:spPr/>
      <dgm:t>
        <a:bodyPr/>
        <a:lstStyle/>
        <a:p>
          <a:pPr latinLnBrk="1"/>
          <a:endParaRPr lang="ko-KR" altLang="en-US" sz="1300"/>
        </a:p>
      </dgm:t>
    </dgm:pt>
    <dgm:pt modelId="{A0EE5DB2-6715-45EF-BDE8-22FFFBD35B35}">
      <dgm:prSet phldrT="[텍스트]" custT="1"/>
      <dgm:spPr/>
      <dgm:t>
        <a:bodyPr/>
        <a:lstStyle/>
        <a:p>
          <a:pPr latinLnBrk="1">
            <a:lnSpc>
              <a:spcPct val="100000"/>
            </a:lnSpc>
            <a:buFont typeface="Wingdings" panose="05000000000000000000" pitchFamily="2" charset="2"/>
            <a:buChar char="ü"/>
          </a:pPr>
          <a:r>
            <a:rPr lang="en-US" altLang="ko-KR" sz="1300" dirty="0"/>
            <a:t>No</a:t>
          </a:r>
          <a:r>
            <a:rPr lang="en-US" altLang="en-US" sz="1300" dirty="0"/>
            <a:t> </a:t>
          </a:r>
          <a:r>
            <a:rPr lang="en-US" altLang="ko-KR" sz="1300" dirty="0"/>
            <a:t>PEEP</a:t>
          </a:r>
          <a:endParaRPr lang="ko-KR" altLang="en-US" sz="1300" dirty="0"/>
        </a:p>
      </dgm:t>
    </dgm:pt>
    <dgm:pt modelId="{A0FDFE0F-02BB-4CDB-8FF5-E150BE195ECE}" type="parTrans" cxnId="{F518C798-B0FE-4C26-8643-19D97B088AF5}">
      <dgm:prSet/>
      <dgm:spPr/>
      <dgm:t>
        <a:bodyPr/>
        <a:lstStyle/>
        <a:p>
          <a:pPr latinLnBrk="1"/>
          <a:endParaRPr lang="ko-KR" altLang="en-US" sz="1300"/>
        </a:p>
      </dgm:t>
    </dgm:pt>
    <dgm:pt modelId="{3369A541-8501-48BF-AA1E-DAB88B310FEB}" type="sibTrans" cxnId="{F518C798-B0FE-4C26-8643-19D97B088AF5}">
      <dgm:prSet/>
      <dgm:spPr/>
      <dgm:t>
        <a:bodyPr/>
        <a:lstStyle/>
        <a:p>
          <a:pPr latinLnBrk="1"/>
          <a:endParaRPr lang="ko-KR" altLang="en-US" sz="1300"/>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a:t>
          </a:r>
          <a:endParaRPr lang="ko-KR" altLang="en-US" sz="1300" dirty="0"/>
        </a:p>
      </dgm:t>
    </dgm:pt>
    <dgm:pt modelId="{DE649CDE-EBA9-404B-95B6-E50AE8C41BE1}" type="parTrans" cxnId="{FF4DC68B-4D0D-4AF0-955A-7DA77F9F997E}">
      <dgm:prSet/>
      <dgm:spPr/>
      <dgm:t>
        <a:bodyPr/>
        <a:lstStyle/>
        <a:p>
          <a:pPr latinLnBrk="1"/>
          <a:endParaRPr lang="ko-KR" altLang="en-US" sz="1300"/>
        </a:p>
      </dgm:t>
    </dgm:pt>
    <dgm:pt modelId="{4F792CF0-DD1C-42AF-92E9-E3269DA78571}" type="sibTrans" cxnId="{FF4DC68B-4D0D-4AF0-955A-7DA77F9F997E}">
      <dgm:prSet/>
      <dgm:spPr/>
      <dgm:t>
        <a:bodyPr/>
        <a:lstStyle/>
        <a:p>
          <a:pPr latinLnBrk="1"/>
          <a:endParaRPr lang="ko-KR" altLang="en-US" sz="1300"/>
        </a:p>
      </dgm:t>
    </dgm:pt>
    <dgm:pt modelId="{40D5BBD9-2747-4544-9C42-154912DA45F7}">
      <dgm:prSet phldrT="[텍스트]" custT="1"/>
      <dgm:spPr/>
      <dgm:t>
        <a:bodyPr/>
        <a:lstStyle/>
        <a:p>
          <a:pPr latinLnBrk="1">
            <a:lnSpc>
              <a:spcPct val="150000"/>
            </a:lnSpc>
          </a:pPr>
          <a:endParaRPr lang="ko-KR" altLang="en-US" sz="1300" dirty="0"/>
        </a:p>
      </dgm:t>
    </dgm:pt>
    <dgm:pt modelId="{F2D12D0C-B7D1-4837-B7A4-10E75D871569}" type="parTrans" cxnId="{9B3DC73A-C903-4457-90D8-4234DEC417D2}">
      <dgm:prSet/>
      <dgm:spPr/>
      <dgm:t>
        <a:bodyPr/>
        <a:lstStyle/>
        <a:p>
          <a:pPr latinLnBrk="1"/>
          <a:endParaRPr lang="ko-KR" altLang="en-US" sz="1300"/>
        </a:p>
      </dgm:t>
    </dgm:pt>
    <dgm:pt modelId="{BBB3A3EF-98A7-40FB-A9CA-0F37ABC851AB}" type="sibTrans" cxnId="{9B3DC73A-C903-4457-90D8-4234DEC417D2}">
      <dgm:prSet/>
      <dgm:spPr/>
      <dgm:t>
        <a:bodyPr/>
        <a:lstStyle/>
        <a:p>
          <a:pPr latinLnBrk="1"/>
          <a:endParaRPr lang="ko-KR" altLang="en-US" sz="1300"/>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3"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1" destOrd="0" parTransId="{30F808F0-0A14-48DC-B64B-3116FBBECBE3}" sibTransId="{FF27D07C-FCEF-4703-A2CA-7A7C692E4303}"/>
    <dgm:cxn modelId="{82F69CEC-B158-45F2-BF7C-12E1DBA50F09}" srcId="{54A110F4-7465-42D9-A2D7-E246F5FD3FD7}" destId="{0FB8EFB6-CA9C-43B0-9338-F8460E6686BA}" srcOrd="2" destOrd="0" parTransId="{14CCFD68-6286-47E9-92C0-F0A5A0DE7480}" sibTransId="{98D7A7D9-6D02-470A-B578-10F0E88B3BEE}"/>
    <dgm:cxn modelId="{FF4DC68B-4D0D-4AF0-955A-7DA77F9F997E}" srcId="{6B9D60DF-A934-4A59-BC40-3585C7405353}" destId="{C3605C02-8ED7-44C2-84BF-D8AAB836F7F7}" srcOrd="3" destOrd="0" parTransId="{DE649CDE-EBA9-404B-95B6-E50AE8C41BE1}" sibTransId="{4F792CF0-DD1C-42AF-92E9-E3269DA78571}"/>
    <dgm:cxn modelId="{60D74C87-3ED1-4250-BC6E-D2984F8855AE}" type="presOf" srcId="{A0EE5DB2-6715-45EF-BDE8-22FFFBD35B35}" destId="{3C857AF9-B9A8-45CF-A18B-A12E005A2DCD}" srcOrd="0" destOrd="3" presId="urn:microsoft.com/office/officeart/2005/8/layout/hList1"/>
    <dgm:cxn modelId="{09B8DF5A-1939-41EA-BDF5-6B006DC9E7C6}" type="presOf" srcId="{86531A96-2ABE-425F-A4D4-4CA9CAE25AA2}" destId="{BA8BADFA-E6F2-4C12-9716-7B413B561D01}" srcOrd="0" destOrd="1" presId="urn:microsoft.com/office/officeart/2005/8/layout/hList1"/>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2"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2" presId="urn:microsoft.com/office/officeart/2005/8/layout/hList1"/>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600" b="1" dirty="0" err="1"/>
            <a:t>Nonintubated</a:t>
          </a:r>
          <a:r>
            <a:rPr lang="en-US" altLang="ko-KR" sz="1600" b="1" dirty="0"/>
            <a:t> ARDS</a:t>
          </a:r>
          <a:endParaRPr lang="ko-KR" altLang="en-US" sz="1600" b="1" dirty="0"/>
        </a:p>
      </dgm:t>
    </dgm:pt>
    <dgm:pt modelId="{E1870424-701F-490C-92C7-F4F7E8AC57A9}" type="parTrans" cxnId="{AD2AF566-40D8-449B-A472-1C3A7BBBAAA5}">
      <dgm:prSet/>
      <dgm:spPr/>
      <dgm:t>
        <a:bodyPr/>
        <a:lstStyle/>
        <a:p>
          <a:pPr latinLnBrk="1"/>
          <a:endParaRPr lang="ko-KR" altLang="en-US" sz="1300"/>
        </a:p>
      </dgm:t>
    </dgm:pt>
    <dgm:pt modelId="{F22B4961-DAB9-472D-A6C7-CDBDA2969B7F}" type="sibTrans" cxnId="{AD2AF566-40D8-449B-A472-1C3A7BBBAAA5}">
      <dgm:prSet/>
      <dgm:spPr/>
      <dgm:t>
        <a:bodyPr/>
        <a:lstStyle/>
        <a:p>
          <a:pPr latinLnBrk="1"/>
          <a:endParaRPr lang="ko-KR" altLang="en-US" sz="1300"/>
        </a:p>
      </dgm:t>
    </dgm:pt>
    <dgm:pt modelId="{2E39C492-110B-4F88-918A-AD9DF767BC9A}">
      <dgm:prSet phldrT="[텍스트]" custT="1"/>
      <dgm:spPr/>
      <dgm:t>
        <a:bodyPr/>
        <a:lstStyle/>
        <a:p>
          <a:pPr latinLnBrk="1">
            <a:lnSpc>
              <a:spcPct val="150000"/>
            </a:lnSpc>
          </a:pP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b="0" dirty="0"/>
            <a:t>&lt; 300 </a:t>
          </a:r>
          <a:r>
            <a:rPr lang="en-US" altLang="en-US" sz="1300" dirty="0"/>
            <a:t>mmHg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315</a:t>
          </a:r>
          <a:endParaRPr lang="ko-KR" altLang="en-US" sz="1300" dirty="0"/>
        </a:p>
      </dgm:t>
    </dgm:pt>
    <dgm:pt modelId="{D7BB9B8A-9FA3-485B-8AD7-80B10CB68CC0}" type="parTrans" cxnId="{24BE0BD1-BFA8-43FC-8698-F77829CCCD2B}">
      <dgm:prSet/>
      <dgm:spPr/>
      <dgm:t>
        <a:bodyPr/>
        <a:lstStyle/>
        <a:p>
          <a:pPr latinLnBrk="1"/>
          <a:endParaRPr lang="ko-KR" altLang="en-US" sz="1300"/>
        </a:p>
      </dgm:t>
    </dgm:pt>
    <dgm:pt modelId="{6923F1C3-8491-4DA4-8FAA-8148CA9BC647}" type="sibTrans" cxnId="{24BE0BD1-BFA8-43FC-8698-F77829CCCD2B}">
      <dgm:prSet/>
      <dgm:spPr/>
      <dgm:t>
        <a:bodyPr/>
        <a:lstStyle/>
        <a:p>
          <a:pPr latinLnBrk="1"/>
          <a:endParaRPr lang="ko-KR" altLang="en-US" sz="1300"/>
        </a:p>
      </dgm:t>
    </dgm:pt>
    <dgm:pt modelId="{6B9D60DF-A934-4A59-BC40-3585C7405353}">
      <dgm:prSet phldrT="[텍스트]" custT="1"/>
      <dgm:spPr/>
      <dgm:t>
        <a:bodyPr/>
        <a:lstStyle/>
        <a:p>
          <a:pPr latinLnBrk="1"/>
          <a:r>
            <a:rPr lang="en-US" altLang="ko-KR" sz="1600" b="1" dirty="0"/>
            <a:t>Intubated ARDS</a:t>
          </a:r>
          <a:endParaRPr lang="ko-KR" altLang="en-US" sz="1600" b="1" dirty="0"/>
        </a:p>
      </dgm:t>
    </dgm:pt>
    <dgm:pt modelId="{D55DDCCE-76C6-49B2-9909-80FEDC2CC2B1}" type="parTrans" cxnId="{0AA26F58-463B-4A26-A6A3-5D5E113701B3}">
      <dgm:prSet/>
      <dgm:spPr/>
      <dgm:t>
        <a:bodyPr/>
        <a:lstStyle/>
        <a:p>
          <a:pPr latinLnBrk="1"/>
          <a:endParaRPr lang="ko-KR" altLang="en-US" sz="1300"/>
        </a:p>
      </dgm:t>
    </dgm:pt>
    <dgm:pt modelId="{CECA1849-6A03-40AF-9E7F-1250B582772D}" type="sibTrans" cxnId="{0AA26F58-463B-4A26-A6A3-5D5E113701B3}">
      <dgm:prSet/>
      <dgm:spPr/>
      <dgm:t>
        <a:bodyPr/>
        <a:lstStyle/>
        <a:p>
          <a:pPr latinLnBrk="1"/>
          <a:endParaRPr lang="ko-KR" altLang="en-US" sz="1300"/>
        </a:p>
      </dgm:t>
    </dgm:pt>
    <dgm:pt modelId="{3956019C-78BE-40E3-B2D6-4658C9469555}">
      <dgm:prSet phldrT="[텍스트]" custT="1"/>
      <dgm:spPr/>
      <dgm:t>
        <a:bodyPr/>
        <a:lstStyle/>
        <a:p>
          <a:pPr latinLnBrk="1">
            <a:lnSpc>
              <a:spcPct val="100000"/>
            </a:lnSpc>
            <a:buNone/>
          </a:pPr>
          <a:r>
            <a:rPr lang="en-US" altLang="en-US" sz="1300" dirty="0"/>
            <a:t>Mild 				      200 </a:t>
          </a:r>
          <a:r>
            <a:rPr lang="en-US" altLang="ko-KR" sz="1300" dirty="0"/>
            <a:t>&lt; </a:t>
          </a: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b="0" dirty="0">
              <a:latin typeface="맑은 고딕" panose="020B0503020000020004" pitchFamily="50" charset="-127"/>
              <a:ea typeface="맑은 고딕" panose="020B0503020000020004" pitchFamily="50" charset="-127"/>
            </a:rPr>
            <a:t>≤ </a:t>
          </a:r>
          <a:r>
            <a:rPr lang="en-US" altLang="en-US" sz="1300" b="0" dirty="0"/>
            <a:t>300 </a:t>
          </a:r>
          <a:r>
            <a:rPr lang="en-US" altLang="en-US" sz="1300" dirty="0"/>
            <a:t>mmHg       235&lt;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8C878068-CDED-4988-A463-DA1758CE7328}" type="parTrans" cxnId="{4BCB53B7-5B68-4C31-9500-08430CB4A48C}">
      <dgm:prSet/>
      <dgm:spPr/>
      <dgm:t>
        <a:bodyPr/>
        <a:lstStyle/>
        <a:p>
          <a:pPr latinLnBrk="1"/>
          <a:endParaRPr lang="ko-KR" altLang="en-US" sz="1300"/>
        </a:p>
      </dgm:t>
    </dgm:pt>
    <dgm:pt modelId="{C102DC50-E96D-4615-8B60-8E2E0F445BEE}" type="sibTrans" cxnId="{4BCB53B7-5B68-4C31-9500-08430CB4A48C}">
      <dgm:prSet/>
      <dgm:spPr/>
      <dgm:t>
        <a:bodyPr/>
        <a:lstStyle/>
        <a:p>
          <a:pPr latinLnBrk="1"/>
          <a:endParaRPr lang="ko-KR" altLang="en-US" sz="1300"/>
        </a:p>
      </dgm:t>
    </dgm:pt>
    <dgm:pt modelId="{692DFE52-431E-4F39-825F-C868351DF757}">
      <dgm:prSet phldrT="[텍스트]" custT="1"/>
      <dgm:spPr/>
      <dgm:t>
        <a:bodyPr/>
        <a:lstStyle/>
        <a:p>
          <a:pPr latinLnBrk="1"/>
          <a:r>
            <a:rPr lang="en-US" altLang="en-US" sz="1400" b="1" dirty="0"/>
            <a:t>Modified Definition for</a:t>
          </a:r>
          <a:endParaRPr lang="ko-KR" altLang="en-US" sz="1400" b="1" dirty="0"/>
        </a:p>
        <a:p>
          <a:pPr latinLnBrk="1"/>
          <a:r>
            <a:rPr lang="en-US" altLang="en-US" sz="1400" b="1" dirty="0"/>
            <a:t>Resource-Limited Settings</a:t>
          </a:r>
          <a:endParaRPr lang="ko-KR" altLang="en-US" sz="1400" b="1" dirty="0"/>
        </a:p>
      </dgm:t>
    </dgm:pt>
    <dgm:pt modelId="{0C3846B1-B4E6-4C9B-B282-022B0D50B04D}" type="parTrans" cxnId="{67B48994-E732-4D5C-A0E8-CA8B31CF736B}">
      <dgm:prSet/>
      <dgm:spPr/>
      <dgm:t>
        <a:bodyPr/>
        <a:lstStyle/>
        <a:p>
          <a:pPr latinLnBrk="1"/>
          <a:endParaRPr lang="ko-KR" altLang="en-US" sz="1300"/>
        </a:p>
      </dgm:t>
    </dgm:pt>
    <dgm:pt modelId="{34BD3A02-05FC-446C-9BFA-D1C11BD1B1B0}" type="sibTrans" cxnId="{67B48994-E732-4D5C-A0E8-CA8B31CF736B}">
      <dgm:prSet/>
      <dgm:spPr/>
      <dgm:t>
        <a:bodyPr/>
        <a:lstStyle/>
        <a:p>
          <a:pPr latinLnBrk="1"/>
          <a:endParaRPr lang="ko-KR" altLang="en-US" sz="1300"/>
        </a:p>
      </dgm:t>
    </dgm:pt>
    <dgm:pt modelId="{687D0605-B602-4C09-BBC2-EB6225EE3327}">
      <dgm:prSet phldrT="[텍스트]" custT="1"/>
      <dgm:spPr/>
      <dgm:t>
        <a:bodyPr/>
        <a:lstStyle/>
        <a:p>
          <a:pPr latinLnBrk="1">
            <a:lnSpc>
              <a:spcPct val="150000"/>
            </a:lnSpc>
          </a:pPr>
          <a:r>
            <a:rPr lang="en-US" altLang="en-US" sz="1300" dirty="0"/>
            <a:t>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3876F499-CA8C-4BE9-9CBA-F7EFD1545222}" type="parTrans" cxnId="{ED5D42B3-97D5-4A92-92D0-2B75946199CD}">
      <dgm:prSet/>
      <dgm:spPr/>
      <dgm:t>
        <a:bodyPr/>
        <a:lstStyle/>
        <a:p>
          <a:pPr latinLnBrk="1"/>
          <a:endParaRPr lang="ko-KR" altLang="en-US" sz="1300"/>
        </a:p>
      </dgm:t>
    </dgm:pt>
    <dgm:pt modelId="{AC1DFBD1-BF71-46A4-8F88-A5A8F21C879B}" type="sibTrans" cxnId="{ED5D42B3-97D5-4A92-92D0-2B75946199CD}">
      <dgm:prSet/>
      <dgm:spPr/>
      <dgm:t>
        <a:bodyPr/>
        <a:lstStyle/>
        <a:p>
          <a:pPr latinLnBrk="1"/>
          <a:endParaRPr lang="ko-KR" altLang="en-US" sz="1300"/>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300" dirty="0"/>
            <a:t>HFNO</a:t>
          </a:r>
          <a:r>
            <a:rPr lang="en-US" altLang="ko-KR" sz="1300" dirty="0"/>
            <a:t>:</a:t>
          </a:r>
          <a:r>
            <a:rPr lang="en-US" altLang="en-US" sz="1300" dirty="0"/>
            <a:t> flow &gt;30 L/min</a:t>
          </a:r>
          <a:endParaRPr lang="ko-KR" altLang="en-US" sz="1300" dirty="0"/>
        </a:p>
      </dgm:t>
    </dgm:pt>
    <dgm:pt modelId="{14CCFD68-6286-47E9-92C0-F0A5A0DE7480}" type="parTrans" cxnId="{82F69CEC-B158-45F2-BF7C-12E1DBA50F09}">
      <dgm:prSet/>
      <dgm:spPr/>
      <dgm:t>
        <a:bodyPr/>
        <a:lstStyle/>
        <a:p>
          <a:pPr latinLnBrk="1"/>
          <a:endParaRPr lang="ko-KR" altLang="en-US" sz="1300"/>
        </a:p>
      </dgm:t>
    </dgm:pt>
    <dgm:pt modelId="{98D7A7D9-6D02-470A-B578-10F0E88B3BEE}" type="sibTrans" cxnId="{82F69CEC-B158-45F2-BF7C-12E1DBA50F09}">
      <dgm:prSet/>
      <dgm:spPr/>
      <dgm:t>
        <a:bodyPr/>
        <a:lstStyle/>
        <a:p>
          <a:pPr latinLnBrk="1"/>
          <a:endParaRPr lang="ko-KR" altLang="en-US" sz="1300"/>
        </a:p>
      </dgm:t>
    </dgm:pt>
    <dgm:pt modelId="{EE6278A4-488B-4B84-AED3-A809727434F3}">
      <dgm:prSet phldrT="[텍스트]" custT="1"/>
      <dgm:spPr/>
      <dgm:t>
        <a:bodyPr/>
        <a:lstStyle/>
        <a:p>
          <a:pPr latinLnBrk="1">
            <a:lnSpc>
              <a:spcPct val="100000"/>
            </a:lnSpc>
            <a:buFont typeface="Wingdings" panose="05000000000000000000" pitchFamily="2" charset="2"/>
            <a:buChar char="ü"/>
          </a:pPr>
          <a:r>
            <a:rPr lang="en-US" altLang="ko-KR" sz="1300" dirty="0"/>
            <a:t>No </a:t>
          </a:r>
          <a:r>
            <a:rPr lang="en-US" altLang="en-US" sz="1300" dirty="0"/>
            <a:t>PaO</a:t>
          </a:r>
          <a:r>
            <a:rPr lang="en-US" altLang="en-US" sz="1300" baseline="-25000" dirty="0"/>
            <a:t>2</a:t>
          </a:r>
          <a:endParaRPr lang="ko-KR" altLang="en-US" sz="1300" dirty="0"/>
        </a:p>
      </dgm:t>
    </dgm:pt>
    <dgm:pt modelId="{22231758-5BFC-4478-B4D7-DF9C28D72BEC}" type="parTrans" cxnId="{EDA29C5F-0A68-48F3-9ADC-E8BAAE433B5F}">
      <dgm:prSet/>
      <dgm:spPr/>
      <dgm:t>
        <a:bodyPr/>
        <a:lstStyle/>
        <a:p>
          <a:pPr latinLnBrk="1"/>
          <a:endParaRPr lang="ko-KR" altLang="en-US" sz="1300"/>
        </a:p>
      </dgm:t>
    </dgm:pt>
    <dgm:pt modelId="{0407376B-9BC0-4DF4-9E4D-51FC87260FEF}" type="sibTrans" cxnId="{EDA29C5F-0A68-48F3-9ADC-E8BAAE433B5F}">
      <dgm:prSet/>
      <dgm:spPr/>
      <dgm:t>
        <a:bodyPr/>
        <a:lstStyle/>
        <a:p>
          <a:pPr latinLnBrk="1"/>
          <a:endParaRPr lang="ko-KR" altLang="en-US" sz="1300"/>
        </a:p>
      </dgm:t>
    </dgm:pt>
    <dgm:pt modelId="{86531A96-2ABE-425F-A4D4-4CA9CAE25AA2}">
      <dgm:prSet phldrT="[텍스트]" custT="1"/>
      <dgm:spPr/>
      <dgm:t>
        <a:bodyPr/>
        <a:lstStyle/>
        <a:p>
          <a:pPr latinLnBrk="1">
            <a:lnSpc>
              <a:spcPct val="100000"/>
            </a:lnSpc>
            <a:buNone/>
          </a:pPr>
          <a:r>
            <a:rPr lang="it-IT" altLang="en-US" sz="1300" dirty="0"/>
            <a:t>Moderate  			      100 &lt; PaO2</a:t>
          </a:r>
          <a:r>
            <a:rPr lang="en-US" altLang="ko-KR" sz="1300" dirty="0"/>
            <a:t>/</a:t>
          </a:r>
          <a:r>
            <a:rPr lang="it-IT" altLang="en-US" sz="1300" dirty="0"/>
            <a:t>FiO</a:t>
          </a:r>
          <a:r>
            <a:rPr lang="en-US" altLang="en-US" sz="1300" baseline="-25000" dirty="0"/>
            <a:t>2</a:t>
          </a:r>
          <a:r>
            <a:rPr lang="it-IT" altLang="en-US" sz="1300" dirty="0"/>
            <a:t> </a:t>
          </a:r>
          <a:r>
            <a:rPr lang="it-IT" altLang="en-US" sz="1300" dirty="0">
              <a:latin typeface="맑은 고딕" panose="020B0503020000020004" pitchFamily="50" charset="-127"/>
              <a:ea typeface="맑은 고딕" panose="020B0503020000020004" pitchFamily="50" charset="-127"/>
            </a:rPr>
            <a:t>≤ </a:t>
          </a:r>
          <a:r>
            <a:rPr lang="it-IT" altLang="en-US" sz="1300" b="0" dirty="0"/>
            <a:t>200</a:t>
          </a:r>
          <a:r>
            <a:rPr lang="it-IT" altLang="en-US" sz="1300" dirty="0"/>
            <a:t> mmHg       </a:t>
          </a:r>
          <a:r>
            <a:rPr lang="en-US" altLang="en-US" sz="1300" dirty="0"/>
            <a:t>148 </a:t>
          </a:r>
          <a:r>
            <a:rPr lang="en-US" altLang="ko-KR" sz="1300" dirty="0"/>
            <a:t>&lt;</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it-IT" altLang="en-US" sz="1300" dirty="0">
              <a:latin typeface="맑은 고딕" panose="020B0503020000020004" pitchFamily="50" charset="-127"/>
              <a:ea typeface="맑은 고딕" panose="020B0503020000020004" pitchFamily="50" charset="-127"/>
            </a:rPr>
            <a:t>≤ </a:t>
          </a:r>
          <a:r>
            <a:rPr lang="en-US" altLang="en-US" sz="1300" dirty="0"/>
            <a:t>235	</a:t>
          </a:r>
          <a:endParaRPr lang="ko-KR" altLang="en-US" sz="1300" dirty="0"/>
        </a:p>
      </dgm:t>
    </dgm:pt>
    <dgm:pt modelId="{30F808F0-0A14-48DC-B64B-3116FBBECBE3}" type="parTrans" cxnId="{933C9FF1-054B-4BB3-AC39-F59585A53069}">
      <dgm:prSet/>
      <dgm:spPr/>
      <dgm:t>
        <a:bodyPr/>
        <a:lstStyle/>
        <a:p>
          <a:pPr latinLnBrk="1"/>
          <a:endParaRPr lang="ko-KR" altLang="en-US" sz="1300"/>
        </a:p>
      </dgm:t>
    </dgm:pt>
    <dgm:pt modelId="{FF27D07C-FCEF-4703-A2CA-7A7C692E4303}" type="sibTrans" cxnId="{933C9FF1-054B-4BB3-AC39-F59585A53069}">
      <dgm:prSet/>
      <dgm:spPr/>
      <dgm:t>
        <a:bodyPr/>
        <a:lstStyle/>
        <a:p>
          <a:pPr latinLnBrk="1"/>
          <a:endParaRPr lang="ko-KR" altLang="en-US" sz="1300"/>
        </a:p>
      </dgm:t>
    </dgm:pt>
    <dgm:pt modelId="{AB9FF558-A2DC-42AE-908A-79DB77812FAE}">
      <dgm:prSet phldrT="[텍스트]" custT="1"/>
      <dgm:spPr/>
      <dgm:t>
        <a:bodyPr/>
        <a:lstStyle/>
        <a:p>
          <a:pPr latinLnBrk="1">
            <a:lnSpc>
              <a:spcPct val="100000"/>
            </a:lnSpc>
            <a:buNone/>
          </a:pPr>
          <a:r>
            <a:rPr lang="en-US" altLang="en-US" sz="1300" dirty="0"/>
            <a:t>Severe			      </a:t>
          </a:r>
          <a:r>
            <a:rPr lang="en-US" altLang="en-US" sz="1300" dirty="0" smtClean="0"/>
            <a:t>   PaO</a:t>
          </a:r>
          <a:r>
            <a:rPr lang="en-US" altLang="en-US" sz="1300" baseline="-25000" dirty="0" smtClean="0"/>
            <a:t>2</a:t>
          </a:r>
          <a:r>
            <a:rPr lang="en-US" altLang="ko-KR" sz="1300" dirty="0" smtClean="0"/>
            <a:t>/F</a:t>
          </a:r>
          <a:r>
            <a:rPr lang="en-US" altLang="en-US" sz="1300" dirty="0" smtClean="0"/>
            <a:t>iO</a:t>
          </a:r>
          <a:r>
            <a:rPr lang="en-US" altLang="en-US" sz="1300" baseline="-25000" dirty="0" smtClean="0"/>
            <a:t>2  </a:t>
          </a:r>
          <a:r>
            <a:rPr lang="en-US" altLang="en-US" sz="1300" dirty="0">
              <a:latin typeface="맑은 고딕" panose="020B0503020000020004" pitchFamily="50" charset="-127"/>
              <a:ea typeface="맑은 고딕" panose="020B0503020000020004" pitchFamily="50" charset="-127"/>
            </a:rPr>
            <a:t>≤ </a:t>
          </a:r>
          <a:r>
            <a:rPr lang="en-US" altLang="en-US" sz="1300" b="0" dirty="0"/>
            <a:t>100</a:t>
          </a:r>
          <a:r>
            <a:rPr lang="en-US" altLang="en-US" sz="1300" dirty="0"/>
            <a:t> mm </a:t>
          </a:r>
          <a:r>
            <a:rPr lang="en-US" altLang="en-US" sz="1300" dirty="0" smtClean="0"/>
            <a:t>Hg        SpO</a:t>
          </a:r>
          <a:r>
            <a:rPr lang="en-US" altLang="en-US" sz="1300" baseline="-25000" dirty="0" smtClean="0"/>
            <a:t>2</a:t>
          </a:r>
          <a:r>
            <a:rPr lang="en-US" altLang="ko-KR" sz="1300" dirty="0" smtClean="0"/>
            <a:t>/</a:t>
          </a:r>
          <a:r>
            <a:rPr lang="en-US" altLang="en-US" sz="1300" dirty="0" smtClean="0"/>
            <a:t>FiO</a:t>
          </a:r>
          <a:r>
            <a:rPr lang="en-US" altLang="en-US" sz="1300" baseline="-25000" dirty="0" smtClean="0"/>
            <a:t>2  </a:t>
          </a:r>
          <a:r>
            <a:rPr lang="en-US" altLang="en-US" sz="1300" dirty="0" smtClean="0">
              <a:latin typeface="맑은 고딕" panose="020B0503020000020004" pitchFamily="50" charset="-127"/>
              <a:ea typeface="맑은 고딕" panose="020B0503020000020004" pitchFamily="50" charset="-127"/>
            </a:rPr>
            <a:t>≤ </a:t>
          </a:r>
          <a:r>
            <a:rPr lang="en-US" altLang="en-US" sz="1300" dirty="0" smtClean="0"/>
            <a:t>148 	</a:t>
          </a:r>
          <a:endParaRPr lang="ko-KR" altLang="en-US" sz="1300" dirty="0"/>
        </a:p>
      </dgm:t>
    </dgm:pt>
    <dgm:pt modelId="{89D461F8-7E23-4706-A38C-EAF05E75F781}" type="parTrans" cxnId="{0848B388-F419-4985-82B7-4CD9DC2C1983}">
      <dgm:prSet/>
      <dgm:spPr/>
      <dgm:t>
        <a:bodyPr/>
        <a:lstStyle/>
        <a:p>
          <a:pPr latinLnBrk="1"/>
          <a:endParaRPr lang="ko-KR" altLang="en-US" sz="1300"/>
        </a:p>
      </dgm:t>
    </dgm:pt>
    <dgm:pt modelId="{75325179-4C3E-408D-93F4-C3ED09E095A6}" type="sibTrans" cxnId="{0848B388-F419-4985-82B7-4CD9DC2C1983}">
      <dgm:prSet/>
      <dgm:spPr/>
      <dgm:t>
        <a:bodyPr/>
        <a:lstStyle/>
        <a:p>
          <a:pPr latinLnBrk="1"/>
          <a:endParaRPr lang="ko-KR" altLang="en-US" sz="1300"/>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300" dirty="0"/>
            <a:t>NIV/CPAP</a:t>
          </a:r>
          <a:r>
            <a:rPr lang="en-US" altLang="ko-KR" sz="1300" dirty="0"/>
            <a:t>:</a:t>
          </a:r>
          <a:r>
            <a:rPr lang="en-US" altLang="en-US" sz="1300" dirty="0"/>
            <a:t> </a:t>
          </a: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 </a:t>
          </a:r>
          <a:endParaRPr lang="ko-KR" altLang="en-US" sz="1300" dirty="0"/>
        </a:p>
      </dgm:t>
    </dgm:pt>
    <dgm:pt modelId="{5BBA2D32-9319-4475-BBC9-9E28AD87E8B5}" type="parTrans" cxnId="{7F6B94BA-7AA8-4EAF-841A-10FEA67E5D6F}">
      <dgm:prSet/>
      <dgm:spPr/>
      <dgm:t>
        <a:bodyPr/>
        <a:lstStyle/>
        <a:p>
          <a:pPr latinLnBrk="1"/>
          <a:endParaRPr lang="ko-KR" altLang="en-US" sz="1300"/>
        </a:p>
      </dgm:t>
    </dgm:pt>
    <dgm:pt modelId="{1C86226D-CB06-4A2D-B70C-B8F88D19FB63}" type="sibTrans" cxnId="{7F6B94BA-7AA8-4EAF-841A-10FEA67E5D6F}">
      <dgm:prSet/>
      <dgm:spPr/>
      <dgm:t>
        <a:bodyPr/>
        <a:lstStyle/>
        <a:p>
          <a:pPr latinLnBrk="1"/>
          <a:endParaRPr lang="ko-KR" altLang="en-US" sz="1300"/>
        </a:p>
      </dgm:t>
    </dgm:pt>
    <dgm:pt modelId="{637AE45D-3533-45F1-84B1-37CCE5FFCF2A}">
      <dgm:prSet phldrT="[텍스트]" custT="1"/>
      <dgm:spPr/>
      <dgm:t>
        <a:bodyPr/>
        <a:lstStyle/>
        <a:p>
          <a:pPr latinLnBrk="1">
            <a:lnSpc>
              <a:spcPct val="150000"/>
            </a:lnSpc>
          </a:pPr>
          <a:endParaRPr lang="ko-KR" altLang="en-US" sz="1300" dirty="0"/>
        </a:p>
      </dgm:t>
    </dgm:pt>
    <dgm:pt modelId="{3E768BC6-E708-4B39-9DF3-79644E21DF28}" type="parTrans" cxnId="{26889746-ABA5-4719-B525-49DFC8B905F4}">
      <dgm:prSet/>
      <dgm:spPr/>
      <dgm:t>
        <a:bodyPr/>
        <a:lstStyle/>
        <a:p>
          <a:pPr latinLnBrk="1"/>
          <a:endParaRPr lang="ko-KR" altLang="en-US" sz="1300"/>
        </a:p>
      </dgm:t>
    </dgm:pt>
    <dgm:pt modelId="{7CAE6518-DCA3-4FB5-8F8B-DBD0D26B891B}" type="sibTrans" cxnId="{26889746-ABA5-4719-B525-49DFC8B905F4}">
      <dgm:prSet/>
      <dgm:spPr/>
      <dgm:t>
        <a:bodyPr/>
        <a:lstStyle/>
        <a:p>
          <a:pPr latinLnBrk="1"/>
          <a:endParaRPr lang="ko-KR" altLang="en-US" sz="1300"/>
        </a:p>
      </dgm:t>
    </dgm:pt>
    <dgm:pt modelId="{425F6C53-EE63-404A-9F1E-41DF4AEA2DB8}">
      <dgm:prSet custT="1"/>
      <dgm:spPr/>
      <dgm:t>
        <a:bodyPr/>
        <a:lstStyle/>
        <a:p>
          <a:pPr latinLnBrk="1">
            <a:lnSpc>
              <a:spcPct val="100000"/>
            </a:lnSpc>
            <a:buFont typeface="Wingdings" panose="05000000000000000000" pitchFamily="2" charset="2"/>
            <a:buChar char="ü"/>
          </a:pPr>
          <a:r>
            <a:rPr lang="en-US" altLang="ko-KR" sz="1300" dirty="0"/>
            <a:t>No HFNO</a:t>
          </a:r>
          <a:endParaRPr lang="ko-KR" altLang="en-US" sz="1300" dirty="0"/>
        </a:p>
      </dgm:t>
    </dgm:pt>
    <dgm:pt modelId="{7A5A6D8C-0E7E-4191-B86F-E44B00AEBBD8}" type="parTrans" cxnId="{5087D814-DD0D-41E7-87F4-4987E67CD043}">
      <dgm:prSet/>
      <dgm:spPr/>
      <dgm:t>
        <a:bodyPr/>
        <a:lstStyle/>
        <a:p>
          <a:pPr latinLnBrk="1"/>
          <a:endParaRPr lang="ko-KR" altLang="en-US" sz="1300"/>
        </a:p>
      </dgm:t>
    </dgm:pt>
    <dgm:pt modelId="{21AF7C83-C43C-4D9C-A8AE-9712F93D1E27}" type="sibTrans" cxnId="{5087D814-DD0D-41E7-87F4-4987E67CD043}">
      <dgm:prSet/>
      <dgm:spPr/>
      <dgm:t>
        <a:bodyPr/>
        <a:lstStyle/>
        <a:p>
          <a:pPr latinLnBrk="1"/>
          <a:endParaRPr lang="ko-KR" altLang="en-US" sz="1300"/>
        </a:p>
      </dgm:t>
    </dgm:pt>
    <dgm:pt modelId="{A0EE5DB2-6715-45EF-BDE8-22FFFBD35B35}">
      <dgm:prSet phldrT="[텍스트]" custT="1"/>
      <dgm:spPr/>
      <dgm:t>
        <a:bodyPr/>
        <a:lstStyle/>
        <a:p>
          <a:pPr latinLnBrk="1">
            <a:lnSpc>
              <a:spcPct val="100000"/>
            </a:lnSpc>
            <a:buFont typeface="Wingdings" panose="05000000000000000000" pitchFamily="2" charset="2"/>
            <a:buChar char="ü"/>
          </a:pPr>
          <a:r>
            <a:rPr lang="en-US" altLang="ko-KR" sz="1300" dirty="0"/>
            <a:t>No</a:t>
          </a:r>
          <a:r>
            <a:rPr lang="en-US" altLang="en-US" sz="1300" dirty="0"/>
            <a:t> </a:t>
          </a:r>
          <a:r>
            <a:rPr lang="en-US" altLang="ko-KR" sz="1300" dirty="0"/>
            <a:t>PEEP</a:t>
          </a:r>
          <a:endParaRPr lang="ko-KR" altLang="en-US" sz="1300" dirty="0"/>
        </a:p>
      </dgm:t>
    </dgm:pt>
    <dgm:pt modelId="{A0FDFE0F-02BB-4CDB-8FF5-E150BE195ECE}" type="parTrans" cxnId="{F518C798-B0FE-4C26-8643-19D97B088AF5}">
      <dgm:prSet/>
      <dgm:spPr/>
      <dgm:t>
        <a:bodyPr/>
        <a:lstStyle/>
        <a:p>
          <a:pPr latinLnBrk="1"/>
          <a:endParaRPr lang="ko-KR" altLang="en-US" sz="1300"/>
        </a:p>
      </dgm:t>
    </dgm:pt>
    <dgm:pt modelId="{3369A541-8501-48BF-AA1E-DAB88B310FEB}" type="sibTrans" cxnId="{F518C798-B0FE-4C26-8643-19D97B088AF5}">
      <dgm:prSet/>
      <dgm:spPr/>
      <dgm:t>
        <a:bodyPr/>
        <a:lstStyle/>
        <a:p>
          <a:pPr latinLnBrk="1"/>
          <a:endParaRPr lang="ko-KR" altLang="en-US" sz="1300"/>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a:t>
          </a:r>
          <a:endParaRPr lang="ko-KR" altLang="en-US" sz="1300" dirty="0"/>
        </a:p>
      </dgm:t>
    </dgm:pt>
    <dgm:pt modelId="{DE649CDE-EBA9-404B-95B6-E50AE8C41BE1}" type="parTrans" cxnId="{FF4DC68B-4D0D-4AF0-955A-7DA77F9F997E}">
      <dgm:prSet/>
      <dgm:spPr/>
      <dgm:t>
        <a:bodyPr/>
        <a:lstStyle/>
        <a:p>
          <a:pPr latinLnBrk="1"/>
          <a:endParaRPr lang="ko-KR" altLang="en-US" sz="1300"/>
        </a:p>
      </dgm:t>
    </dgm:pt>
    <dgm:pt modelId="{4F792CF0-DD1C-42AF-92E9-E3269DA78571}" type="sibTrans" cxnId="{FF4DC68B-4D0D-4AF0-955A-7DA77F9F997E}">
      <dgm:prSet/>
      <dgm:spPr/>
      <dgm:t>
        <a:bodyPr/>
        <a:lstStyle/>
        <a:p>
          <a:pPr latinLnBrk="1"/>
          <a:endParaRPr lang="ko-KR" altLang="en-US" sz="1300"/>
        </a:p>
      </dgm:t>
    </dgm:pt>
    <dgm:pt modelId="{40D5BBD9-2747-4544-9C42-154912DA45F7}">
      <dgm:prSet phldrT="[텍스트]" custT="1"/>
      <dgm:spPr/>
      <dgm:t>
        <a:bodyPr/>
        <a:lstStyle/>
        <a:p>
          <a:pPr latinLnBrk="1">
            <a:lnSpc>
              <a:spcPct val="150000"/>
            </a:lnSpc>
          </a:pPr>
          <a:endParaRPr lang="ko-KR" altLang="en-US" sz="1300" dirty="0"/>
        </a:p>
      </dgm:t>
    </dgm:pt>
    <dgm:pt modelId="{F2D12D0C-B7D1-4837-B7A4-10E75D871569}" type="parTrans" cxnId="{9B3DC73A-C903-4457-90D8-4234DEC417D2}">
      <dgm:prSet/>
      <dgm:spPr/>
      <dgm:t>
        <a:bodyPr/>
        <a:lstStyle/>
        <a:p>
          <a:pPr latinLnBrk="1"/>
          <a:endParaRPr lang="ko-KR" altLang="en-US" sz="1300"/>
        </a:p>
      </dgm:t>
    </dgm:pt>
    <dgm:pt modelId="{BBB3A3EF-98A7-40FB-A9CA-0F37ABC851AB}" type="sibTrans" cxnId="{9B3DC73A-C903-4457-90D8-4234DEC417D2}">
      <dgm:prSet/>
      <dgm:spPr/>
      <dgm:t>
        <a:bodyPr/>
        <a:lstStyle/>
        <a:p>
          <a:pPr latinLnBrk="1"/>
          <a:endParaRPr lang="ko-KR" altLang="en-US" sz="1300"/>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3"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1" destOrd="0" parTransId="{30F808F0-0A14-48DC-B64B-3116FBBECBE3}" sibTransId="{FF27D07C-FCEF-4703-A2CA-7A7C692E4303}"/>
    <dgm:cxn modelId="{82F69CEC-B158-45F2-BF7C-12E1DBA50F09}" srcId="{54A110F4-7465-42D9-A2D7-E246F5FD3FD7}" destId="{0FB8EFB6-CA9C-43B0-9338-F8460E6686BA}" srcOrd="2" destOrd="0" parTransId="{14CCFD68-6286-47E9-92C0-F0A5A0DE7480}" sibTransId="{98D7A7D9-6D02-470A-B578-10F0E88B3BEE}"/>
    <dgm:cxn modelId="{FF4DC68B-4D0D-4AF0-955A-7DA77F9F997E}" srcId="{6B9D60DF-A934-4A59-BC40-3585C7405353}" destId="{C3605C02-8ED7-44C2-84BF-D8AAB836F7F7}" srcOrd="3" destOrd="0" parTransId="{DE649CDE-EBA9-404B-95B6-E50AE8C41BE1}" sibTransId="{4F792CF0-DD1C-42AF-92E9-E3269DA78571}"/>
    <dgm:cxn modelId="{60D74C87-3ED1-4250-BC6E-D2984F8855AE}" type="presOf" srcId="{A0EE5DB2-6715-45EF-BDE8-22FFFBD35B35}" destId="{3C857AF9-B9A8-45CF-A18B-A12E005A2DCD}" srcOrd="0" destOrd="3" presId="urn:microsoft.com/office/officeart/2005/8/layout/hList1"/>
    <dgm:cxn modelId="{09B8DF5A-1939-41EA-BDF5-6B006DC9E7C6}" type="presOf" srcId="{86531A96-2ABE-425F-A4D4-4CA9CAE25AA2}" destId="{BA8BADFA-E6F2-4C12-9716-7B413B561D01}" srcOrd="0" destOrd="1" presId="urn:microsoft.com/office/officeart/2005/8/layout/hList1"/>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2"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2" presId="urn:microsoft.com/office/officeart/2005/8/layout/hList1"/>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600" b="1" dirty="0" err="1"/>
            <a:t>Nonintubated</a:t>
          </a:r>
          <a:r>
            <a:rPr lang="en-US" altLang="ko-KR" sz="1600" b="1" dirty="0"/>
            <a:t> ARDS</a:t>
          </a:r>
          <a:endParaRPr lang="ko-KR" altLang="en-US" sz="1600" b="1" dirty="0"/>
        </a:p>
      </dgm:t>
    </dgm:pt>
    <dgm:pt modelId="{E1870424-701F-490C-92C7-F4F7E8AC57A9}" type="parTrans" cxnId="{AD2AF566-40D8-449B-A472-1C3A7BBBAAA5}">
      <dgm:prSet/>
      <dgm:spPr/>
      <dgm:t>
        <a:bodyPr/>
        <a:lstStyle/>
        <a:p>
          <a:pPr latinLnBrk="1"/>
          <a:endParaRPr lang="ko-KR" altLang="en-US" sz="1300"/>
        </a:p>
      </dgm:t>
    </dgm:pt>
    <dgm:pt modelId="{F22B4961-DAB9-472D-A6C7-CDBDA2969B7F}" type="sibTrans" cxnId="{AD2AF566-40D8-449B-A472-1C3A7BBBAAA5}">
      <dgm:prSet/>
      <dgm:spPr/>
      <dgm:t>
        <a:bodyPr/>
        <a:lstStyle/>
        <a:p>
          <a:pPr latinLnBrk="1"/>
          <a:endParaRPr lang="ko-KR" altLang="en-US" sz="1300"/>
        </a:p>
      </dgm:t>
    </dgm:pt>
    <dgm:pt modelId="{2E39C492-110B-4F88-918A-AD9DF767BC9A}">
      <dgm:prSet phldrT="[텍스트]" custT="1"/>
      <dgm:spPr/>
      <dgm:t>
        <a:bodyPr/>
        <a:lstStyle/>
        <a:p>
          <a:pPr latinLnBrk="1">
            <a:lnSpc>
              <a:spcPct val="150000"/>
            </a:lnSpc>
          </a:pPr>
          <a:r>
            <a:rPr lang="en-US" altLang="en-US" sz="1300" dirty="0">
              <a:highlight>
                <a:srgbClr val="FFFF00"/>
              </a:highlight>
            </a:rPr>
            <a:t>PaO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rPr>
            <a:t>&lt; </a:t>
          </a:r>
          <a:r>
            <a:rPr lang="en-US" altLang="en-US" sz="1300" b="1" dirty="0">
              <a:highlight>
                <a:srgbClr val="FFFF00"/>
              </a:highlight>
            </a:rPr>
            <a:t>300</a:t>
          </a:r>
          <a:r>
            <a:rPr lang="en-US" altLang="en-US" sz="1300" dirty="0">
              <a:highlight>
                <a:srgbClr val="FFFF00"/>
              </a:highlight>
            </a:rPr>
            <a:t> mmHg </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315</a:t>
          </a:r>
          <a:endParaRPr lang="ko-KR" altLang="en-US" sz="1300" dirty="0"/>
        </a:p>
      </dgm:t>
    </dgm:pt>
    <dgm:pt modelId="{D7BB9B8A-9FA3-485B-8AD7-80B10CB68CC0}" type="parTrans" cxnId="{24BE0BD1-BFA8-43FC-8698-F77829CCCD2B}">
      <dgm:prSet/>
      <dgm:spPr/>
      <dgm:t>
        <a:bodyPr/>
        <a:lstStyle/>
        <a:p>
          <a:pPr latinLnBrk="1"/>
          <a:endParaRPr lang="ko-KR" altLang="en-US" sz="1300"/>
        </a:p>
      </dgm:t>
    </dgm:pt>
    <dgm:pt modelId="{6923F1C3-8491-4DA4-8FAA-8148CA9BC647}" type="sibTrans" cxnId="{24BE0BD1-BFA8-43FC-8698-F77829CCCD2B}">
      <dgm:prSet/>
      <dgm:spPr/>
      <dgm:t>
        <a:bodyPr/>
        <a:lstStyle/>
        <a:p>
          <a:pPr latinLnBrk="1"/>
          <a:endParaRPr lang="ko-KR" altLang="en-US" sz="1300"/>
        </a:p>
      </dgm:t>
    </dgm:pt>
    <dgm:pt modelId="{6B9D60DF-A934-4A59-BC40-3585C7405353}">
      <dgm:prSet phldrT="[텍스트]" custT="1"/>
      <dgm:spPr/>
      <dgm:t>
        <a:bodyPr/>
        <a:lstStyle/>
        <a:p>
          <a:pPr latinLnBrk="1"/>
          <a:r>
            <a:rPr lang="en-US" altLang="ko-KR" sz="1600" b="1" dirty="0"/>
            <a:t>Intubated ARDS</a:t>
          </a:r>
          <a:endParaRPr lang="ko-KR" altLang="en-US" sz="1600" b="1" dirty="0"/>
        </a:p>
      </dgm:t>
    </dgm:pt>
    <dgm:pt modelId="{D55DDCCE-76C6-49B2-9909-80FEDC2CC2B1}" type="parTrans" cxnId="{0AA26F58-463B-4A26-A6A3-5D5E113701B3}">
      <dgm:prSet/>
      <dgm:spPr/>
      <dgm:t>
        <a:bodyPr/>
        <a:lstStyle/>
        <a:p>
          <a:pPr latinLnBrk="1"/>
          <a:endParaRPr lang="ko-KR" altLang="en-US" sz="1300"/>
        </a:p>
      </dgm:t>
    </dgm:pt>
    <dgm:pt modelId="{CECA1849-6A03-40AF-9E7F-1250B582772D}" type="sibTrans" cxnId="{0AA26F58-463B-4A26-A6A3-5D5E113701B3}">
      <dgm:prSet/>
      <dgm:spPr/>
      <dgm:t>
        <a:bodyPr/>
        <a:lstStyle/>
        <a:p>
          <a:pPr latinLnBrk="1"/>
          <a:endParaRPr lang="ko-KR" altLang="en-US" sz="1300"/>
        </a:p>
      </dgm:t>
    </dgm:pt>
    <dgm:pt modelId="{3956019C-78BE-40E3-B2D6-4658C9469555}">
      <dgm:prSet phldrT="[텍스트]" custT="1"/>
      <dgm:spPr/>
      <dgm:t>
        <a:bodyPr/>
        <a:lstStyle/>
        <a:p>
          <a:pPr latinLnBrk="1">
            <a:lnSpc>
              <a:spcPct val="100000"/>
            </a:lnSpc>
            <a:buNone/>
          </a:pPr>
          <a:r>
            <a:rPr lang="en-US" altLang="en-US" sz="1300" dirty="0">
              <a:highlight>
                <a:srgbClr val="FFFF00"/>
              </a:highlight>
            </a:rPr>
            <a:t>Mild</a:t>
          </a:r>
          <a:r>
            <a:rPr lang="en-US" altLang="en-US" sz="1300" dirty="0"/>
            <a:t> 				      200 </a:t>
          </a:r>
          <a:r>
            <a:rPr lang="en-US" altLang="ko-KR" sz="1300" dirty="0"/>
            <a:t>&lt; </a:t>
          </a:r>
          <a:r>
            <a:rPr lang="en-US" altLang="en-US" sz="1300" dirty="0">
              <a:highlight>
                <a:srgbClr val="FFFF00"/>
              </a:highlight>
            </a:rPr>
            <a:t>PaO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300</a:t>
          </a:r>
          <a:r>
            <a:rPr lang="en-US" altLang="en-US" sz="1300" dirty="0">
              <a:highlight>
                <a:srgbClr val="FFFF00"/>
              </a:highlight>
            </a:rPr>
            <a:t> mmHg</a:t>
          </a:r>
          <a:r>
            <a:rPr lang="en-US" altLang="en-US" sz="1300" dirty="0"/>
            <a:t>235&lt;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8C878068-CDED-4988-A463-DA1758CE7328}" type="parTrans" cxnId="{4BCB53B7-5B68-4C31-9500-08430CB4A48C}">
      <dgm:prSet/>
      <dgm:spPr/>
      <dgm:t>
        <a:bodyPr/>
        <a:lstStyle/>
        <a:p>
          <a:pPr latinLnBrk="1"/>
          <a:endParaRPr lang="ko-KR" altLang="en-US" sz="1300"/>
        </a:p>
      </dgm:t>
    </dgm:pt>
    <dgm:pt modelId="{C102DC50-E96D-4615-8B60-8E2E0F445BEE}" type="sibTrans" cxnId="{4BCB53B7-5B68-4C31-9500-08430CB4A48C}">
      <dgm:prSet/>
      <dgm:spPr/>
      <dgm:t>
        <a:bodyPr/>
        <a:lstStyle/>
        <a:p>
          <a:pPr latinLnBrk="1"/>
          <a:endParaRPr lang="ko-KR" altLang="en-US" sz="1300"/>
        </a:p>
      </dgm:t>
    </dgm:pt>
    <dgm:pt modelId="{692DFE52-431E-4F39-825F-C868351DF757}">
      <dgm:prSet phldrT="[텍스트]" custT="1"/>
      <dgm:spPr/>
      <dgm:t>
        <a:bodyPr/>
        <a:lstStyle/>
        <a:p>
          <a:pPr latinLnBrk="1"/>
          <a:r>
            <a:rPr lang="en-US" altLang="en-US" sz="1400" b="1" dirty="0"/>
            <a:t>Modified Definition for</a:t>
          </a:r>
          <a:endParaRPr lang="ko-KR" altLang="en-US" sz="1400" b="1" dirty="0"/>
        </a:p>
        <a:p>
          <a:pPr latinLnBrk="1"/>
          <a:r>
            <a:rPr lang="en-US" altLang="en-US" sz="1400" b="1" dirty="0"/>
            <a:t>Resource-Limited Settings</a:t>
          </a:r>
          <a:endParaRPr lang="ko-KR" altLang="en-US" sz="1400" b="1" dirty="0"/>
        </a:p>
      </dgm:t>
    </dgm:pt>
    <dgm:pt modelId="{0C3846B1-B4E6-4C9B-B282-022B0D50B04D}" type="parTrans" cxnId="{67B48994-E732-4D5C-A0E8-CA8B31CF736B}">
      <dgm:prSet/>
      <dgm:spPr/>
      <dgm:t>
        <a:bodyPr/>
        <a:lstStyle/>
        <a:p>
          <a:pPr latinLnBrk="1"/>
          <a:endParaRPr lang="ko-KR" altLang="en-US" sz="1300"/>
        </a:p>
      </dgm:t>
    </dgm:pt>
    <dgm:pt modelId="{34BD3A02-05FC-446C-9BFA-D1C11BD1B1B0}" type="sibTrans" cxnId="{67B48994-E732-4D5C-A0E8-CA8B31CF736B}">
      <dgm:prSet/>
      <dgm:spPr/>
      <dgm:t>
        <a:bodyPr/>
        <a:lstStyle/>
        <a:p>
          <a:pPr latinLnBrk="1"/>
          <a:endParaRPr lang="ko-KR" altLang="en-US" sz="1300"/>
        </a:p>
      </dgm:t>
    </dgm:pt>
    <dgm:pt modelId="{687D0605-B602-4C09-BBC2-EB6225EE3327}">
      <dgm:prSet phldrT="[텍스트]" custT="1"/>
      <dgm:spPr/>
      <dgm:t>
        <a:bodyPr/>
        <a:lstStyle/>
        <a:p>
          <a:pPr latinLnBrk="1">
            <a:lnSpc>
              <a:spcPct val="150000"/>
            </a:lnSpc>
          </a:pPr>
          <a:r>
            <a:rPr lang="en-US" altLang="en-US" sz="1300" dirty="0"/>
            <a:t>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315</a:t>
          </a:r>
          <a:endParaRPr lang="ko-KR" altLang="en-US" sz="1300" dirty="0"/>
        </a:p>
      </dgm:t>
    </dgm:pt>
    <dgm:pt modelId="{3876F499-CA8C-4BE9-9CBA-F7EFD1545222}" type="parTrans" cxnId="{ED5D42B3-97D5-4A92-92D0-2B75946199CD}">
      <dgm:prSet/>
      <dgm:spPr/>
      <dgm:t>
        <a:bodyPr/>
        <a:lstStyle/>
        <a:p>
          <a:pPr latinLnBrk="1"/>
          <a:endParaRPr lang="ko-KR" altLang="en-US" sz="1300"/>
        </a:p>
      </dgm:t>
    </dgm:pt>
    <dgm:pt modelId="{AC1DFBD1-BF71-46A4-8F88-A5A8F21C879B}" type="sibTrans" cxnId="{ED5D42B3-97D5-4A92-92D0-2B75946199CD}">
      <dgm:prSet/>
      <dgm:spPr/>
      <dgm:t>
        <a:bodyPr/>
        <a:lstStyle/>
        <a:p>
          <a:pPr latinLnBrk="1"/>
          <a:endParaRPr lang="ko-KR" altLang="en-US" sz="1300"/>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300" dirty="0"/>
            <a:t>HFNO</a:t>
          </a:r>
          <a:r>
            <a:rPr lang="en-US" altLang="ko-KR" sz="1300" dirty="0"/>
            <a:t>:</a:t>
          </a:r>
          <a:r>
            <a:rPr lang="en-US" altLang="en-US" sz="1300" dirty="0"/>
            <a:t> flow &gt;30 L/min</a:t>
          </a:r>
          <a:endParaRPr lang="ko-KR" altLang="en-US" sz="1300" dirty="0"/>
        </a:p>
      </dgm:t>
    </dgm:pt>
    <dgm:pt modelId="{14CCFD68-6286-47E9-92C0-F0A5A0DE7480}" type="parTrans" cxnId="{82F69CEC-B158-45F2-BF7C-12E1DBA50F09}">
      <dgm:prSet/>
      <dgm:spPr/>
      <dgm:t>
        <a:bodyPr/>
        <a:lstStyle/>
        <a:p>
          <a:pPr latinLnBrk="1"/>
          <a:endParaRPr lang="ko-KR" altLang="en-US" sz="1300"/>
        </a:p>
      </dgm:t>
    </dgm:pt>
    <dgm:pt modelId="{98D7A7D9-6D02-470A-B578-10F0E88B3BEE}" type="sibTrans" cxnId="{82F69CEC-B158-45F2-BF7C-12E1DBA50F09}">
      <dgm:prSet/>
      <dgm:spPr/>
      <dgm:t>
        <a:bodyPr/>
        <a:lstStyle/>
        <a:p>
          <a:pPr latinLnBrk="1"/>
          <a:endParaRPr lang="ko-KR" altLang="en-US" sz="1300"/>
        </a:p>
      </dgm:t>
    </dgm:pt>
    <dgm:pt modelId="{EE6278A4-488B-4B84-AED3-A809727434F3}">
      <dgm:prSet phldrT="[텍스트]" custT="1"/>
      <dgm:spPr/>
      <dgm:t>
        <a:bodyPr/>
        <a:lstStyle/>
        <a:p>
          <a:pPr latinLnBrk="1">
            <a:lnSpc>
              <a:spcPct val="100000"/>
            </a:lnSpc>
            <a:buFont typeface="Wingdings" panose="05000000000000000000" pitchFamily="2" charset="2"/>
            <a:buChar char="ü"/>
          </a:pPr>
          <a:r>
            <a:rPr lang="en-US" altLang="ko-KR" sz="1300" dirty="0"/>
            <a:t>No </a:t>
          </a:r>
          <a:r>
            <a:rPr lang="en-US" altLang="en-US" sz="1300" dirty="0"/>
            <a:t>PaO</a:t>
          </a:r>
          <a:r>
            <a:rPr lang="en-US" altLang="en-US" sz="1300" baseline="-25000" dirty="0"/>
            <a:t>2</a:t>
          </a:r>
          <a:endParaRPr lang="ko-KR" altLang="en-US" sz="1300" dirty="0"/>
        </a:p>
      </dgm:t>
    </dgm:pt>
    <dgm:pt modelId="{22231758-5BFC-4478-B4D7-DF9C28D72BEC}" type="parTrans" cxnId="{EDA29C5F-0A68-48F3-9ADC-E8BAAE433B5F}">
      <dgm:prSet/>
      <dgm:spPr/>
      <dgm:t>
        <a:bodyPr/>
        <a:lstStyle/>
        <a:p>
          <a:pPr latinLnBrk="1"/>
          <a:endParaRPr lang="ko-KR" altLang="en-US" sz="1300"/>
        </a:p>
      </dgm:t>
    </dgm:pt>
    <dgm:pt modelId="{0407376B-9BC0-4DF4-9E4D-51FC87260FEF}" type="sibTrans" cxnId="{EDA29C5F-0A68-48F3-9ADC-E8BAAE433B5F}">
      <dgm:prSet/>
      <dgm:spPr/>
      <dgm:t>
        <a:bodyPr/>
        <a:lstStyle/>
        <a:p>
          <a:pPr latinLnBrk="1"/>
          <a:endParaRPr lang="ko-KR" altLang="en-US" sz="1300"/>
        </a:p>
      </dgm:t>
    </dgm:pt>
    <dgm:pt modelId="{86531A96-2ABE-425F-A4D4-4CA9CAE25AA2}">
      <dgm:prSet phldrT="[텍스트]" custT="1"/>
      <dgm:spPr/>
      <dgm:t>
        <a:bodyPr/>
        <a:lstStyle/>
        <a:p>
          <a:pPr latinLnBrk="1">
            <a:lnSpc>
              <a:spcPct val="100000"/>
            </a:lnSpc>
            <a:buNone/>
          </a:pPr>
          <a:r>
            <a:rPr lang="it-IT" altLang="en-US" sz="1300" dirty="0">
              <a:highlight>
                <a:srgbClr val="FFFF00"/>
              </a:highlight>
            </a:rPr>
            <a:t>Moderate</a:t>
          </a:r>
          <a:r>
            <a:rPr lang="it-IT" altLang="en-US" sz="1300" dirty="0"/>
            <a:t>  			      100 &lt; </a:t>
          </a:r>
          <a:r>
            <a:rPr lang="it-IT" altLang="en-US" sz="1300" dirty="0">
              <a:highlight>
                <a:srgbClr val="FFFF00"/>
              </a:highlight>
            </a:rPr>
            <a:t>PaO2</a:t>
          </a:r>
          <a:r>
            <a:rPr lang="en-US" altLang="ko-KR" sz="1300" dirty="0">
              <a:highlight>
                <a:srgbClr val="FFFF00"/>
              </a:highlight>
            </a:rPr>
            <a:t>/</a:t>
          </a:r>
          <a:r>
            <a:rPr lang="it-IT" altLang="en-US" sz="1300" dirty="0">
              <a:highlight>
                <a:srgbClr val="FFFF00"/>
              </a:highlight>
            </a:rPr>
            <a:t>FiO</a:t>
          </a:r>
          <a:r>
            <a:rPr lang="en-US" altLang="en-US" sz="1300" baseline="-25000" dirty="0">
              <a:highlight>
                <a:srgbClr val="FFFF00"/>
              </a:highlight>
            </a:rPr>
            <a:t>2</a:t>
          </a:r>
          <a:r>
            <a:rPr lang="it-IT" altLang="en-US" sz="1300" dirty="0">
              <a:highlight>
                <a:srgbClr val="FFFF00"/>
              </a:highlight>
            </a:rPr>
            <a:t> </a:t>
          </a:r>
          <a:r>
            <a:rPr lang="it-IT" altLang="en-US" sz="1300" dirty="0">
              <a:highlight>
                <a:srgbClr val="FFFF00"/>
              </a:highlight>
              <a:latin typeface="맑은 고딕" panose="020B0503020000020004" pitchFamily="50" charset="-127"/>
              <a:ea typeface="맑은 고딕" panose="020B0503020000020004" pitchFamily="50" charset="-127"/>
            </a:rPr>
            <a:t>≤ </a:t>
          </a:r>
          <a:r>
            <a:rPr lang="it-IT" altLang="en-US" sz="1300" b="1" dirty="0">
              <a:highlight>
                <a:srgbClr val="FFFF00"/>
              </a:highlight>
            </a:rPr>
            <a:t>200</a:t>
          </a:r>
          <a:r>
            <a:rPr lang="it-IT" altLang="en-US" sz="1300" dirty="0">
              <a:highlight>
                <a:srgbClr val="FFFF00"/>
              </a:highlight>
            </a:rPr>
            <a:t> mmHg</a:t>
          </a:r>
          <a:r>
            <a:rPr lang="en-US" altLang="en-US" sz="1300" dirty="0"/>
            <a:t>148 </a:t>
          </a:r>
          <a:r>
            <a:rPr lang="en-US" altLang="ko-KR" sz="1300" dirty="0"/>
            <a:t>&lt;</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it-IT" altLang="en-US" sz="1300" dirty="0">
              <a:latin typeface="맑은 고딕" panose="020B0503020000020004" pitchFamily="50" charset="-127"/>
              <a:ea typeface="맑은 고딕" panose="020B0503020000020004" pitchFamily="50" charset="-127"/>
            </a:rPr>
            <a:t>≤ </a:t>
          </a:r>
          <a:r>
            <a:rPr lang="en-US" altLang="en-US" sz="1300" dirty="0"/>
            <a:t>235	</a:t>
          </a:r>
          <a:endParaRPr lang="ko-KR" altLang="en-US" sz="1300" dirty="0"/>
        </a:p>
      </dgm:t>
    </dgm:pt>
    <dgm:pt modelId="{30F808F0-0A14-48DC-B64B-3116FBBECBE3}" type="parTrans" cxnId="{933C9FF1-054B-4BB3-AC39-F59585A53069}">
      <dgm:prSet/>
      <dgm:spPr/>
      <dgm:t>
        <a:bodyPr/>
        <a:lstStyle/>
        <a:p>
          <a:pPr latinLnBrk="1"/>
          <a:endParaRPr lang="ko-KR" altLang="en-US" sz="1300"/>
        </a:p>
      </dgm:t>
    </dgm:pt>
    <dgm:pt modelId="{FF27D07C-FCEF-4703-A2CA-7A7C692E4303}" type="sibTrans" cxnId="{933C9FF1-054B-4BB3-AC39-F59585A53069}">
      <dgm:prSet/>
      <dgm:spPr/>
      <dgm:t>
        <a:bodyPr/>
        <a:lstStyle/>
        <a:p>
          <a:pPr latinLnBrk="1"/>
          <a:endParaRPr lang="ko-KR" altLang="en-US" sz="1300"/>
        </a:p>
      </dgm:t>
    </dgm:pt>
    <dgm:pt modelId="{AB9FF558-A2DC-42AE-908A-79DB77812FAE}">
      <dgm:prSet phldrT="[텍스트]" custT="1"/>
      <dgm:spPr/>
      <dgm:t>
        <a:bodyPr/>
        <a:lstStyle/>
        <a:p>
          <a:pPr latinLnBrk="1">
            <a:lnSpc>
              <a:spcPct val="100000"/>
            </a:lnSpc>
            <a:buNone/>
          </a:pPr>
          <a:r>
            <a:rPr lang="en-US" altLang="en-US" sz="1300" dirty="0">
              <a:highlight>
                <a:srgbClr val="FFFF00"/>
              </a:highlight>
            </a:rPr>
            <a:t>Severe</a:t>
          </a:r>
          <a:r>
            <a:rPr lang="en-US" altLang="en-US" sz="1300" dirty="0"/>
            <a:t>			     </a:t>
          </a:r>
          <a:r>
            <a:rPr lang="en-US" altLang="en-US" sz="1300" dirty="0" smtClean="0">
              <a:highlight>
                <a:srgbClr val="FFFF00"/>
              </a:highlight>
            </a:rPr>
            <a:t>PaO</a:t>
          </a:r>
          <a:r>
            <a:rPr lang="en-US" altLang="en-US" sz="1300" baseline="-25000" dirty="0" smtClean="0">
              <a:highlight>
                <a:srgbClr val="FFFF00"/>
              </a:highlight>
            </a:rPr>
            <a:t>2</a:t>
          </a:r>
          <a:r>
            <a:rPr lang="en-US" altLang="ko-KR" sz="1300" dirty="0" smtClean="0">
              <a:highlight>
                <a:srgbClr val="FFFF00"/>
              </a:highlight>
            </a:rPr>
            <a:t>/F</a:t>
          </a:r>
          <a:r>
            <a:rPr lang="en-US" altLang="en-US" sz="1300" dirty="0" smtClean="0">
              <a:highlight>
                <a:srgbClr val="FFFF00"/>
              </a:highlight>
            </a:rPr>
            <a:t>iO</a:t>
          </a:r>
          <a:r>
            <a:rPr lang="en-US" altLang="en-US" sz="1300" baseline="-25000" dirty="0" smtClean="0">
              <a:highlight>
                <a:srgbClr val="FFFF00"/>
              </a:highlight>
            </a:rPr>
            <a:t>2  </a:t>
          </a:r>
          <a:r>
            <a:rPr lang="en-US"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100</a:t>
          </a:r>
          <a:r>
            <a:rPr lang="en-US" altLang="en-US" sz="1300" dirty="0">
              <a:highlight>
                <a:srgbClr val="FFFF00"/>
              </a:highlight>
            </a:rPr>
            <a:t> mm Hg</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dirty="0"/>
            <a:t>148 	</a:t>
          </a:r>
          <a:endParaRPr lang="ko-KR" altLang="en-US" sz="1300" dirty="0"/>
        </a:p>
      </dgm:t>
    </dgm:pt>
    <dgm:pt modelId="{89D461F8-7E23-4706-A38C-EAF05E75F781}" type="parTrans" cxnId="{0848B388-F419-4985-82B7-4CD9DC2C1983}">
      <dgm:prSet/>
      <dgm:spPr/>
      <dgm:t>
        <a:bodyPr/>
        <a:lstStyle/>
        <a:p>
          <a:pPr latinLnBrk="1"/>
          <a:endParaRPr lang="ko-KR" altLang="en-US" sz="1300"/>
        </a:p>
      </dgm:t>
    </dgm:pt>
    <dgm:pt modelId="{75325179-4C3E-408D-93F4-C3ED09E095A6}" type="sibTrans" cxnId="{0848B388-F419-4985-82B7-4CD9DC2C1983}">
      <dgm:prSet/>
      <dgm:spPr/>
      <dgm:t>
        <a:bodyPr/>
        <a:lstStyle/>
        <a:p>
          <a:pPr latinLnBrk="1"/>
          <a:endParaRPr lang="ko-KR" altLang="en-US" sz="1300"/>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300" dirty="0"/>
            <a:t>NIV/CPAP</a:t>
          </a:r>
          <a:r>
            <a:rPr lang="en-US" altLang="ko-KR" sz="1300" dirty="0"/>
            <a:t>:</a:t>
          </a:r>
          <a:r>
            <a:rPr lang="en-US" altLang="en-US" sz="1300" dirty="0"/>
            <a:t> </a:t>
          </a: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 </a:t>
          </a:r>
          <a:endParaRPr lang="ko-KR" altLang="en-US" sz="1300" dirty="0"/>
        </a:p>
      </dgm:t>
    </dgm:pt>
    <dgm:pt modelId="{5BBA2D32-9319-4475-BBC9-9E28AD87E8B5}" type="parTrans" cxnId="{7F6B94BA-7AA8-4EAF-841A-10FEA67E5D6F}">
      <dgm:prSet/>
      <dgm:spPr/>
      <dgm:t>
        <a:bodyPr/>
        <a:lstStyle/>
        <a:p>
          <a:pPr latinLnBrk="1"/>
          <a:endParaRPr lang="ko-KR" altLang="en-US" sz="1300"/>
        </a:p>
      </dgm:t>
    </dgm:pt>
    <dgm:pt modelId="{1C86226D-CB06-4A2D-B70C-B8F88D19FB63}" type="sibTrans" cxnId="{7F6B94BA-7AA8-4EAF-841A-10FEA67E5D6F}">
      <dgm:prSet/>
      <dgm:spPr/>
      <dgm:t>
        <a:bodyPr/>
        <a:lstStyle/>
        <a:p>
          <a:pPr latinLnBrk="1"/>
          <a:endParaRPr lang="ko-KR" altLang="en-US" sz="1300"/>
        </a:p>
      </dgm:t>
    </dgm:pt>
    <dgm:pt modelId="{637AE45D-3533-45F1-84B1-37CCE5FFCF2A}">
      <dgm:prSet phldrT="[텍스트]" custT="1"/>
      <dgm:spPr/>
      <dgm:t>
        <a:bodyPr/>
        <a:lstStyle/>
        <a:p>
          <a:pPr latinLnBrk="1">
            <a:lnSpc>
              <a:spcPct val="150000"/>
            </a:lnSpc>
          </a:pPr>
          <a:endParaRPr lang="ko-KR" altLang="en-US" sz="1300" dirty="0"/>
        </a:p>
      </dgm:t>
    </dgm:pt>
    <dgm:pt modelId="{3E768BC6-E708-4B39-9DF3-79644E21DF28}" type="parTrans" cxnId="{26889746-ABA5-4719-B525-49DFC8B905F4}">
      <dgm:prSet/>
      <dgm:spPr/>
      <dgm:t>
        <a:bodyPr/>
        <a:lstStyle/>
        <a:p>
          <a:pPr latinLnBrk="1"/>
          <a:endParaRPr lang="ko-KR" altLang="en-US" sz="1300"/>
        </a:p>
      </dgm:t>
    </dgm:pt>
    <dgm:pt modelId="{7CAE6518-DCA3-4FB5-8F8B-DBD0D26B891B}" type="sibTrans" cxnId="{26889746-ABA5-4719-B525-49DFC8B905F4}">
      <dgm:prSet/>
      <dgm:spPr/>
      <dgm:t>
        <a:bodyPr/>
        <a:lstStyle/>
        <a:p>
          <a:pPr latinLnBrk="1"/>
          <a:endParaRPr lang="ko-KR" altLang="en-US" sz="1300"/>
        </a:p>
      </dgm:t>
    </dgm:pt>
    <dgm:pt modelId="{425F6C53-EE63-404A-9F1E-41DF4AEA2DB8}">
      <dgm:prSet custT="1"/>
      <dgm:spPr/>
      <dgm:t>
        <a:bodyPr/>
        <a:lstStyle/>
        <a:p>
          <a:pPr latinLnBrk="1">
            <a:lnSpc>
              <a:spcPct val="100000"/>
            </a:lnSpc>
            <a:buFont typeface="Wingdings" panose="05000000000000000000" pitchFamily="2" charset="2"/>
            <a:buChar char="ü"/>
          </a:pPr>
          <a:r>
            <a:rPr lang="en-US" altLang="ko-KR" sz="1300" dirty="0"/>
            <a:t>No HFNO</a:t>
          </a:r>
          <a:endParaRPr lang="ko-KR" altLang="en-US" sz="1300" dirty="0"/>
        </a:p>
      </dgm:t>
    </dgm:pt>
    <dgm:pt modelId="{7A5A6D8C-0E7E-4191-B86F-E44B00AEBBD8}" type="parTrans" cxnId="{5087D814-DD0D-41E7-87F4-4987E67CD043}">
      <dgm:prSet/>
      <dgm:spPr/>
      <dgm:t>
        <a:bodyPr/>
        <a:lstStyle/>
        <a:p>
          <a:pPr latinLnBrk="1"/>
          <a:endParaRPr lang="ko-KR" altLang="en-US" sz="1300"/>
        </a:p>
      </dgm:t>
    </dgm:pt>
    <dgm:pt modelId="{21AF7C83-C43C-4D9C-A8AE-9712F93D1E27}" type="sibTrans" cxnId="{5087D814-DD0D-41E7-87F4-4987E67CD043}">
      <dgm:prSet/>
      <dgm:spPr/>
      <dgm:t>
        <a:bodyPr/>
        <a:lstStyle/>
        <a:p>
          <a:pPr latinLnBrk="1"/>
          <a:endParaRPr lang="ko-KR" altLang="en-US" sz="1300"/>
        </a:p>
      </dgm:t>
    </dgm:pt>
    <dgm:pt modelId="{A0EE5DB2-6715-45EF-BDE8-22FFFBD35B35}">
      <dgm:prSet phldrT="[텍스트]" custT="1"/>
      <dgm:spPr/>
      <dgm:t>
        <a:bodyPr/>
        <a:lstStyle/>
        <a:p>
          <a:pPr latinLnBrk="1">
            <a:lnSpc>
              <a:spcPct val="100000"/>
            </a:lnSpc>
            <a:buFont typeface="Wingdings" panose="05000000000000000000" pitchFamily="2" charset="2"/>
            <a:buChar char="ü"/>
          </a:pPr>
          <a:r>
            <a:rPr lang="en-US" altLang="ko-KR" sz="1300" dirty="0"/>
            <a:t>No</a:t>
          </a:r>
          <a:r>
            <a:rPr lang="en-US" altLang="en-US" sz="1300" dirty="0"/>
            <a:t> </a:t>
          </a:r>
          <a:r>
            <a:rPr lang="en-US" altLang="ko-KR" sz="1300" dirty="0"/>
            <a:t>PEEP</a:t>
          </a:r>
          <a:endParaRPr lang="ko-KR" altLang="en-US" sz="1300" dirty="0"/>
        </a:p>
      </dgm:t>
    </dgm:pt>
    <dgm:pt modelId="{A0FDFE0F-02BB-4CDB-8FF5-E150BE195ECE}" type="parTrans" cxnId="{F518C798-B0FE-4C26-8643-19D97B088AF5}">
      <dgm:prSet/>
      <dgm:spPr/>
      <dgm:t>
        <a:bodyPr/>
        <a:lstStyle/>
        <a:p>
          <a:pPr latinLnBrk="1"/>
          <a:endParaRPr lang="ko-KR" altLang="en-US" sz="1300"/>
        </a:p>
      </dgm:t>
    </dgm:pt>
    <dgm:pt modelId="{3369A541-8501-48BF-AA1E-DAB88B310FEB}" type="sibTrans" cxnId="{F518C798-B0FE-4C26-8643-19D97B088AF5}">
      <dgm:prSet/>
      <dgm:spPr/>
      <dgm:t>
        <a:bodyPr/>
        <a:lstStyle/>
        <a:p>
          <a:pPr latinLnBrk="1"/>
          <a:endParaRPr lang="ko-KR" altLang="en-US" sz="1300"/>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a:t>
          </a:r>
          <a:endParaRPr lang="ko-KR" altLang="en-US" sz="1300" dirty="0"/>
        </a:p>
      </dgm:t>
    </dgm:pt>
    <dgm:pt modelId="{DE649CDE-EBA9-404B-95B6-E50AE8C41BE1}" type="parTrans" cxnId="{FF4DC68B-4D0D-4AF0-955A-7DA77F9F997E}">
      <dgm:prSet/>
      <dgm:spPr/>
      <dgm:t>
        <a:bodyPr/>
        <a:lstStyle/>
        <a:p>
          <a:pPr latinLnBrk="1"/>
          <a:endParaRPr lang="ko-KR" altLang="en-US" sz="1300"/>
        </a:p>
      </dgm:t>
    </dgm:pt>
    <dgm:pt modelId="{4F792CF0-DD1C-42AF-92E9-E3269DA78571}" type="sibTrans" cxnId="{FF4DC68B-4D0D-4AF0-955A-7DA77F9F997E}">
      <dgm:prSet/>
      <dgm:spPr/>
      <dgm:t>
        <a:bodyPr/>
        <a:lstStyle/>
        <a:p>
          <a:pPr latinLnBrk="1"/>
          <a:endParaRPr lang="ko-KR" altLang="en-US" sz="1300"/>
        </a:p>
      </dgm:t>
    </dgm:pt>
    <dgm:pt modelId="{40D5BBD9-2747-4544-9C42-154912DA45F7}">
      <dgm:prSet phldrT="[텍스트]" custT="1"/>
      <dgm:spPr/>
      <dgm:t>
        <a:bodyPr/>
        <a:lstStyle/>
        <a:p>
          <a:pPr latinLnBrk="1">
            <a:lnSpc>
              <a:spcPct val="150000"/>
            </a:lnSpc>
          </a:pPr>
          <a:endParaRPr lang="ko-KR" altLang="en-US" sz="1300" dirty="0"/>
        </a:p>
      </dgm:t>
    </dgm:pt>
    <dgm:pt modelId="{F2D12D0C-B7D1-4837-B7A4-10E75D871569}" type="parTrans" cxnId="{9B3DC73A-C903-4457-90D8-4234DEC417D2}">
      <dgm:prSet/>
      <dgm:spPr/>
      <dgm:t>
        <a:bodyPr/>
        <a:lstStyle/>
        <a:p>
          <a:pPr latinLnBrk="1"/>
          <a:endParaRPr lang="ko-KR" altLang="en-US" sz="1300"/>
        </a:p>
      </dgm:t>
    </dgm:pt>
    <dgm:pt modelId="{BBB3A3EF-98A7-40FB-A9CA-0F37ABC851AB}" type="sibTrans" cxnId="{9B3DC73A-C903-4457-90D8-4234DEC417D2}">
      <dgm:prSet/>
      <dgm:spPr/>
      <dgm:t>
        <a:bodyPr/>
        <a:lstStyle/>
        <a:p>
          <a:pPr latinLnBrk="1"/>
          <a:endParaRPr lang="ko-KR" altLang="en-US" sz="1300"/>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3"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1" destOrd="0" parTransId="{30F808F0-0A14-48DC-B64B-3116FBBECBE3}" sibTransId="{FF27D07C-FCEF-4703-A2CA-7A7C692E4303}"/>
    <dgm:cxn modelId="{82F69CEC-B158-45F2-BF7C-12E1DBA50F09}" srcId="{54A110F4-7465-42D9-A2D7-E246F5FD3FD7}" destId="{0FB8EFB6-CA9C-43B0-9338-F8460E6686BA}" srcOrd="2" destOrd="0" parTransId="{14CCFD68-6286-47E9-92C0-F0A5A0DE7480}" sibTransId="{98D7A7D9-6D02-470A-B578-10F0E88B3BEE}"/>
    <dgm:cxn modelId="{FF4DC68B-4D0D-4AF0-955A-7DA77F9F997E}" srcId="{6B9D60DF-A934-4A59-BC40-3585C7405353}" destId="{C3605C02-8ED7-44C2-84BF-D8AAB836F7F7}" srcOrd="3" destOrd="0" parTransId="{DE649CDE-EBA9-404B-95B6-E50AE8C41BE1}" sibTransId="{4F792CF0-DD1C-42AF-92E9-E3269DA78571}"/>
    <dgm:cxn modelId="{60D74C87-3ED1-4250-BC6E-D2984F8855AE}" type="presOf" srcId="{A0EE5DB2-6715-45EF-BDE8-22FFFBD35B35}" destId="{3C857AF9-B9A8-45CF-A18B-A12E005A2DCD}" srcOrd="0" destOrd="3" presId="urn:microsoft.com/office/officeart/2005/8/layout/hList1"/>
    <dgm:cxn modelId="{09B8DF5A-1939-41EA-BDF5-6B006DC9E7C6}" type="presOf" srcId="{86531A96-2ABE-425F-A4D4-4CA9CAE25AA2}" destId="{BA8BADFA-E6F2-4C12-9716-7B413B561D01}" srcOrd="0" destOrd="1" presId="urn:microsoft.com/office/officeart/2005/8/layout/hList1"/>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2"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2" presId="urn:microsoft.com/office/officeart/2005/8/layout/hList1"/>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600" b="1" dirty="0" err="1"/>
            <a:t>Nonintubated</a:t>
          </a:r>
          <a:r>
            <a:rPr lang="en-US" altLang="ko-KR" sz="1600" b="1" dirty="0"/>
            <a:t> ARDS</a:t>
          </a:r>
          <a:endParaRPr lang="ko-KR" altLang="en-US" sz="1600" b="1" dirty="0"/>
        </a:p>
      </dgm:t>
    </dgm:pt>
    <dgm:pt modelId="{E1870424-701F-490C-92C7-F4F7E8AC57A9}" type="parTrans" cxnId="{AD2AF566-40D8-449B-A472-1C3A7BBBAAA5}">
      <dgm:prSet/>
      <dgm:spPr/>
      <dgm:t>
        <a:bodyPr/>
        <a:lstStyle/>
        <a:p>
          <a:pPr latinLnBrk="1"/>
          <a:endParaRPr lang="ko-KR" altLang="en-US" sz="1300"/>
        </a:p>
      </dgm:t>
    </dgm:pt>
    <dgm:pt modelId="{F22B4961-DAB9-472D-A6C7-CDBDA2969B7F}" type="sibTrans" cxnId="{AD2AF566-40D8-449B-A472-1C3A7BBBAAA5}">
      <dgm:prSet/>
      <dgm:spPr/>
      <dgm:t>
        <a:bodyPr/>
        <a:lstStyle/>
        <a:p>
          <a:pPr latinLnBrk="1"/>
          <a:endParaRPr lang="ko-KR" altLang="en-US" sz="1300"/>
        </a:p>
      </dgm:t>
    </dgm:pt>
    <dgm:pt modelId="{2E39C492-110B-4F88-918A-AD9DF767BC9A}">
      <dgm:prSet phldrT="[텍스트]" custT="1"/>
      <dgm:spPr/>
      <dgm:t>
        <a:bodyPr/>
        <a:lstStyle/>
        <a:p>
          <a:pPr latinLnBrk="1">
            <a:lnSpc>
              <a:spcPct val="150000"/>
            </a:lnSpc>
          </a:pP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a:t>
          </a:r>
          <a:r>
            <a:rPr lang="en-US" altLang="en-US" sz="1300" b="0" dirty="0"/>
            <a:t>300</a:t>
          </a:r>
          <a:r>
            <a:rPr lang="en-US" altLang="en-US" sz="1300" dirty="0"/>
            <a:t> mmHg 	      </a:t>
          </a:r>
          <a:r>
            <a:rPr lang="en-US" altLang="en-US" sz="1300" dirty="0">
              <a:highlight>
                <a:srgbClr val="FFFF00"/>
              </a:highlight>
            </a:rPr>
            <a:t>SpO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rPr>
            <a:t>&lt; </a:t>
          </a:r>
          <a:r>
            <a:rPr lang="en-US" altLang="en-US" sz="1300" b="1" dirty="0">
              <a:highlight>
                <a:srgbClr val="FFFF00"/>
              </a:highlight>
            </a:rPr>
            <a:t>315</a:t>
          </a:r>
          <a:endParaRPr lang="ko-KR" altLang="en-US" sz="1300" b="1" dirty="0">
            <a:highlight>
              <a:srgbClr val="FFFF00"/>
            </a:highlight>
          </a:endParaRPr>
        </a:p>
      </dgm:t>
    </dgm:pt>
    <dgm:pt modelId="{D7BB9B8A-9FA3-485B-8AD7-80B10CB68CC0}" type="parTrans" cxnId="{24BE0BD1-BFA8-43FC-8698-F77829CCCD2B}">
      <dgm:prSet/>
      <dgm:spPr/>
      <dgm:t>
        <a:bodyPr/>
        <a:lstStyle/>
        <a:p>
          <a:pPr latinLnBrk="1"/>
          <a:endParaRPr lang="ko-KR" altLang="en-US" sz="1300"/>
        </a:p>
      </dgm:t>
    </dgm:pt>
    <dgm:pt modelId="{6923F1C3-8491-4DA4-8FAA-8148CA9BC647}" type="sibTrans" cxnId="{24BE0BD1-BFA8-43FC-8698-F77829CCCD2B}">
      <dgm:prSet/>
      <dgm:spPr/>
      <dgm:t>
        <a:bodyPr/>
        <a:lstStyle/>
        <a:p>
          <a:pPr latinLnBrk="1"/>
          <a:endParaRPr lang="ko-KR" altLang="en-US" sz="1300"/>
        </a:p>
      </dgm:t>
    </dgm:pt>
    <dgm:pt modelId="{6B9D60DF-A934-4A59-BC40-3585C7405353}">
      <dgm:prSet phldrT="[텍스트]" custT="1"/>
      <dgm:spPr/>
      <dgm:t>
        <a:bodyPr/>
        <a:lstStyle/>
        <a:p>
          <a:pPr latinLnBrk="1"/>
          <a:r>
            <a:rPr lang="en-US" altLang="ko-KR" sz="1600" b="1" dirty="0"/>
            <a:t>Intubated ARDS</a:t>
          </a:r>
          <a:endParaRPr lang="ko-KR" altLang="en-US" sz="1600" b="1" dirty="0"/>
        </a:p>
      </dgm:t>
    </dgm:pt>
    <dgm:pt modelId="{D55DDCCE-76C6-49B2-9909-80FEDC2CC2B1}" type="parTrans" cxnId="{0AA26F58-463B-4A26-A6A3-5D5E113701B3}">
      <dgm:prSet/>
      <dgm:spPr/>
      <dgm:t>
        <a:bodyPr/>
        <a:lstStyle/>
        <a:p>
          <a:pPr latinLnBrk="1"/>
          <a:endParaRPr lang="ko-KR" altLang="en-US" sz="1300"/>
        </a:p>
      </dgm:t>
    </dgm:pt>
    <dgm:pt modelId="{CECA1849-6A03-40AF-9E7F-1250B582772D}" type="sibTrans" cxnId="{0AA26F58-463B-4A26-A6A3-5D5E113701B3}">
      <dgm:prSet/>
      <dgm:spPr/>
      <dgm:t>
        <a:bodyPr/>
        <a:lstStyle/>
        <a:p>
          <a:pPr latinLnBrk="1"/>
          <a:endParaRPr lang="ko-KR" altLang="en-US" sz="1300"/>
        </a:p>
      </dgm:t>
    </dgm:pt>
    <dgm:pt modelId="{3956019C-78BE-40E3-B2D6-4658C9469555}">
      <dgm:prSet phldrT="[텍스트]" custT="1"/>
      <dgm:spPr/>
      <dgm:t>
        <a:bodyPr/>
        <a:lstStyle/>
        <a:p>
          <a:pPr latinLnBrk="1">
            <a:lnSpc>
              <a:spcPct val="100000"/>
            </a:lnSpc>
            <a:buNone/>
          </a:pPr>
          <a:r>
            <a:rPr lang="en-US" altLang="en-US" sz="1300" dirty="0">
              <a:highlight>
                <a:srgbClr val="FFFF00"/>
              </a:highlight>
            </a:rPr>
            <a:t>Mild</a:t>
          </a:r>
          <a:r>
            <a:rPr lang="en-US" altLang="en-US" sz="1300" dirty="0"/>
            <a:t> 				      200 </a:t>
          </a:r>
          <a:r>
            <a:rPr lang="en-US" altLang="ko-KR" sz="1300" dirty="0"/>
            <a:t>&lt; </a:t>
          </a: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b="0" dirty="0"/>
            <a:t>300</a:t>
          </a:r>
          <a:r>
            <a:rPr lang="en-US" altLang="en-US" sz="1300" dirty="0"/>
            <a:t> mmHg       235&lt; </a:t>
          </a:r>
          <a:r>
            <a:rPr lang="en-US" altLang="en-US" sz="1300" dirty="0">
              <a:highlight>
                <a:srgbClr val="FFFF00"/>
              </a:highlight>
            </a:rPr>
            <a:t>SpO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315</a:t>
          </a:r>
          <a:endParaRPr lang="ko-KR" altLang="en-US" sz="1300" b="1" dirty="0">
            <a:highlight>
              <a:srgbClr val="FFFF00"/>
            </a:highlight>
          </a:endParaRPr>
        </a:p>
      </dgm:t>
    </dgm:pt>
    <dgm:pt modelId="{8C878068-CDED-4988-A463-DA1758CE7328}" type="parTrans" cxnId="{4BCB53B7-5B68-4C31-9500-08430CB4A48C}">
      <dgm:prSet/>
      <dgm:spPr/>
      <dgm:t>
        <a:bodyPr/>
        <a:lstStyle/>
        <a:p>
          <a:pPr latinLnBrk="1"/>
          <a:endParaRPr lang="ko-KR" altLang="en-US" sz="1300"/>
        </a:p>
      </dgm:t>
    </dgm:pt>
    <dgm:pt modelId="{C102DC50-E96D-4615-8B60-8E2E0F445BEE}" type="sibTrans" cxnId="{4BCB53B7-5B68-4C31-9500-08430CB4A48C}">
      <dgm:prSet/>
      <dgm:spPr/>
      <dgm:t>
        <a:bodyPr/>
        <a:lstStyle/>
        <a:p>
          <a:pPr latinLnBrk="1"/>
          <a:endParaRPr lang="ko-KR" altLang="en-US" sz="1300"/>
        </a:p>
      </dgm:t>
    </dgm:pt>
    <dgm:pt modelId="{692DFE52-431E-4F39-825F-C868351DF757}">
      <dgm:prSet phldrT="[텍스트]" custT="1"/>
      <dgm:spPr/>
      <dgm:t>
        <a:bodyPr/>
        <a:lstStyle/>
        <a:p>
          <a:pPr latinLnBrk="1"/>
          <a:r>
            <a:rPr lang="en-US" altLang="en-US" sz="1400" b="1" dirty="0"/>
            <a:t>Modified Definition for</a:t>
          </a:r>
          <a:endParaRPr lang="ko-KR" altLang="en-US" sz="1400" b="1" dirty="0"/>
        </a:p>
        <a:p>
          <a:pPr latinLnBrk="1"/>
          <a:r>
            <a:rPr lang="en-US" altLang="en-US" sz="1400" b="1" dirty="0"/>
            <a:t>Resource-Limited Settings</a:t>
          </a:r>
          <a:endParaRPr lang="ko-KR" altLang="en-US" sz="1400" b="1" dirty="0"/>
        </a:p>
      </dgm:t>
    </dgm:pt>
    <dgm:pt modelId="{0C3846B1-B4E6-4C9B-B282-022B0D50B04D}" type="parTrans" cxnId="{67B48994-E732-4D5C-A0E8-CA8B31CF736B}">
      <dgm:prSet/>
      <dgm:spPr/>
      <dgm:t>
        <a:bodyPr/>
        <a:lstStyle/>
        <a:p>
          <a:pPr latinLnBrk="1"/>
          <a:endParaRPr lang="ko-KR" altLang="en-US" sz="1300"/>
        </a:p>
      </dgm:t>
    </dgm:pt>
    <dgm:pt modelId="{34BD3A02-05FC-446C-9BFA-D1C11BD1B1B0}" type="sibTrans" cxnId="{67B48994-E732-4D5C-A0E8-CA8B31CF736B}">
      <dgm:prSet/>
      <dgm:spPr/>
      <dgm:t>
        <a:bodyPr/>
        <a:lstStyle/>
        <a:p>
          <a:pPr latinLnBrk="1"/>
          <a:endParaRPr lang="ko-KR" altLang="en-US" sz="1300"/>
        </a:p>
      </dgm:t>
    </dgm:pt>
    <dgm:pt modelId="{687D0605-B602-4C09-BBC2-EB6225EE3327}">
      <dgm:prSet phldrT="[텍스트]" custT="1"/>
      <dgm:spPr/>
      <dgm:t>
        <a:bodyPr/>
        <a:lstStyle/>
        <a:p>
          <a:pPr latinLnBrk="1">
            <a:lnSpc>
              <a:spcPct val="150000"/>
            </a:lnSpc>
          </a:pPr>
          <a:r>
            <a:rPr lang="en-US" altLang="en-US" sz="1300" dirty="0">
              <a:highlight>
                <a:srgbClr val="FFFF00"/>
              </a:highlight>
            </a:rPr>
            <a:t>SpO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315</a:t>
          </a:r>
          <a:endParaRPr lang="ko-KR" altLang="en-US" sz="1300" b="1" dirty="0">
            <a:highlight>
              <a:srgbClr val="FFFF00"/>
            </a:highlight>
          </a:endParaRPr>
        </a:p>
      </dgm:t>
    </dgm:pt>
    <dgm:pt modelId="{3876F499-CA8C-4BE9-9CBA-F7EFD1545222}" type="parTrans" cxnId="{ED5D42B3-97D5-4A92-92D0-2B75946199CD}">
      <dgm:prSet/>
      <dgm:spPr/>
      <dgm:t>
        <a:bodyPr/>
        <a:lstStyle/>
        <a:p>
          <a:pPr latinLnBrk="1"/>
          <a:endParaRPr lang="ko-KR" altLang="en-US" sz="1300"/>
        </a:p>
      </dgm:t>
    </dgm:pt>
    <dgm:pt modelId="{AC1DFBD1-BF71-46A4-8F88-A5A8F21C879B}" type="sibTrans" cxnId="{ED5D42B3-97D5-4A92-92D0-2B75946199CD}">
      <dgm:prSet/>
      <dgm:spPr/>
      <dgm:t>
        <a:bodyPr/>
        <a:lstStyle/>
        <a:p>
          <a:pPr latinLnBrk="1"/>
          <a:endParaRPr lang="ko-KR" altLang="en-US" sz="1300"/>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300" dirty="0"/>
            <a:t>HFNO</a:t>
          </a:r>
          <a:r>
            <a:rPr lang="en-US" altLang="ko-KR" sz="1300" dirty="0"/>
            <a:t>:</a:t>
          </a:r>
          <a:r>
            <a:rPr lang="en-US" altLang="en-US" sz="1300" dirty="0"/>
            <a:t> flow &gt;30 L/min</a:t>
          </a:r>
          <a:endParaRPr lang="ko-KR" altLang="en-US" sz="1300" dirty="0"/>
        </a:p>
      </dgm:t>
    </dgm:pt>
    <dgm:pt modelId="{14CCFD68-6286-47E9-92C0-F0A5A0DE7480}" type="parTrans" cxnId="{82F69CEC-B158-45F2-BF7C-12E1DBA50F09}">
      <dgm:prSet/>
      <dgm:spPr/>
      <dgm:t>
        <a:bodyPr/>
        <a:lstStyle/>
        <a:p>
          <a:pPr latinLnBrk="1"/>
          <a:endParaRPr lang="ko-KR" altLang="en-US" sz="1300"/>
        </a:p>
      </dgm:t>
    </dgm:pt>
    <dgm:pt modelId="{98D7A7D9-6D02-470A-B578-10F0E88B3BEE}" type="sibTrans" cxnId="{82F69CEC-B158-45F2-BF7C-12E1DBA50F09}">
      <dgm:prSet/>
      <dgm:spPr/>
      <dgm:t>
        <a:bodyPr/>
        <a:lstStyle/>
        <a:p>
          <a:pPr latinLnBrk="1"/>
          <a:endParaRPr lang="ko-KR" altLang="en-US" sz="1300"/>
        </a:p>
      </dgm:t>
    </dgm:pt>
    <dgm:pt modelId="{EE6278A4-488B-4B84-AED3-A809727434F3}">
      <dgm:prSet phldrT="[텍스트]" custT="1"/>
      <dgm:spPr/>
      <dgm:t>
        <a:bodyPr/>
        <a:lstStyle/>
        <a:p>
          <a:pPr latinLnBrk="1">
            <a:lnSpc>
              <a:spcPct val="100000"/>
            </a:lnSpc>
            <a:buFont typeface="Wingdings" panose="05000000000000000000" pitchFamily="2" charset="2"/>
            <a:buChar char="ü"/>
          </a:pPr>
          <a:r>
            <a:rPr lang="en-US" altLang="ko-KR" sz="1300" dirty="0"/>
            <a:t>No </a:t>
          </a:r>
          <a:r>
            <a:rPr lang="en-US" altLang="en-US" sz="1300" dirty="0"/>
            <a:t>PaO</a:t>
          </a:r>
          <a:r>
            <a:rPr lang="en-US" altLang="en-US" sz="1300" baseline="-25000" dirty="0"/>
            <a:t>2</a:t>
          </a:r>
          <a:endParaRPr lang="ko-KR" altLang="en-US" sz="1300" dirty="0"/>
        </a:p>
      </dgm:t>
    </dgm:pt>
    <dgm:pt modelId="{22231758-5BFC-4478-B4D7-DF9C28D72BEC}" type="parTrans" cxnId="{EDA29C5F-0A68-48F3-9ADC-E8BAAE433B5F}">
      <dgm:prSet/>
      <dgm:spPr/>
      <dgm:t>
        <a:bodyPr/>
        <a:lstStyle/>
        <a:p>
          <a:pPr latinLnBrk="1"/>
          <a:endParaRPr lang="ko-KR" altLang="en-US" sz="1300"/>
        </a:p>
      </dgm:t>
    </dgm:pt>
    <dgm:pt modelId="{0407376B-9BC0-4DF4-9E4D-51FC87260FEF}" type="sibTrans" cxnId="{EDA29C5F-0A68-48F3-9ADC-E8BAAE433B5F}">
      <dgm:prSet/>
      <dgm:spPr/>
      <dgm:t>
        <a:bodyPr/>
        <a:lstStyle/>
        <a:p>
          <a:pPr latinLnBrk="1"/>
          <a:endParaRPr lang="ko-KR" altLang="en-US" sz="1300"/>
        </a:p>
      </dgm:t>
    </dgm:pt>
    <dgm:pt modelId="{86531A96-2ABE-425F-A4D4-4CA9CAE25AA2}">
      <dgm:prSet phldrT="[텍스트]" custT="1"/>
      <dgm:spPr/>
      <dgm:t>
        <a:bodyPr/>
        <a:lstStyle/>
        <a:p>
          <a:pPr latinLnBrk="1">
            <a:lnSpc>
              <a:spcPct val="100000"/>
            </a:lnSpc>
            <a:buNone/>
          </a:pPr>
          <a:r>
            <a:rPr lang="it-IT" altLang="en-US" sz="1300" dirty="0">
              <a:highlight>
                <a:srgbClr val="FFFF00"/>
              </a:highlight>
            </a:rPr>
            <a:t>Moderate</a:t>
          </a:r>
          <a:r>
            <a:rPr lang="it-IT" altLang="en-US" sz="1300" dirty="0"/>
            <a:t>  			      100 &lt; PaO2</a:t>
          </a:r>
          <a:r>
            <a:rPr lang="en-US" altLang="ko-KR" sz="1300" dirty="0"/>
            <a:t>/</a:t>
          </a:r>
          <a:r>
            <a:rPr lang="it-IT" altLang="en-US" sz="1300" dirty="0"/>
            <a:t>FiO</a:t>
          </a:r>
          <a:r>
            <a:rPr lang="en-US" altLang="en-US" sz="1300" baseline="-25000" dirty="0"/>
            <a:t>2</a:t>
          </a:r>
          <a:r>
            <a:rPr lang="it-IT" altLang="en-US" sz="1300" dirty="0"/>
            <a:t> </a:t>
          </a:r>
          <a:r>
            <a:rPr lang="it-IT" altLang="en-US" sz="1300" dirty="0">
              <a:latin typeface="맑은 고딕" panose="020B0503020000020004" pitchFamily="50" charset="-127"/>
              <a:ea typeface="맑은 고딕" panose="020B0503020000020004" pitchFamily="50" charset="-127"/>
            </a:rPr>
            <a:t>≤ </a:t>
          </a:r>
          <a:r>
            <a:rPr lang="it-IT" altLang="en-US" sz="1300" b="0" dirty="0"/>
            <a:t>200 m</a:t>
          </a:r>
          <a:r>
            <a:rPr lang="it-IT" altLang="en-US" sz="1300" dirty="0"/>
            <a:t>mHg       </a:t>
          </a:r>
          <a:r>
            <a:rPr lang="en-US" altLang="en-US" sz="1300" dirty="0"/>
            <a:t>148 </a:t>
          </a:r>
          <a:r>
            <a:rPr lang="en-US" altLang="ko-KR" sz="1300" dirty="0"/>
            <a:t>&lt;</a:t>
          </a:r>
          <a:r>
            <a:rPr lang="en-US" altLang="en-US" sz="1300" dirty="0"/>
            <a:t> </a:t>
          </a:r>
          <a:r>
            <a:rPr lang="en-US" altLang="en-US" sz="1300" dirty="0">
              <a:highlight>
                <a:srgbClr val="FFFF00"/>
              </a:highlight>
            </a:rPr>
            <a:t>SpO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it-IT"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235</a:t>
          </a:r>
          <a:r>
            <a:rPr lang="en-US" altLang="en-US" sz="1300" dirty="0"/>
            <a:t>	</a:t>
          </a:r>
          <a:endParaRPr lang="ko-KR" altLang="en-US" sz="1300" dirty="0"/>
        </a:p>
      </dgm:t>
    </dgm:pt>
    <dgm:pt modelId="{30F808F0-0A14-48DC-B64B-3116FBBECBE3}" type="parTrans" cxnId="{933C9FF1-054B-4BB3-AC39-F59585A53069}">
      <dgm:prSet/>
      <dgm:spPr/>
      <dgm:t>
        <a:bodyPr/>
        <a:lstStyle/>
        <a:p>
          <a:pPr latinLnBrk="1"/>
          <a:endParaRPr lang="ko-KR" altLang="en-US" sz="1300"/>
        </a:p>
      </dgm:t>
    </dgm:pt>
    <dgm:pt modelId="{FF27D07C-FCEF-4703-A2CA-7A7C692E4303}" type="sibTrans" cxnId="{933C9FF1-054B-4BB3-AC39-F59585A53069}">
      <dgm:prSet/>
      <dgm:spPr/>
      <dgm:t>
        <a:bodyPr/>
        <a:lstStyle/>
        <a:p>
          <a:pPr latinLnBrk="1"/>
          <a:endParaRPr lang="ko-KR" altLang="en-US" sz="1300"/>
        </a:p>
      </dgm:t>
    </dgm:pt>
    <dgm:pt modelId="{AB9FF558-A2DC-42AE-908A-79DB77812FAE}">
      <dgm:prSet phldrT="[텍스트]" custT="1"/>
      <dgm:spPr/>
      <dgm:t>
        <a:bodyPr/>
        <a:lstStyle/>
        <a:p>
          <a:pPr latinLnBrk="1">
            <a:lnSpc>
              <a:spcPct val="100000"/>
            </a:lnSpc>
            <a:buNone/>
          </a:pPr>
          <a:r>
            <a:rPr lang="en-US" altLang="en-US" sz="1300" dirty="0">
              <a:highlight>
                <a:srgbClr val="FFFF00"/>
              </a:highlight>
            </a:rPr>
            <a:t>Severe</a:t>
          </a:r>
          <a:r>
            <a:rPr lang="en-US" altLang="en-US" sz="1300" dirty="0"/>
            <a:t>			      </a:t>
          </a:r>
          <a:r>
            <a:rPr lang="en-US" altLang="en-US" sz="1300" dirty="0" smtClean="0"/>
            <a:t>PaO</a:t>
          </a:r>
          <a:r>
            <a:rPr lang="en-US" altLang="en-US" sz="1300" baseline="-25000" dirty="0" smtClean="0"/>
            <a:t>2</a:t>
          </a:r>
          <a:r>
            <a:rPr lang="en-US" altLang="ko-KR" sz="1300" dirty="0" smtClean="0"/>
            <a:t>/F</a:t>
          </a:r>
          <a:r>
            <a:rPr lang="en-US" altLang="en-US" sz="1300" dirty="0" smtClean="0"/>
            <a:t>iO</a:t>
          </a:r>
          <a:r>
            <a:rPr lang="en-US" altLang="en-US" sz="1300" baseline="-25000" dirty="0" smtClean="0"/>
            <a:t>2  </a:t>
          </a:r>
          <a:r>
            <a:rPr lang="en-US" altLang="en-US" sz="1300" dirty="0">
              <a:latin typeface="맑은 고딕" panose="020B0503020000020004" pitchFamily="50" charset="-127"/>
              <a:ea typeface="맑은 고딕" panose="020B0503020000020004" pitchFamily="50" charset="-127"/>
            </a:rPr>
            <a:t>≤ </a:t>
          </a:r>
          <a:r>
            <a:rPr lang="en-US" altLang="en-US" sz="1300" b="0" dirty="0"/>
            <a:t>100 </a:t>
          </a:r>
          <a:r>
            <a:rPr lang="en-US" altLang="en-US" sz="1300" dirty="0"/>
            <a:t>mm Hg  	      </a:t>
          </a:r>
          <a:r>
            <a:rPr lang="en-US" altLang="en-US" sz="1300" dirty="0">
              <a:highlight>
                <a:srgbClr val="FFFF00"/>
              </a:highlight>
            </a:rPr>
            <a:t>SpO</a:t>
          </a:r>
          <a:r>
            <a:rPr lang="en-US" altLang="en-US" sz="1300" baseline="-25000" dirty="0">
              <a:highlight>
                <a:srgbClr val="FFFF00"/>
              </a:highlight>
            </a:rPr>
            <a:t>2</a:t>
          </a:r>
          <a:r>
            <a:rPr lang="en-US" altLang="ko-KR" sz="1300" dirty="0">
              <a:highlight>
                <a:srgbClr val="FFFF00"/>
              </a:highlight>
            </a:rPr>
            <a:t>/</a:t>
          </a:r>
          <a:r>
            <a:rPr lang="en-US" altLang="en-US" sz="1300" dirty="0">
              <a:highlight>
                <a:srgbClr val="FFFF00"/>
              </a:highlight>
            </a:rPr>
            <a:t>FiO</a:t>
          </a:r>
          <a:r>
            <a:rPr lang="en-US" altLang="en-US" sz="1300" baseline="-25000" dirty="0">
              <a:highlight>
                <a:srgbClr val="FFFF00"/>
              </a:highlight>
            </a:rPr>
            <a:t>2  </a:t>
          </a:r>
          <a:r>
            <a:rPr lang="en-US" altLang="en-US" sz="1300" dirty="0">
              <a:highlight>
                <a:srgbClr val="FFFF00"/>
              </a:highlight>
              <a:latin typeface="맑은 고딕" panose="020B0503020000020004" pitchFamily="50" charset="-127"/>
              <a:ea typeface="맑은 고딕" panose="020B0503020000020004" pitchFamily="50" charset="-127"/>
            </a:rPr>
            <a:t>≤ </a:t>
          </a:r>
          <a:r>
            <a:rPr lang="en-US" altLang="en-US" sz="1300" b="1" dirty="0">
              <a:highlight>
                <a:srgbClr val="FFFF00"/>
              </a:highlight>
            </a:rPr>
            <a:t>148</a:t>
          </a:r>
          <a:r>
            <a:rPr lang="en-US" altLang="en-US" sz="1300" dirty="0">
              <a:highlight>
                <a:srgbClr val="FFFF00"/>
              </a:highlight>
            </a:rPr>
            <a:t> </a:t>
          </a:r>
          <a:r>
            <a:rPr lang="en-US" altLang="en-US" sz="1300" dirty="0"/>
            <a:t>	</a:t>
          </a:r>
          <a:endParaRPr lang="ko-KR" altLang="en-US" sz="1300" dirty="0"/>
        </a:p>
      </dgm:t>
    </dgm:pt>
    <dgm:pt modelId="{89D461F8-7E23-4706-A38C-EAF05E75F781}" type="parTrans" cxnId="{0848B388-F419-4985-82B7-4CD9DC2C1983}">
      <dgm:prSet/>
      <dgm:spPr/>
      <dgm:t>
        <a:bodyPr/>
        <a:lstStyle/>
        <a:p>
          <a:pPr latinLnBrk="1"/>
          <a:endParaRPr lang="ko-KR" altLang="en-US" sz="1300"/>
        </a:p>
      </dgm:t>
    </dgm:pt>
    <dgm:pt modelId="{75325179-4C3E-408D-93F4-C3ED09E095A6}" type="sibTrans" cxnId="{0848B388-F419-4985-82B7-4CD9DC2C1983}">
      <dgm:prSet/>
      <dgm:spPr/>
      <dgm:t>
        <a:bodyPr/>
        <a:lstStyle/>
        <a:p>
          <a:pPr latinLnBrk="1"/>
          <a:endParaRPr lang="ko-KR" altLang="en-US" sz="1300"/>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300" dirty="0"/>
            <a:t>NIV/CPAP</a:t>
          </a:r>
          <a:r>
            <a:rPr lang="en-US" altLang="ko-KR" sz="1300" dirty="0"/>
            <a:t>:</a:t>
          </a:r>
          <a:r>
            <a:rPr lang="en-US" altLang="en-US" sz="1300" dirty="0"/>
            <a:t> </a:t>
          </a: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 </a:t>
          </a:r>
          <a:endParaRPr lang="ko-KR" altLang="en-US" sz="1300" dirty="0"/>
        </a:p>
      </dgm:t>
    </dgm:pt>
    <dgm:pt modelId="{5BBA2D32-9319-4475-BBC9-9E28AD87E8B5}" type="parTrans" cxnId="{7F6B94BA-7AA8-4EAF-841A-10FEA67E5D6F}">
      <dgm:prSet/>
      <dgm:spPr/>
      <dgm:t>
        <a:bodyPr/>
        <a:lstStyle/>
        <a:p>
          <a:pPr latinLnBrk="1"/>
          <a:endParaRPr lang="ko-KR" altLang="en-US" sz="1300"/>
        </a:p>
      </dgm:t>
    </dgm:pt>
    <dgm:pt modelId="{1C86226D-CB06-4A2D-B70C-B8F88D19FB63}" type="sibTrans" cxnId="{7F6B94BA-7AA8-4EAF-841A-10FEA67E5D6F}">
      <dgm:prSet/>
      <dgm:spPr/>
      <dgm:t>
        <a:bodyPr/>
        <a:lstStyle/>
        <a:p>
          <a:pPr latinLnBrk="1"/>
          <a:endParaRPr lang="ko-KR" altLang="en-US" sz="1300"/>
        </a:p>
      </dgm:t>
    </dgm:pt>
    <dgm:pt modelId="{637AE45D-3533-45F1-84B1-37CCE5FFCF2A}">
      <dgm:prSet phldrT="[텍스트]" custT="1"/>
      <dgm:spPr/>
      <dgm:t>
        <a:bodyPr/>
        <a:lstStyle/>
        <a:p>
          <a:pPr latinLnBrk="1">
            <a:lnSpc>
              <a:spcPct val="150000"/>
            </a:lnSpc>
          </a:pPr>
          <a:endParaRPr lang="ko-KR" altLang="en-US" sz="1300" dirty="0"/>
        </a:p>
      </dgm:t>
    </dgm:pt>
    <dgm:pt modelId="{3E768BC6-E708-4B39-9DF3-79644E21DF28}" type="parTrans" cxnId="{26889746-ABA5-4719-B525-49DFC8B905F4}">
      <dgm:prSet/>
      <dgm:spPr/>
      <dgm:t>
        <a:bodyPr/>
        <a:lstStyle/>
        <a:p>
          <a:pPr latinLnBrk="1"/>
          <a:endParaRPr lang="ko-KR" altLang="en-US" sz="1300"/>
        </a:p>
      </dgm:t>
    </dgm:pt>
    <dgm:pt modelId="{7CAE6518-DCA3-4FB5-8F8B-DBD0D26B891B}" type="sibTrans" cxnId="{26889746-ABA5-4719-B525-49DFC8B905F4}">
      <dgm:prSet/>
      <dgm:spPr/>
      <dgm:t>
        <a:bodyPr/>
        <a:lstStyle/>
        <a:p>
          <a:pPr latinLnBrk="1"/>
          <a:endParaRPr lang="ko-KR" altLang="en-US" sz="1300"/>
        </a:p>
      </dgm:t>
    </dgm:pt>
    <dgm:pt modelId="{425F6C53-EE63-404A-9F1E-41DF4AEA2DB8}">
      <dgm:prSet custT="1"/>
      <dgm:spPr/>
      <dgm:t>
        <a:bodyPr/>
        <a:lstStyle/>
        <a:p>
          <a:pPr latinLnBrk="1">
            <a:lnSpc>
              <a:spcPct val="100000"/>
            </a:lnSpc>
            <a:buFont typeface="Wingdings" panose="05000000000000000000" pitchFamily="2" charset="2"/>
            <a:buChar char="ü"/>
          </a:pPr>
          <a:r>
            <a:rPr lang="en-US" altLang="ko-KR" sz="1300" dirty="0"/>
            <a:t>No HFNO</a:t>
          </a:r>
          <a:endParaRPr lang="ko-KR" altLang="en-US" sz="1300" dirty="0"/>
        </a:p>
      </dgm:t>
    </dgm:pt>
    <dgm:pt modelId="{7A5A6D8C-0E7E-4191-B86F-E44B00AEBBD8}" type="parTrans" cxnId="{5087D814-DD0D-41E7-87F4-4987E67CD043}">
      <dgm:prSet/>
      <dgm:spPr/>
      <dgm:t>
        <a:bodyPr/>
        <a:lstStyle/>
        <a:p>
          <a:pPr latinLnBrk="1"/>
          <a:endParaRPr lang="ko-KR" altLang="en-US" sz="1300"/>
        </a:p>
      </dgm:t>
    </dgm:pt>
    <dgm:pt modelId="{21AF7C83-C43C-4D9C-A8AE-9712F93D1E27}" type="sibTrans" cxnId="{5087D814-DD0D-41E7-87F4-4987E67CD043}">
      <dgm:prSet/>
      <dgm:spPr/>
      <dgm:t>
        <a:bodyPr/>
        <a:lstStyle/>
        <a:p>
          <a:pPr latinLnBrk="1"/>
          <a:endParaRPr lang="ko-KR" altLang="en-US" sz="1300"/>
        </a:p>
      </dgm:t>
    </dgm:pt>
    <dgm:pt modelId="{A0EE5DB2-6715-45EF-BDE8-22FFFBD35B35}">
      <dgm:prSet phldrT="[텍스트]" custT="1"/>
      <dgm:spPr/>
      <dgm:t>
        <a:bodyPr/>
        <a:lstStyle/>
        <a:p>
          <a:pPr latinLnBrk="1">
            <a:lnSpc>
              <a:spcPct val="100000"/>
            </a:lnSpc>
            <a:buFont typeface="Wingdings" panose="05000000000000000000" pitchFamily="2" charset="2"/>
            <a:buChar char="ü"/>
          </a:pPr>
          <a:r>
            <a:rPr lang="en-US" altLang="ko-KR" sz="1300" dirty="0"/>
            <a:t>No</a:t>
          </a:r>
          <a:r>
            <a:rPr lang="en-US" altLang="en-US" sz="1300" dirty="0"/>
            <a:t> </a:t>
          </a:r>
          <a:r>
            <a:rPr lang="en-US" altLang="ko-KR" sz="1300" dirty="0"/>
            <a:t>PEEP</a:t>
          </a:r>
          <a:endParaRPr lang="ko-KR" altLang="en-US" sz="1300" dirty="0"/>
        </a:p>
      </dgm:t>
    </dgm:pt>
    <dgm:pt modelId="{A0FDFE0F-02BB-4CDB-8FF5-E150BE195ECE}" type="parTrans" cxnId="{F518C798-B0FE-4C26-8643-19D97B088AF5}">
      <dgm:prSet/>
      <dgm:spPr/>
      <dgm:t>
        <a:bodyPr/>
        <a:lstStyle/>
        <a:p>
          <a:pPr latinLnBrk="1"/>
          <a:endParaRPr lang="ko-KR" altLang="en-US" sz="1300"/>
        </a:p>
      </dgm:t>
    </dgm:pt>
    <dgm:pt modelId="{3369A541-8501-48BF-AA1E-DAB88B310FEB}" type="sibTrans" cxnId="{F518C798-B0FE-4C26-8643-19D97B088AF5}">
      <dgm:prSet/>
      <dgm:spPr/>
      <dgm:t>
        <a:bodyPr/>
        <a:lstStyle/>
        <a:p>
          <a:pPr latinLnBrk="1"/>
          <a:endParaRPr lang="ko-KR" altLang="en-US" sz="1300"/>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a:t>
          </a:r>
          <a:endParaRPr lang="ko-KR" altLang="en-US" sz="1300" dirty="0"/>
        </a:p>
      </dgm:t>
    </dgm:pt>
    <dgm:pt modelId="{DE649CDE-EBA9-404B-95B6-E50AE8C41BE1}" type="parTrans" cxnId="{FF4DC68B-4D0D-4AF0-955A-7DA77F9F997E}">
      <dgm:prSet/>
      <dgm:spPr/>
      <dgm:t>
        <a:bodyPr/>
        <a:lstStyle/>
        <a:p>
          <a:pPr latinLnBrk="1"/>
          <a:endParaRPr lang="ko-KR" altLang="en-US" sz="1300"/>
        </a:p>
      </dgm:t>
    </dgm:pt>
    <dgm:pt modelId="{4F792CF0-DD1C-42AF-92E9-E3269DA78571}" type="sibTrans" cxnId="{FF4DC68B-4D0D-4AF0-955A-7DA77F9F997E}">
      <dgm:prSet/>
      <dgm:spPr/>
      <dgm:t>
        <a:bodyPr/>
        <a:lstStyle/>
        <a:p>
          <a:pPr latinLnBrk="1"/>
          <a:endParaRPr lang="ko-KR" altLang="en-US" sz="1300"/>
        </a:p>
      </dgm:t>
    </dgm:pt>
    <dgm:pt modelId="{40D5BBD9-2747-4544-9C42-154912DA45F7}">
      <dgm:prSet phldrT="[텍스트]" custT="1"/>
      <dgm:spPr/>
      <dgm:t>
        <a:bodyPr/>
        <a:lstStyle/>
        <a:p>
          <a:pPr latinLnBrk="1">
            <a:lnSpc>
              <a:spcPct val="150000"/>
            </a:lnSpc>
          </a:pPr>
          <a:endParaRPr lang="ko-KR" altLang="en-US" sz="1300" dirty="0"/>
        </a:p>
      </dgm:t>
    </dgm:pt>
    <dgm:pt modelId="{F2D12D0C-B7D1-4837-B7A4-10E75D871569}" type="parTrans" cxnId="{9B3DC73A-C903-4457-90D8-4234DEC417D2}">
      <dgm:prSet/>
      <dgm:spPr/>
      <dgm:t>
        <a:bodyPr/>
        <a:lstStyle/>
        <a:p>
          <a:pPr latinLnBrk="1"/>
          <a:endParaRPr lang="ko-KR" altLang="en-US" sz="1300"/>
        </a:p>
      </dgm:t>
    </dgm:pt>
    <dgm:pt modelId="{BBB3A3EF-98A7-40FB-A9CA-0F37ABC851AB}" type="sibTrans" cxnId="{9B3DC73A-C903-4457-90D8-4234DEC417D2}">
      <dgm:prSet/>
      <dgm:spPr/>
      <dgm:t>
        <a:bodyPr/>
        <a:lstStyle/>
        <a:p>
          <a:pPr latinLnBrk="1"/>
          <a:endParaRPr lang="ko-KR" altLang="en-US" sz="1300"/>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3"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1" destOrd="0" parTransId="{30F808F0-0A14-48DC-B64B-3116FBBECBE3}" sibTransId="{FF27D07C-FCEF-4703-A2CA-7A7C692E4303}"/>
    <dgm:cxn modelId="{82F69CEC-B158-45F2-BF7C-12E1DBA50F09}" srcId="{54A110F4-7465-42D9-A2D7-E246F5FD3FD7}" destId="{0FB8EFB6-CA9C-43B0-9338-F8460E6686BA}" srcOrd="2" destOrd="0" parTransId="{14CCFD68-6286-47E9-92C0-F0A5A0DE7480}" sibTransId="{98D7A7D9-6D02-470A-B578-10F0E88B3BEE}"/>
    <dgm:cxn modelId="{FF4DC68B-4D0D-4AF0-955A-7DA77F9F997E}" srcId="{6B9D60DF-A934-4A59-BC40-3585C7405353}" destId="{C3605C02-8ED7-44C2-84BF-D8AAB836F7F7}" srcOrd="3" destOrd="0" parTransId="{DE649CDE-EBA9-404B-95B6-E50AE8C41BE1}" sibTransId="{4F792CF0-DD1C-42AF-92E9-E3269DA78571}"/>
    <dgm:cxn modelId="{60D74C87-3ED1-4250-BC6E-D2984F8855AE}" type="presOf" srcId="{A0EE5DB2-6715-45EF-BDE8-22FFFBD35B35}" destId="{3C857AF9-B9A8-45CF-A18B-A12E005A2DCD}" srcOrd="0" destOrd="3" presId="urn:microsoft.com/office/officeart/2005/8/layout/hList1"/>
    <dgm:cxn modelId="{09B8DF5A-1939-41EA-BDF5-6B006DC9E7C6}" type="presOf" srcId="{86531A96-2ABE-425F-A4D4-4CA9CAE25AA2}" destId="{BA8BADFA-E6F2-4C12-9716-7B413B561D01}" srcOrd="0" destOrd="1" presId="urn:microsoft.com/office/officeart/2005/8/layout/hList1"/>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2"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2" presId="urn:microsoft.com/office/officeart/2005/8/layout/hList1"/>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600" b="1" dirty="0" err="1"/>
            <a:t>Nonintubated</a:t>
          </a:r>
          <a:r>
            <a:rPr lang="en-US" altLang="ko-KR" sz="1600" b="1" dirty="0"/>
            <a:t> ARDS</a:t>
          </a:r>
          <a:endParaRPr lang="ko-KR" altLang="en-US" sz="1600" b="1" dirty="0"/>
        </a:p>
      </dgm:t>
    </dgm:pt>
    <dgm:pt modelId="{E1870424-701F-490C-92C7-F4F7E8AC57A9}" type="parTrans" cxnId="{AD2AF566-40D8-449B-A472-1C3A7BBBAAA5}">
      <dgm:prSet/>
      <dgm:spPr/>
      <dgm:t>
        <a:bodyPr/>
        <a:lstStyle/>
        <a:p>
          <a:pPr latinLnBrk="1"/>
          <a:endParaRPr lang="ko-KR" altLang="en-US" sz="1300"/>
        </a:p>
      </dgm:t>
    </dgm:pt>
    <dgm:pt modelId="{F22B4961-DAB9-472D-A6C7-CDBDA2969B7F}" type="sibTrans" cxnId="{AD2AF566-40D8-449B-A472-1C3A7BBBAAA5}">
      <dgm:prSet/>
      <dgm:spPr/>
      <dgm:t>
        <a:bodyPr/>
        <a:lstStyle/>
        <a:p>
          <a:pPr latinLnBrk="1"/>
          <a:endParaRPr lang="ko-KR" altLang="en-US" sz="1300"/>
        </a:p>
      </dgm:t>
    </dgm:pt>
    <dgm:pt modelId="{2E39C492-110B-4F88-918A-AD9DF767BC9A}">
      <dgm:prSet phldrT="[텍스트]" custT="1"/>
      <dgm:spPr/>
      <dgm:t>
        <a:bodyPr/>
        <a:lstStyle/>
        <a:p>
          <a:pPr latinLnBrk="1">
            <a:lnSpc>
              <a:spcPct val="150000"/>
            </a:lnSpc>
          </a:pP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a:t>
          </a:r>
          <a:r>
            <a:rPr lang="en-US" altLang="en-US" sz="1300" b="1" dirty="0"/>
            <a:t>300</a:t>
          </a:r>
          <a:r>
            <a:rPr lang="en-US" altLang="en-US" sz="1300" dirty="0"/>
            <a:t> mmHg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t>&lt; </a:t>
          </a:r>
          <a:r>
            <a:rPr lang="en-US" altLang="en-US" sz="1300" b="1" dirty="0"/>
            <a:t>315</a:t>
          </a:r>
          <a:endParaRPr lang="ko-KR" altLang="en-US" sz="1300" b="1" dirty="0"/>
        </a:p>
      </dgm:t>
    </dgm:pt>
    <dgm:pt modelId="{D7BB9B8A-9FA3-485B-8AD7-80B10CB68CC0}" type="parTrans" cxnId="{24BE0BD1-BFA8-43FC-8698-F77829CCCD2B}">
      <dgm:prSet/>
      <dgm:spPr/>
      <dgm:t>
        <a:bodyPr/>
        <a:lstStyle/>
        <a:p>
          <a:pPr latinLnBrk="1"/>
          <a:endParaRPr lang="ko-KR" altLang="en-US" sz="1300"/>
        </a:p>
      </dgm:t>
    </dgm:pt>
    <dgm:pt modelId="{6923F1C3-8491-4DA4-8FAA-8148CA9BC647}" type="sibTrans" cxnId="{24BE0BD1-BFA8-43FC-8698-F77829CCCD2B}">
      <dgm:prSet/>
      <dgm:spPr/>
      <dgm:t>
        <a:bodyPr/>
        <a:lstStyle/>
        <a:p>
          <a:pPr latinLnBrk="1"/>
          <a:endParaRPr lang="ko-KR" altLang="en-US" sz="1300"/>
        </a:p>
      </dgm:t>
    </dgm:pt>
    <dgm:pt modelId="{6B9D60DF-A934-4A59-BC40-3585C7405353}">
      <dgm:prSet phldrT="[텍스트]" custT="1"/>
      <dgm:spPr/>
      <dgm:t>
        <a:bodyPr/>
        <a:lstStyle/>
        <a:p>
          <a:pPr latinLnBrk="1"/>
          <a:r>
            <a:rPr lang="en-US" altLang="ko-KR" sz="1600" b="1" dirty="0"/>
            <a:t>Intubated ARDS</a:t>
          </a:r>
          <a:endParaRPr lang="ko-KR" altLang="en-US" sz="1600" b="1" dirty="0"/>
        </a:p>
      </dgm:t>
    </dgm:pt>
    <dgm:pt modelId="{D55DDCCE-76C6-49B2-9909-80FEDC2CC2B1}" type="parTrans" cxnId="{0AA26F58-463B-4A26-A6A3-5D5E113701B3}">
      <dgm:prSet/>
      <dgm:spPr/>
      <dgm:t>
        <a:bodyPr/>
        <a:lstStyle/>
        <a:p>
          <a:pPr latinLnBrk="1"/>
          <a:endParaRPr lang="ko-KR" altLang="en-US" sz="1300"/>
        </a:p>
      </dgm:t>
    </dgm:pt>
    <dgm:pt modelId="{CECA1849-6A03-40AF-9E7F-1250B582772D}" type="sibTrans" cxnId="{0AA26F58-463B-4A26-A6A3-5D5E113701B3}">
      <dgm:prSet/>
      <dgm:spPr/>
      <dgm:t>
        <a:bodyPr/>
        <a:lstStyle/>
        <a:p>
          <a:pPr latinLnBrk="1"/>
          <a:endParaRPr lang="ko-KR" altLang="en-US" sz="1300"/>
        </a:p>
      </dgm:t>
    </dgm:pt>
    <dgm:pt modelId="{3956019C-78BE-40E3-B2D6-4658C9469555}">
      <dgm:prSet phldrT="[텍스트]" custT="1"/>
      <dgm:spPr/>
      <dgm:t>
        <a:bodyPr/>
        <a:lstStyle/>
        <a:p>
          <a:pPr latinLnBrk="1">
            <a:lnSpc>
              <a:spcPct val="100000"/>
            </a:lnSpc>
            <a:buNone/>
          </a:pPr>
          <a:r>
            <a:rPr lang="en-US" altLang="en-US" sz="1300" dirty="0">
              <a:highlight>
                <a:srgbClr val="FFFF00"/>
              </a:highlight>
            </a:rPr>
            <a:t>Mild</a:t>
          </a:r>
          <a:r>
            <a:rPr lang="en-US" altLang="en-US" sz="1300" dirty="0"/>
            <a:t> 				      200 </a:t>
          </a:r>
          <a:r>
            <a:rPr lang="en-US" altLang="ko-KR" sz="1300" dirty="0"/>
            <a:t>&lt; </a:t>
          </a:r>
          <a:r>
            <a:rPr lang="en-US" altLang="en-US" sz="1300" dirty="0"/>
            <a:t>PaO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b="1" dirty="0"/>
            <a:t>300 </a:t>
          </a:r>
          <a:r>
            <a:rPr lang="en-US" altLang="en-US" sz="1300" b="0" i="0" dirty="0"/>
            <a:t>mmHg </a:t>
          </a:r>
          <a:r>
            <a:rPr lang="en-US" altLang="en-US" sz="1300" b="1" dirty="0"/>
            <a:t>      </a:t>
          </a:r>
          <a:r>
            <a:rPr lang="en-US" altLang="en-US" sz="1300" dirty="0"/>
            <a:t>235&lt;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b="1" dirty="0"/>
            <a:t>315</a:t>
          </a:r>
          <a:endParaRPr lang="ko-KR" altLang="en-US" sz="1300" b="1" dirty="0"/>
        </a:p>
      </dgm:t>
    </dgm:pt>
    <dgm:pt modelId="{8C878068-CDED-4988-A463-DA1758CE7328}" type="parTrans" cxnId="{4BCB53B7-5B68-4C31-9500-08430CB4A48C}">
      <dgm:prSet/>
      <dgm:spPr/>
      <dgm:t>
        <a:bodyPr/>
        <a:lstStyle/>
        <a:p>
          <a:pPr latinLnBrk="1"/>
          <a:endParaRPr lang="ko-KR" altLang="en-US" sz="1300"/>
        </a:p>
      </dgm:t>
    </dgm:pt>
    <dgm:pt modelId="{C102DC50-E96D-4615-8B60-8E2E0F445BEE}" type="sibTrans" cxnId="{4BCB53B7-5B68-4C31-9500-08430CB4A48C}">
      <dgm:prSet/>
      <dgm:spPr/>
      <dgm:t>
        <a:bodyPr/>
        <a:lstStyle/>
        <a:p>
          <a:pPr latinLnBrk="1"/>
          <a:endParaRPr lang="ko-KR" altLang="en-US" sz="1300"/>
        </a:p>
      </dgm:t>
    </dgm:pt>
    <dgm:pt modelId="{692DFE52-431E-4F39-825F-C868351DF757}">
      <dgm:prSet phldrT="[텍스트]" custT="1"/>
      <dgm:spPr/>
      <dgm:t>
        <a:bodyPr/>
        <a:lstStyle/>
        <a:p>
          <a:pPr latinLnBrk="1"/>
          <a:r>
            <a:rPr lang="en-US" altLang="en-US" sz="1400" b="1" dirty="0"/>
            <a:t>Modified Definition for</a:t>
          </a:r>
          <a:endParaRPr lang="ko-KR" altLang="en-US" sz="1400" b="1" dirty="0"/>
        </a:p>
        <a:p>
          <a:pPr latinLnBrk="1"/>
          <a:r>
            <a:rPr lang="en-US" altLang="en-US" sz="1400" b="1" dirty="0"/>
            <a:t>Resource-Limited Settings</a:t>
          </a:r>
          <a:endParaRPr lang="ko-KR" altLang="en-US" sz="1400" b="1" dirty="0"/>
        </a:p>
      </dgm:t>
    </dgm:pt>
    <dgm:pt modelId="{0C3846B1-B4E6-4C9B-B282-022B0D50B04D}" type="parTrans" cxnId="{67B48994-E732-4D5C-A0E8-CA8B31CF736B}">
      <dgm:prSet/>
      <dgm:spPr/>
      <dgm:t>
        <a:bodyPr/>
        <a:lstStyle/>
        <a:p>
          <a:pPr latinLnBrk="1"/>
          <a:endParaRPr lang="ko-KR" altLang="en-US" sz="1300"/>
        </a:p>
      </dgm:t>
    </dgm:pt>
    <dgm:pt modelId="{34BD3A02-05FC-446C-9BFA-D1C11BD1B1B0}" type="sibTrans" cxnId="{67B48994-E732-4D5C-A0E8-CA8B31CF736B}">
      <dgm:prSet/>
      <dgm:spPr/>
      <dgm:t>
        <a:bodyPr/>
        <a:lstStyle/>
        <a:p>
          <a:pPr latinLnBrk="1"/>
          <a:endParaRPr lang="ko-KR" altLang="en-US" sz="1300"/>
        </a:p>
      </dgm:t>
    </dgm:pt>
    <dgm:pt modelId="{687D0605-B602-4C09-BBC2-EB6225EE3327}">
      <dgm:prSet phldrT="[텍스트]" custT="1"/>
      <dgm:spPr/>
      <dgm:t>
        <a:bodyPr/>
        <a:lstStyle/>
        <a:p>
          <a:pPr latinLnBrk="1">
            <a:lnSpc>
              <a:spcPct val="150000"/>
            </a:lnSpc>
          </a:pPr>
          <a:r>
            <a:rPr lang="en-US" altLang="en-US" sz="1300" dirty="0"/>
            <a:t>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b="1" dirty="0"/>
            <a:t>315</a:t>
          </a:r>
          <a:endParaRPr lang="ko-KR" altLang="en-US" sz="1300" b="1" dirty="0"/>
        </a:p>
      </dgm:t>
    </dgm:pt>
    <dgm:pt modelId="{3876F499-CA8C-4BE9-9CBA-F7EFD1545222}" type="parTrans" cxnId="{ED5D42B3-97D5-4A92-92D0-2B75946199CD}">
      <dgm:prSet/>
      <dgm:spPr/>
      <dgm:t>
        <a:bodyPr/>
        <a:lstStyle/>
        <a:p>
          <a:pPr latinLnBrk="1"/>
          <a:endParaRPr lang="ko-KR" altLang="en-US" sz="1300"/>
        </a:p>
      </dgm:t>
    </dgm:pt>
    <dgm:pt modelId="{AC1DFBD1-BF71-46A4-8F88-A5A8F21C879B}" type="sibTrans" cxnId="{ED5D42B3-97D5-4A92-92D0-2B75946199CD}">
      <dgm:prSet/>
      <dgm:spPr/>
      <dgm:t>
        <a:bodyPr/>
        <a:lstStyle/>
        <a:p>
          <a:pPr latinLnBrk="1"/>
          <a:endParaRPr lang="ko-KR" altLang="en-US" sz="1300"/>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300" dirty="0"/>
            <a:t>HFNO</a:t>
          </a:r>
          <a:r>
            <a:rPr lang="en-US" altLang="ko-KR" sz="1300" dirty="0"/>
            <a:t>:</a:t>
          </a:r>
          <a:r>
            <a:rPr lang="en-US" altLang="en-US" sz="1300" dirty="0"/>
            <a:t> flow &gt;30 L/min</a:t>
          </a:r>
          <a:endParaRPr lang="ko-KR" altLang="en-US" sz="1300" dirty="0"/>
        </a:p>
      </dgm:t>
    </dgm:pt>
    <dgm:pt modelId="{14CCFD68-6286-47E9-92C0-F0A5A0DE7480}" type="parTrans" cxnId="{82F69CEC-B158-45F2-BF7C-12E1DBA50F09}">
      <dgm:prSet/>
      <dgm:spPr/>
      <dgm:t>
        <a:bodyPr/>
        <a:lstStyle/>
        <a:p>
          <a:pPr latinLnBrk="1"/>
          <a:endParaRPr lang="ko-KR" altLang="en-US" sz="1300"/>
        </a:p>
      </dgm:t>
    </dgm:pt>
    <dgm:pt modelId="{98D7A7D9-6D02-470A-B578-10F0E88B3BEE}" type="sibTrans" cxnId="{82F69CEC-B158-45F2-BF7C-12E1DBA50F09}">
      <dgm:prSet/>
      <dgm:spPr/>
      <dgm:t>
        <a:bodyPr/>
        <a:lstStyle/>
        <a:p>
          <a:pPr latinLnBrk="1"/>
          <a:endParaRPr lang="ko-KR" altLang="en-US" sz="1300"/>
        </a:p>
      </dgm:t>
    </dgm:pt>
    <dgm:pt modelId="{EE6278A4-488B-4B84-AED3-A809727434F3}">
      <dgm:prSet phldrT="[텍스트]" custT="1"/>
      <dgm:spPr/>
      <dgm:t>
        <a:bodyPr/>
        <a:lstStyle/>
        <a:p>
          <a:pPr latinLnBrk="1">
            <a:lnSpc>
              <a:spcPct val="100000"/>
            </a:lnSpc>
            <a:buFont typeface="Wingdings" panose="05000000000000000000" pitchFamily="2" charset="2"/>
            <a:buChar char="ü"/>
          </a:pPr>
          <a:r>
            <a:rPr lang="en-US" altLang="ko-KR" sz="1300" dirty="0"/>
            <a:t>No </a:t>
          </a:r>
          <a:r>
            <a:rPr lang="en-US" altLang="en-US" sz="1300" dirty="0"/>
            <a:t>PaO</a:t>
          </a:r>
          <a:r>
            <a:rPr lang="en-US" altLang="en-US" sz="1300" baseline="-25000" dirty="0"/>
            <a:t>2</a:t>
          </a:r>
          <a:endParaRPr lang="ko-KR" altLang="en-US" sz="1300" dirty="0"/>
        </a:p>
      </dgm:t>
    </dgm:pt>
    <dgm:pt modelId="{22231758-5BFC-4478-B4D7-DF9C28D72BEC}" type="parTrans" cxnId="{EDA29C5F-0A68-48F3-9ADC-E8BAAE433B5F}">
      <dgm:prSet/>
      <dgm:spPr/>
      <dgm:t>
        <a:bodyPr/>
        <a:lstStyle/>
        <a:p>
          <a:pPr latinLnBrk="1"/>
          <a:endParaRPr lang="ko-KR" altLang="en-US" sz="1300"/>
        </a:p>
      </dgm:t>
    </dgm:pt>
    <dgm:pt modelId="{0407376B-9BC0-4DF4-9E4D-51FC87260FEF}" type="sibTrans" cxnId="{EDA29C5F-0A68-48F3-9ADC-E8BAAE433B5F}">
      <dgm:prSet/>
      <dgm:spPr/>
      <dgm:t>
        <a:bodyPr/>
        <a:lstStyle/>
        <a:p>
          <a:pPr latinLnBrk="1"/>
          <a:endParaRPr lang="ko-KR" altLang="en-US" sz="1300"/>
        </a:p>
      </dgm:t>
    </dgm:pt>
    <dgm:pt modelId="{86531A96-2ABE-425F-A4D4-4CA9CAE25AA2}">
      <dgm:prSet phldrT="[텍스트]" custT="1"/>
      <dgm:spPr/>
      <dgm:t>
        <a:bodyPr/>
        <a:lstStyle/>
        <a:p>
          <a:pPr latinLnBrk="1">
            <a:lnSpc>
              <a:spcPct val="100000"/>
            </a:lnSpc>
            <a:buNone/>
          </a:pPr>
          <a:r>
            <a:rPr lang="it-IT" altLang="en-US" sz="1300" dirty="0">
              <a:highlight>
                <a:srgbClr val="FFFF00"/>
              </a:highlight>
            </a:rPr>
            <a:t>Moderate</a:t>
          </a:r>
          <a:r>
            <a:rPr lang="it-IT" altLang="en-US" sz="1300" dirty="0"/>
            <a:t>  			      100 &lt; PaO2</a:t>
          </a:r>
          <a:r>
            <a:rPr lang="en-US" altLang="ko-KR" sz="1300" dirty="0"/>
            <a:t>/</a:t>
          </a:r>
          <a:r>
            <a:rPr lang="it-IT" altLang="en-US" sz="1300" dirty="0"/>
            <a:t>FiO</a:t>
          </a:r>
          <a:r>
            <a:rPr lang="en-US" altLang="en-US" sz="1300" baseline="-25000" dirty="0"/>
            <a:t>2</a:t>
          </a:r>
          <a:r>
            <a:rPr lang="it-IT" altLang="en-US" sz="1300" dirty="0"/>
            <a:t> </a:t>
          </a:r>
          <a:r>
            <a:rPr lang="it-IT" altLang="en-US" sz="1300" dirty="0">
              <a:latin typeface="맑은 고딕" panose="020B0503020000020004" pitchFamily="50" charset="-127"/>
              <a:ea typeface="맑은 고딕" panose="020B0503020000020004" pitchFamily="50" charset="-127"/>
            </a:rPr>
            <a:t>≤ </a:t>
          </a:r>
          <a:r>
            <a:rPr lang="it-IT" altLang="en-US" sz="1300" b="1" dirty="0"/>
            <a:t>200</a:t>
          </a:r>
          <a:r>
            <a:rPr lang="it-IT" altLang="en-US" sz="1300" b="0" dirty="0"/>
            <a:t> m</a:t>
          </a:r>
          <a:r>
            <a:rPr lang="it-IT" altLang="en-US" sz="1300" dirty="0"/>
            <a:t>mHg       </a:t>
          </a:r>
          <a:r>
            <a:rPr lang="en-US" altLang="en-US" sz="1300" dirty="0"/>
            <a:t>148 </a:t>
          </a:r>
          <a:r>
            <a:rPr lang="en-US" altLang="ko-KR" sz="1300" dirty="0"/>
            <a:t>&lt;</a:t>
          </a:r>
          <a:r>
            <a:rPr lang="en-US" altLang="en-US" sz="1300" dirty="0"/>
            <a:t> SpO</a:t>
          </a:r>
          <a:r>
            <a:rPr lang="en-US" altLang="en-US" sz="1300" baseline="-25000" dirty="0"/>
            <a:t>2</a:t>
          </a:r>
          <a:r>
            <a:rPr lang="en-US" altLang="ko-KR" sz="1300" dirty="0"/>
            <a:t>/</a:t>
          </a:r>
          <a:r>
            <a:rPr lang="en-US" altLang="en-US" sz="1300" dirty="0"/>
            <a:t>FiO</a:t>
          </a:r>
          <a:r>
            <a:rPr lang="en-US" altLang="en-US" sz="1300" baseline="-25000" dirty="0"/>
            <a:t>2  </a:t>
          </a:r>
          <a:r>
            <a:rPr lang="it-IT" altLang="en-US" sz="1300" dirty="0">
              <a:latin typeface="맑은 고딕" panose="020B0503020000020004" pitchFamily="50" charset="-127"/>
              <a:ea typeface="맑은 고딕" panose="020B0503020000020004" pitchFamily="50" charset="-127"/>
            </a:rPr>
            <a:t>≤ </a:t>
          </a:r>
          <a:r>
            <a:rPr lang="en-US" altLang="en-US" sz="1300" b="1" dirty="0"/>
            <a:t>235</a:t>
          </a:r>
          <a:r>
            <a:rPr lang="en-US" altLang="en-US" sz="1300" dirty="0"/>
            <a:t>	</a:t>
          </a:r>
          <a:endParaRPr lang="ko-KR" altLang="en-US" sz="1300" dirty="0"/>
        </a:p>
      </dgm:t>
    </dgm:pt>
    <dgm:pt modelId="{30F808F0-0A14-48DC-B64B-3116FBBECBE3}" type="parTrans" cxnId="{933C9FF1-054B-4BB3-AC39-F59585A53069}">
      <dgm:prSet/>
      <dgm:spPr/>
      <dgm:t>
        <a:bodyPr/>
        <a:lstStyle/>
        <a:p>
          <a:pPr latinLnBrk="1"/>
          <a:endParaRPr lang="ko-KR" altLang="en-US" sz="1300"/>
        </a:p>
      </dgm:t>
    </dgm:pt>
    <dgm:pt modelId="{FF27D07C-FCEF-4703-A2CA-7A7C692E4303}" type="sibTrans" cxnId="{933C9FF1-054B-4BB3-AC39-F59585A53069}">
      <dgm:prSet/>
      <dgm:spPr/>
      <dgm:t>
        <a:bodyPr/>
        <a:lstStyle/>
        <a:p>
          <a:pPr latinLnBrk="1"/>
          <a:endParaRPr lang="ko-KR" altLang="en-US" sz="1300"/>
        </a:p>
      </dgm:t>
    </dgm:pt>
    <dgm:pt modelId="{AB9FF558-A2DC-42AE-908A-79DB77812FAE}">
      <dgm:prSet phldrT="[텍스트]" custT="1"/>
      <dgm:spPr/>
      <dgm:t>
        <a:bodyPr/>
        <a:lstStyle/>
        <a:p>
          <a:pPr latinLnBrk="1">
            <a:lnSpc>
              <a:spcPct val="100000"/>
            </a:lnSpc>
            <a:buNone/>
          </a:pPr>
          <a:r>
            <a:rPr lang="en-US" altLang="en-US" sz="1300" dirty="0">
              <a:highlight>
                <a:srgbClr val="FFFF00"/>
              </a:highlight>
            </a:rPr>
            <a:t>Severe</a:t>
          </a:r>
          <a:r>
            <a:rPr lang="en-US" altLang="en-US" sz="1300" dirty="0"/>
            <a:t>			      </a:t>
          </a:r>
          <a:r>
            <a:rPr lang="en-US" altLang="en-US" sz="1300" dirty="0" smtClean="0"/>
            <a:t>PaO</a:t>
          </a:r>
          <a:r>
            <a:rPr lang="en-US" altLang="en-US" sz="1300" baseline="-25000" dirty="0" smtClean="0"/>
            <a:t>2</a:t>
          </a:r>
          <a:r>
            <a:rPr lang="en-US" altLang="ko-KR" sz="1300" dirty="0" smtClean="0"/>
            <a:t>/F</a:t>
          </a:r>
          <a:r>
            <a:rPr lang="en-US" altLang="en-US" sz="1300" dirty="0" smtClean="0"/>
            <a:t>iO</a:t>
          </a:r>
          <a:r>
            <a:rPr lang="en-US" altLang="en-US" sz="1300" baseline="-25000" dirty="0" smtClean="0"/>
            <a:t>2  </a:t>
          </a:r>
          <a:r>
            <a:rPr lang="en-US" altLang="en-US" sz="1300" dirty="0">
              <a:latin typeface="맑은 고딕" panose="020B0503020000020004" pitchFamily="50" charset="-127"/>
              <a:ea typeface="맑은 고딕" panose="020B0503020000020004" pitchFamily="50" charset="-127"/>
            </a:rPr>
            <a:t>≤ </a:t>
          </a:r>
          <a:r>
            <a:rPr lang="en-US" altLang="en-US" sz="1300" b="1" dirty="0"/>
            <a:t>100</a:t>
          </a:r>
          <a:r>
            <a:rPr lang="en-US" altLang="en-US" sz="1300" b="0" dirty="0"/>
            <a:t> </a:t>
          </a:r>
          <a:r>
            <a:rPr lang="en-US" altLang="en-US" sz="1300" dirty="0"/>
            <a:t>mm Hg  	      SpO</a:t>
          </a:r>
          <a:r>
            <a:rPr lang="en-US" altLang="en-US" sz="1300" baseline="-25000" dirty="0"/>
            <a:t>2</a:t>
          </a:r>
          <a:r>
            <a:rPr lang="en-US" altLang="ko-KR" sz="1300" dirty="0"/>
            <a:t>/</a:t>
          </a:r>
          <a:r>
            <a:rPr lang="en-US" altLang="en-US" sz="1300" dirty="0"/>
            <a:t>FiO</a:t>
          </a:r>
          <a:r>
            <a:rPr lang="en-US" altLang="en-US" sz="1300" baseline="-25000" dirty="0"/>
            <a:t>2  </a:t>
          </a:r>
          <a:r>
            <a:rPr lang="en-US" altLang="en-US" sz="1300" dirty="0">
              <a:latin typeface="맑은 고딕" panose="020B0503020000020004" pitchFamily="50" charset="-127"/>
              <a:ea typeface="맑은 고딕" panose="020B0503020000020004" pitchFamily="50" charset="-127"/>
            </a:rPr>
            <a:t>≤ </a:t>
          </a:r>
          <a:r>
            <a:rPr lang="en-US" altLang="en-US" sz="1300" b="1" dirty="0"/>
            <a:t>148</a:t>
          </a:r>
          <a:r>
            <a:rPr lang="en-US" altLang="en-US" sz="1300" dirty="0"/>
            <a:t> 	</a:t>
          </a:r>
          <a:endParaRPr lang="ko-KR" altLang="en-US" sz="1300" dirty="0"/>
        </a:p>
      </dgm:t>
    </dgm:pt>
    <dgm:pt modelId="{89D461F8-7E23-4706-A38C-EAF05E75F781}" type="parTrans" cxnId="{0848B388-F419-4985-82B7-4CD9DC2C1983}">
      <dgm:prSet/>
      <dgm:spPr/>
      <dgm:t>
        <a:bodyPr/>
        <a:lstStyle/>
        <a:p>
          <a:pPr latinLnBrk="1"/>
          <a:endParaRPr lang="ko-KR" altLang="en-US" sz="1300"/>
        </a:p>
      </dgm:t>
    </dgm:pt>
    <dgm:pt modelId="{75325179-4C3E-408D-93F4-C3ED09E095A6}" type="sibTrans" cxnId="{0848B388-F419-4985-82B7-4CD9DC2C1983}">
      <dgm:prSet/>
      <dgm:spPr/>
      <dgm:t>
        <a:bodyPr/>
        <a:lstStyle/>
        <a:p>
          <a:pPr latinLnBrk="1"/>
          <a:endParaRPr lang="ko-KR" altLang="en-US" sz="1300"/>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300" dirty="0"/>
            <a:t>NIV/CPAP</a:t>
          </a:r>
          <a:r>
            <a:rPr lang="en-US" altLang="ko-KR" sz="1300" dirty="0"/>
            <a:t>:</a:t>
          </a:r>
          <a:r>
            <a:rPr lang="en-US" altLang="en-US" sz="1300" dirty="0"/>
            <a:t> </a:t>
          </a: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 </a:t>
          </a:r>
          <a:endParaRPr lang="ko-KR" altLang="en-US" sz="1300" dirty="0"/>
        </a:p>
      </dgm:t>
    </dgm:pt>
    <dgm:pt modelId="{5BBA2D32-9319-4475-BBC9-9E28AD87E8B5}" type="parTrans" cxnId="{7F6B94BA-7AA8-4EAF-841A-10FEA67E5D6F}">
      <dgm:prSet/>
      <dgm:spPr/>
      <dgm:t>
        <a:bodyPr/>
        <a:lstStyle/>
        <a:p>
          <a:pPr latinLnBrk="1"/>
          <a:endParaRPr lang="ko-KR" altLang="en-US" sz="1300"/>
        </a:p>
      </dgm:t>
    </dgm:pt>
    <dgm:pt modelId="{1C86226D-CB06-4A2D-B70C-B8F88D19FB63}" type="sibTrans" cxnId="{7F6B94BA-7AA8-4EAF-841A-10FEA67E5D6F}">
      <dgm:prSet/>
      <dgm:spPr/>
      <dgm:t>
        <a:bodyPr/>
        <a:lstStyle/>
        <a:p>
          <a:pPr latinLnBrk="1"/>
          <a:endParaRPr lang="ko-KR" altLang="en-US" sz="1300"/>
        </a:p>
      </dgm:t>
    </dgm:pt>
    <dgm:pt modelId="{637AE45D-3533-45F1-84B1-37CCE5FFCF2A}">
      <dgm:prSet phldrT="[텍스트]" custT="1"/>
      <dgm:spPr/>
      <dgm:t>
        <a:bodyPr/>
        <a:lstStyle/>
        <a:p>
          <a:pPr latinLnBrk="1">
            <a:lnSpc>
              <a:spcPct val="150000"/>
            </a:lnSpc>
          </a:pPr>
          <a:endParaRPr lang="ko-KR" altLang="en-US" sz="1300" dirty="0"/>
        </a:p>
      </dgm:t>
    </dgm:pt>
    <dgm:pt modelId="{3E768BC6-E708-4B39-9DF3-79644E21DF28}" type="parTrans" cxnId="{26889746-ABA5-4719-B525-49DFC8B905F4}">
      <dgm:prSet/>
      <dgm:spPr/>
      <dgm:t>
        <a:bodyPr/>
        <a:lstStyle/>
        <a:p>
          <a:pPr latinLnBrk="1"/>
          <a:endParaRPr lang="ko-KR" altLang="en-US" sz="1300"/>
        </a:p>
      </dgm:t>
    </dgm:pt>
    <dgm:pt modelId="{7CAE6518-DCA3-4FB5-8F8B-DBD0D26B891B}" type="sibTrans" cxnId="{26889746-ABA5-4719-B525-49DFC8B905F4}">
      <dgm:prSet/>
      <dgm:spPr/>
      <dgm:t>
        <a:bodyPr/>
        <a:lstStyle/>
        <a:p>
          <a:pPr latinLnBrk="1"/>
          <a:endParaRPr lang="ko-KR" altLang="en-US" sz="1300"/>
        </a:p>
      </dgm:t>
    </dgm:pt>
    <dgm:pt modelId="{425F6C53-EE63-404A-9F1E-41DF4AEA2DB8}">
      <dgm:prSet custT="1"/>
      <dgm:spPr/>
      <dgm:t>
        <a:bodyPr/>
        <a:lstStyle/>
        <a:p>
          <a:pPr latinLnBrk="1">
            <a:lnSpc>
              <a:spcPct val="100000"/>
            </a:lnSpc>
            <a:buFont typeface="Wingdings" panose="05000000000000000000" pitchFamily="2" charset="2"/>
            <a:buChar char="ü"/>
          </a:pPr>
          <a:r>
            <a:rPr lang="en-US" altLang="ko-KR" sz="1300" dirty="0"/>
            <a:t>No HFNO</a:t>
          </a:r>
          <a:endParaRPr lang="ko-KR" altLang="en-US" sz="1300" dirty="0"/>
        </a:p>
      </dgm:t>
    </dgm:pt>
    <dgm:pt modelId="{7A5A6D8C-0E7E-4191-B86F-E44B00AEBBD8}" type="parTrans" cxnId="{5087D814-DD0D-41E7-87F4-4987E67CD043}">
      <dgm:prSet/>
      <dgm:spPr/>
      <dgm:t>
        <a:bodyPr/>
        <a:lstStyle/>
        <a:p>
          <a:pPr latinLnBrk="1"/>
          <a:endParaRPr lang="ko-KR" altLang="en-US" sz="1300"/>
        </a:p>
      </dgm:t>
    </dgm:pt>
    <dgm:pt modelId="{21AF7C83-C43C-4D9C-A8AE-9712F93D1E27}" type="sibTrans" cxnId="{5087D814-DD0D-41E7-87F4-4987E67CD043}">
      <dgm:prSet/>
      <dgm:spPr/>
      <dgm:t>
        <a:bodyPr/>
        <a:lstStyle/>
        <a:p>
          <a:pPr latinLnBrk="1"/>
          <a:endParaRPr lang="ko-KR" altLang="en-US" sz="1300"/>
        </a:p>
      </dgm:t>
    </dgm:pt>
    <dgm:pt modelId="{A0EE5DB2-6715-45EF-BDE8-22FFFBD35B35}">
      <dgm:prSet phldrT="[텍스트]" custT="1"/>
      <dgm:spPr/>
      <dgm:t>
        <a:bodyPr/>
        <a:lstStyle/>
        <a:p>
          <a:pPr latinLnBrk="1">
            <a:lnSpc>
              <a:spcPct val="100000"/>
            </a:lnSpc>
            <a:buFont typeface="Wingdings" panose="05000000000000000000" pitchFamily="2" charset="2"/>
            <a:buChar char="ü"/>
          </a:pPr>
          <a:r>
            <a:rPr lang="en-US" altLang="ko-KR" sz="1300" dirty="0"/>
            <a:t>No</a:t>
          </a:r>
          <a:r>
            <a:rPr lang="en-US" altLang="en-US" sz="1300" dirty="0"/>
            <a:t> </a:t>
          </a:r>
          <a:r>
            <a:rPr lang="en-US" altLang="ko-KR" sz="1300" dirty="0"/>
            <a:t>PEEP</a:t>
          </a:r>
          <a:endParaRPr lang="ko-KR" altLang="en-US" sz="1300" dirty="0"/>
        </a:p>
      </dgm:t>
    </dgm:pt>
    <dgm:pt modelId="{A0FDFE0F-02BB-4CDB-8FF5-E150BE195ECE}" type="parTrans" cxnId="{F518C798-B0FE-4C26-8643-19D97B088AF5}">
      <dgm:prSet/>
      <dgm:spPr/>
      <dgm:t>
        <a:bodyPr/>
        <a:lstStyle/>
        <a:p>
          <a:pPr latinLnBrk="1"/>
          <a:endParaRPr lang="ko-KR" altLang="en-US" sz="1300"/>
        </a:p>
      </dgm:t>
    </dgm:pt>
    <dgm:pt modelId="{3369A541-8501-48BF-AA1E-DAB88B310FEB}" type="sibTrans" cxnId="{F518C798-B0FE-4C26-8643-19D97B088AF5}">
      <dgm:prSet/>
      <dgm:spPr/>
      <dgm:t>
        <a:bodyPr/>
        <a:lstStyle/>
        <a:p>
          <a:pPr latinLnBrk="1"/>
          <a:endParaRPr lang="ko-KR" altLang="en-US" sz="1300"/>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300" dirty="0"/>
            <a:t>PEEP </a:t>
          </a:r>
          <a:r>
            <a:rPr lang="en-US" altLang="en-US" sz="1300" dirty="0">
              <a:latin typeface="맑은 고딕" panose="020B0503020000020004" pitchFamily="50" charset="-127"/>
              <a:ea typeface="맑은 고딕" panose="020B0503020000020004" pitchFamily="50" charset="-127"/>
            </a:rPr>
            <a:t>≥</a:t>
          </a:r>
          <a:r>
            <a:rPr lang="en-US" altLang="ko-KR" sz="1300" dirty="0"/>
            <a:t> </a:t>
          </a:r>
          <a:r>
            <a:rPr lang="en-US" altLang="en-US" sz="1300" dirty="0"/>
            <a:t>5 cmH</a:t>
          </a:r>
          <a:r>
            <a:rPr lang="en-US" altLang="en-US" sz="1300" baseline="-25000" dirty="0"/>
            <a:t>2</a:t>
          </a:r>
          <a:r>
            <a:rPr lang="en-US" altLang="en-US" sz="1300" dirty="0"/>
            <a:t>O</a:t>
          </a:r>
          <a:endParaRPr lang="ko-KR" altLang="en-US" sz="1300" dirty="0"/>
        </a:p>
      </dgm:t>
    </dgm:pt>
    <dgm:pt modelId="{DE649CDE-EBA9-404B-95B6-E50AE8C41BE1}" type="parTrans" cxnId="{FF4DC68B-4D0D-4AF0-955A-7DA77F9F997E}">
      <dgm:prSet/>
      <dgm:spPr/>
      <dgm:t>
        <a:bodyPr/>
        <a:lstStyle/>
        <a:p>
          <a:pPr latinLnBrk="1"/>
          <a:endParaRPr lang="ko-KR" altLang="en-US" sz="1300"/>
        </a:p>
      </dgm:t>
    </dgm:pt>
    <dgm:pt modelId="{4F792CF0-DD1C-42AF-92E9-E3269DA78571}" type="sibTrans" cxnId="{FF4DC68B-4D0D-4AF0-955A-7DA77F9F997E}">
      <dgm:prSet/>
      <dgm:spPr/>
      <dgm:t>
        <a:bodyPr/>
        <a:lstStyle/>
        <a:p>
          <a:pPr latinLnBrk="1"/>
          <a:endParaRPr lang="ko-KR" altLang="en-US" sz="1300"/>
        </a:p>
      </dgm:t>
    </dgm:pt>
    <dgm:pt modelId="{40D5BBD9-2747-4544-9C42-154912DA45F7}">
      <dgm:prSet phldrT="[텍스트]" custT="1"/>
      <dgm:spPr/>
      <dgm:t>
        <a:bodyPr/>
        <a:lstStyle/>
        <a:p>
          <a:pPr latinLnBrk="1">
            <a:lnSpc>
              <a:spcPct val="150000"/>
            </a:lnSpc>
          </a:pPr>
          <a:endParaRPr lang="ko-KR" altLang="en-US" sz="1300" dirty="0"/>
        </a:p>
      </dgm:t>
    </dgm:pt>
    <dgm:pt modelId="{F2D12D0C-B7D1-4837-B7A4-10E75D871569}" type="parTrans" cxnId="{9B3DC73A-C903-4457-90D8-4234DEC417D2}">
      <dgm:prSet/>
      <dgm:spPr/>
      <dgm:t>
        <a:bodyPr/>
        <a:lstStyle/>
        <a:p>
          <a:pPr latinLnBrk="1"/>
          <a:endParaRPr lang="ko-KR" altLang="en-US" sz="1300"/>
        </a:p>
      </dgm:t>
    </dgm:pt>
    <dgm:pt modelId="{BBB3A3EF-98A7-40FB-A9CA-0F37ABC851AB}" type="sibTrans" cxnId="{9B3DC73A-C903-4457-90D8-4234DEC417D2}">
      <dgm:prSet/>
      <dgm:spPr/>
      <dgm:t>
        <a:bodyPr/>
        <a:lstStyle/>
        <a:p>
          <a:pPr latinLnBrk="1"/>
          <a:endParaRPr lang="ko-KR" altLang="en-US" sz="1300"/>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3"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1" destOrd="0" parTransId="{30F808F0-0A14-48DC-B64B-3116FBBECBE3}" sibTransId="{FF27D07C-FCEF-4703-A2CA-7A7C692E4303}"/>
    <dgm:cxn modelId="{82F69CEC-B158-45F2-BF7C-12E1DBA50F09}" srcId="{54A110F4-7465-42D9-A2D7-E246F5FD3FD7}" destId="{0FB8EFB6-CA9C-43B0-9338-F8460E6686BA}" srcOrd="2" destOrd="0" parTransId="{14CCFD68-6286-47E9-92C0-F0A5A0DE7480}" sibTransId="{98D7A7D9-6D02-470A-B578-10F0E88B3BEE}"/>
    <dgm:cxn modelId="{FF4DC68B-4D0D-4AF0-955A-7DA77F9F997E}" srcId="{6B9D60DF-A934-4A59-BC40-3585C7405353}" destId="{C3605C02-8ED7-44C2-84BF-D8AAB836F7F7}" srcOrd="3" destOrd="0" parTransId="{DE649CDE-EBA9-404B-95B6-E50AE8C41BE1}" sibTransId="{4F792CF0-DD1C-42AF-92E9-E3269DA78571}"/>
    <dgm:cxn modelId="{60D74C87-3ED1-4250-BC6E-D2984F8855AE}" type="presOf" srcId="{A0EE5DB2-6715-45EF-BDE8-22FFFBD35B35}" destId="{3C857AF9-B9A8-45CF-A18B-A12E005A2DCD}" srcOrd="0" destOrd="3" presId="urn:microsoft.com/office/officeart/2005/8/layout/hList1"/>
    <dgm:cxn modelId="{09B8DF5A-1939-41EA-BDF5-6B006DC9E7C6}" type="presOf" srcId="{86531A96-2ABE-425F-A4D4-4CA9CAE25AA2}" destId="{BA8BADFA-E6F2-4C12-9716-7B413B561D01}" srcOrd="0" destOrd="1" presId="urn:microsoft.com/office/officeart/2005/8/layout/hList1"/>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2"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2" presId="urn:microsoft.com/office/officeart/2005/8/layout/hList1"/>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B1A837-A4A3-4A52-89C2-CD359C205A1E}" type="doc">
      <dgm:prSet loTypeId="urn:microsoft.com/office/officeart/2005/8/layout/radial1" loCatId="relationship" qsTypeId="urn:microsoft.com/office/officeart/2005/8/quickstyle/simple1" qsCatId="simple" csTypeId="urn:microsoft.com/office/officeart/2005/8/colors/accent1_1" csCatId="accent1" phldr="1"/>
      <dgm:spPr/>
      <dgm:t>
        <a:bodyPr/>
        <a:lstStyle/>
        <a:p>
          <a:pPr latinLnBrk="1"/>
          <a:endParaRPr lang="ko-KR" altLang="en-US"/>
        </a:p>
      </dgm:t>
    </dgm:pt>
    <dgm:pt modelId="{67C80A9F-5911-4778-AA66-EEBB3EB82430}">
      <dgm:prSet phldrT="[텍스트]" custT="1"/>
      <dgm:spPr>
        <a:solidFill>
          <a:schemeClr val="accent5">
            <a:lumMod val="75000"/>
          </a:schemeClr>
        </a:solidFill>
      </dgm:spPr>
      <dgm:t>
        <a:bodyPr/>
        <a:lstStyle/>
        <a:p>
          <a:pPr latinLnBrk="1"/>
          <a:r>
            <a:rPr lang="en-US" altLang="ko-KR" sz="4000" dirty="0">
              <a:solidFill>
                <a:schemeClr val="bg1"/>
              </a:solidFill>
            </a:rPr>
            <a:t>VILI</a:t>
          </a:r>
          <a:endParaRPr lang="ko-KR" altLang="en-US" sz="4000" dirty="0">
            <a:solidFill>
              <a:schemeClr val="bg1"/>
            </a:solidFill>
          </a:endParaRPr>
        </a:p>
      </dgm:t>
    </dgm:pt>
    <dgm:pt modelId="{EFF1CAB9-919E-43ED-9237-DD435FB4B1C2}" type="parTrans" cxnId="{DF0F6445-BA3B-48D8-AAAD-43693EAFF575}">
      <dgm:prSet/>
      <dgm:spPr/>
      <dgm:t>
        <a:bodyPr/>
        <a:lstStyle/>
        <a:p>
          <a:pPr latinLnBrk="1"/>
          <a:endParaRPr lang="ko-KR" altLang="en-US" sz="4400"/>
        </a:p>
      </dgm:t>
    </dgm:pt>
    <dgm:pt modelId="{6BCAFC4B-AC15-489B-B5FE-B109B377D616}" type="sibTrans" cxnId="{DF0F6445-BA3B-48D8-AAAD-43693EAFF575}">
      <dgm:prSet/>
      <dgm:spPr/>
      <dgm:t>
        <a:bodyPr/>
        <a:lstStyle/>
        <a:p>
          <a:pPr latinLnBrk="1"/>
          <a:endParaRPr lang="ko-KR" altLang="en-US" sz="4400"/>
        </a:p>
      </dgm:t>
    </dgm:pt>
    <dgm:pt modelId="{C85D7948-3306-4DCD-A667-F092758F36DC}">
      <dgm:prSet phldrT="[텍스트]" custT="1"/>
      <dgm:spPr>
        <a:solidFill>
          <a:schemeClr val="accent5">
            <a:lumMod val="20000"/>
            <a:lumOff val="80000"/>
          </a:schemeClr>
        </a:solidFill>
      </dgm:spPr>
      <dgm:t>
        <a:bodyPr/>
        <a:lstStyle/>
        <a:p>
          <a:pPr latinLnBrk="1"/>
          <a:r>
            <a:rPr lang="en-US" altLang="ko-KR" sz="1800" dirty="0" err="1"/>
            <a:t>Volutrauma</a:t>
          </a:r>
          <a:endParaRPr lang="ko-KR" altLang="en-US" sz="1800" dirty="0"/>
        </a:p>
      </dgm:t>
    </dgm:pt>
    <dgm:pt modelId="{B4227567-3715-40BA-B7EB-D705A9FD779E}" type="parTrans" cxnId="{B7983081-0801-4588-81A8-9488A3D7E2B7}">
      <dgm:prSet/>
      <dgm:spPr>
        <a:ln w="25400" cmpd="dbl">
          <a:solidFill>
            <a:schemeClr val="accent5">
              <a:lumMod val="50000"/>
            </a:schemeClr>
          </a:solidFill>
        </a:ln>
      </dgm:spPr>
      <dgm:t>
        <a:bodyPr/>
        <a:lstStyle/>
        <a:p>
          <a:pPr latinLnBrk="1"/>
          <a:endParaRPr lang="ko-KR" altLang="en-US" sz="4400"/>
        </a:p>
      </dgm:t>
    </dgm:pt>
    <dgm:pt modelId="{DC02F077-CCF4-4A3B-9E6E-9D03B9AF47E5}" type="sibTrans" cxnId="{B7983081-0801-4588-81A8-9488A3D7E2B7}">
      <dgm:prSet/>
      <dgm:spPr/>
      <dgm:t>
        <a:bodyPr/>
        <a:lstStyle/>
        <a:p>
          <a:pPr latinLnBrk="1"/>
          <a:endParaRPr lang="ko-KR" altLang="en-US" sz="4400"/>
        </a:p>
      </dgm:t>
    </dgm:pt>
    <dgm:pt modelId="{F815A553-1208-40B8-872D-1F406EED0B7D}">
      <dgm:prSet custT="1"/>
      <dgm:spPr>
        <a:solidFill>
          <a:schemeClr val="accent5">
            <a:lumMod val="20000"/>
            <a:lumOff val="80000"/>
          </a:schemeClr>
        </a:solidFill>
      </dgm:spPr>
      <dgm:t>
        <a:bodyPr/>
        <a:lstStyle/>
        <a:p>
          <a:pPr latinLnBrk="1"/>
          <a:r>
            <a:rPr lang="en-US" altLang="ko-KR" sz="1800" dirty="0"/>
            <a:t>Barotrauma</a:t>
          </a:r>
        </a:p>
      </dgm:t>
    </dgm:pt>
    <dgm:pt modelId="{0294E88B-00ED-4E05-A98B-CF382FF59C37}" type="parTrans" cxnId="{8B401302-C37F-481F-9339-E963C9BF69F3}">
      <dgm:prSet/>
      <dgm:spPr>
        <a:ln w="25400" cmpd="dbl">
          <a:solidFill>
            <a:schemeClr val="accent5">
              <a:lumMod val="50000"/>
            </a:schemeClr>
          </a:solidFill>
        </a:ln>
      </dgm:spPr>
      <dgm:t>
        <a:bodyPr/>
        <a:lstStyle/>
        <a:p>
          <a:pPr latinLnBrk="1"/>
          <a:endParaRPr lang="ko-KR" altLang="en-US" sz="4400"/>
        </a:p>
      </dgm:t>
    </dgm:pt>
    <dgm:pt modelId="{AA809D96-3FFB-4021-9AEB-79C9CF29E1EB}" type="sibTrans" cxnId="{8B401302-C37F-481F-9339-E963C9BF69F3}">
      <dgm:prSet/>
      <dgm:spPr/>
      <dgm:t>
        <a:bodyPr/>
        <a:lstStyle/>
        <a:p>
          <a:pPr latinLnBrk="1"/>
          <a:endParaRPr lang="ko-KR" altLang="en-US" sz="4400"/>
        </a:p>
      </dgm:t>
    </dgm:pt>
    <dgm:pt modelId="{211D15C4-42F8-4771-A181-19807B46DEA4}">
      <dgm:prSet custT="1"/>
      <dgm:spPr>
        <a:solidFill>
          <a:schemeClr val="accent5">
            <a:lumMod val="20000"/>
            <a:lumOff val="80000"/>
          </a:schemeClr>
        </a:solidFill>
      </dgm:spPr>
      <dgm:t>
        <a:bodyPr/>
        <a:lstStyle/>
        <a:p>
          <a:pPr latinLnBrk="1"/>
          <a:r>
            <a:rPr lang="en-US" altLang="ko-KR" sz="1800"/>
            <a:t>Atelectauma</a:t>
          </a:r>
          <a:endParaRPr lang="en-US" altLang="ko-KR" sz="1800" dirty="0"/>
        </a:p>
      </dgm:t>
    </dgm:pt>
    <dgm:pt modelId="{63655A36-9DF8-4B86-8722-F13E709ECBEC}" type="parTrans" cxnId="{4E2E6112-920B-4320-8F56-3904D3AFD497}">
      <dgm:prSet/>
      <dgm:spPr>
        <a:ln w="25400" cmpd="dbl">
          <a:solidFill>
            <a:schemeClr val="accent5">
              <a:lumMod val="50000"/>
            </a:schemeClr>
          </a:solidFill>
        </a:ln>
      </dgm:spPr>
      <dgm:t>
        <a:bodyPr/>
        <a:lstStyle/>
        <a:p>
          <a:pPr latinLnBrk="1"/>
          <a:endParaRPr lang="ko-KR" altLang="en-US" sz="4400"/>
        </a:p>
      </dgm:t>
    </dgm:pt>
    <dgm:pt modelId="{17885567-4656-4559-880B-632E8F128D1A}" type="sibTrans" cxnId="{4E2E6112-920B-4320-8F56-3904D3AFD497}">
      <dgm:prSet/>
      <dgm:spPr/>
      <dgm:t>
        <a:bodyPr/>
        <a:lstStyle/>
        <a:p>
          <a:pPr latinLnBrk="1"/>
          <a:endParaRPr lang="ko-KR" altLang="en-US" sz="4400"/>
        </a:p>
      </dgm:t>
    </dgm:pt>
    <dgm:pt modelId="{04664D13-3CB3-473F-AAE6-A25369CA1832}">
      <dgm:prSet custT="1"/>
      <dgm:spPr>
        <a:solidFill>
          <a:schemeClr val="accent5">
            <a:lumMod val="20000"/>
            <a:lumOff val="80000"/>
          </a:schemeClr>
        </a:solidFill>
      </dgm:spPr>
      <dgm:t>
        <a:bodyPr/>
        <a:lstStyle/>
        <a:p>
          <a:pPr latinLnBrk="1"/>
          <a:r>
            <a:rPr lang="en-US" altLang="ko-KR" sz="1800" dirty="0" err="1"/>
            <a:t>Biotrauma</a:t>
          </a:r>
          <a:endParaRPr lang="ko-KR" altLang="en-US" sz="1800" dirty="0"/>
        </a:p>
      </dgm:t>
    </dgm:pt>
    <dgm:pt modelId="{73C710DD-41C4-4B98-9FD8-515F37A1E294}" type="parTrans" cxnId="{9AC21A04-AE5A-4A65-A80C-6E7E0A4913AD}">
      <dgm:prSet/>
      <dgm:spPr>
        <a:ln w="25400" cmpd="dbl">
          <a:solidFill>
            <a:schemeClr val="accent5">
              <a:lumMod val="50000"/>
            </a:schemeClr>
          </a:solidFill>
        </a:ln>
      </dgm:spPr>
      <dgm:t>
        <a:bodyPr/>
        <a:lstStyle/>
        <a:p>
          <a:pPr latinLnBrk="1"/>
          <a:endParaRPr lang="ko-KR" altLang="en-US" sz="4400"/>
        </a:p>
      </dgm:t>
    </dgm:pt>
    <dgm:pt modelId="{34C47019-D115-420F-A0A8-E02F1A86D18B}" type="sibTrans" cxnId="{9AC21A04-AE5A-4A65-A80C-6E7E0A4913AD}">
      <dgm:prSet/>
      <dgm:spPr/>
      <dgm:t>
        <a:bodyPr/>
        <a:lstStyle/>
        <a:p>
          <a:pPr latinLnBrk="1"/>
          <a:endParaRPr lang="ko-KR" altLang="en-US" sz="4400"/>
        </a:p>
      </dgm:t>
    </dgm:pt>
    <dgm:pt modelId="{0291014F-B487-4B34-8B61-B19836275083}" type="pres">
      <dgm:prSet presAssocID="{03B1A837-A4A3-4A52-89C2-CD359C205A1E}" presName="cycle" presStyleCnt="0">
        <dgm:presLayoutVars>
          <dgm:chMax val="1"/>
          <dgm:dir/>
          <dgm:animLvl val="ctr"/>
          <dgm:resizeHandles val="exact"/>
        </dgm:presLayoutVars>
      </dgm:prSet>
      <dgm:spPr/>
      <dgm:t>
        <a:bodyPr/>
        <a:lstStyle/>
        <a:p>
          <a:pPr latinLnBrk="1"/>
          <a:endParaRPr lang="ko-KR" altLang="en-US"/>
        </a:p>
      </dgm:t>
    </dgm:pt>
    <dgm:pt modelId="{A6C8AA3C-D6F5-489B-BEF3-26F946323F25}" type="pres">
      <dgm:prSet presAssocID="{67C80A9F-5911-4778-AA66-EEBB3EB82430}" presName="centerShape" presStyleLbl="node0" presStyleIdx="0" presStyleCnt="1"/>
      <dgm:spPr/>
      <dgm:t>
        <a:bodyPr/>
        <a:lstStyle/>
        <a:p>
          <a:pPr latinLnBrk="1"/>
          <a:endParaRPr lang="ko-KR" altLang="en-US"/>
        </a:p>
      </dgm:t>
    </dgm:pt>
    <dgm:pt modelId="{5A1B4420-2EEC-4602-9454-E050A45A7543}" type="pres">
      <dgm:prSet presAssocID="{B4227567-3715-40BA-B7EB-D705A9FD779E}" presName="Name9" presStyleLbl="parChTrans1D2" presStyleIdx="0" presStyleCnt="4"/>
      <dgm:spPr/>
      <dgm:t>
        <a:bodyPr/>
        <a:lstStyle/>
        <a:p>
          <a:pPr latinLnBrk="1"/>
          <a:endParaRPr lang="ko-KR" altLang="en-US"/>
        </a:p>
      </dgm:t>
    </dgm:pt>
    <dgm:pt modelId="{7801CB1C-A928-4DBA-94EE-AF1CA71820A9}" type="pres">
      <dgm:prSet presAssocID="{B4227567-3715-40BA-B7EB-D705A9FD779E}" presName="connTx" presStyleLbl="parChTrans1D2" presStyleIdx="0" presStyleCnt="4"/>
      <dgm:spPr/>
      <dgm:t>
        <a:bodyPr/>
        <a:lstStyle/>
        <a:p>
          <a:pPr latinLnBrk="1"/>
          <a:endParaRPr lang="ko-KR" altLang="en-US"/>
        </a:p>
      </dgm:t>
    </dgm:pt>
    <dgm:pt modelId="{5C603250-EBD9-4788-89DC-0E4B56E39A76}" type="pres">
      <dgm:prSet presAssocID="{C85D7948-3306-4DCD-A667-F092758F36DC}" presName="node" presStyleLbl="node1" presStyleIdx="0" presStyleCnt="4" custScaleX="110785" custScaleY="53742">
        <dgm:presLayoutVars>
          <dgm:bulletEnabled val="1"/>
        </dgm:presLayoutVars>
      </dgm:prSet>
      <dgm:spPr/>
      <dgm:t>
        <a:bodyPr/>
        <a:lstStyle/>
        <a:p>
          <a:pPr latinLnBrk="1"/>
          <a:endParaRPr lang="ko-KR" altLang="en-US"/>
        </a:p>
      </dgm:t>
    </dgm:pt>
    <dgm:pt modelId="{74AE9135-B996-423D-96C2-84DE778012DF}" type="pres">
      <dgm:prSet presAssocID="{0294E88B-00ED-4E05-A98B-CF382FF59C37}" presName="Name9" presStyleLbl="parChTrans1D2" presStyleIdx="1" presStyleCnt="4"/>
      <dgm:spPr/>
      <dgm:t>
        <a:bodyPr/>
        <a:lstStyle/>
        <a:p>
          <a:pPr latinLnBrk="1"/>
          <a:endParaRPr lang="ko-KR" altLang="en-US"/>
        </a:p>
      </dgm:t>
    </dgm:pt>
    <dgm:pt modelId="{1B4871DE-7AB7-43B2-B335-EEA7243EAEB2}" type="pres">
      <dgm:prSet presAssocID="{0294E88B-00ED-4E05-A98B-CF382FF59C37}" presName="connTx" presStyleLbl="parChTrans1D2" presStyleIdx="1" presStyleCnt="4"/>
      <dgm:spPr/>
      <dgm:t>
        <a:bodyPr/>
        <a:lstStyle/>
        <a:p>
          <a:pPr latinLnBrk="1"/>
          <a:endParaRPr lang="ko-KR" altLang="en-US"/>
        </a:p>
      </dgm:t>
    </dgm:pt>
    <dgm:pt modelId="{4BF06973-3B2B-4EC7-AE7E-B3259C6CE5A6}" type="pres">
      <dgm:prSet presAssocID="{F815A553-1208-40B8-872D-1F406EED0B7D}" presName="node" presStyleLbl="node1" presStyleIdx="1" presStyleCnt="4" custScaleX="110785" custScaleY="53742">
        <dgm:presLayoutVars>
          <dgm:bulletEnabled val="1"/>
        </dgm:presLayoutVars>
      </dgm:prSet>
      <dgm:spPr/>
      <dgm:t>
        <a:bodyPr/>
        <a:lstStyle/>
        <a:p>
          <a:pPr latinLnBrk="1"/>
          <a:endParaRPr lang="ko-KR" altLang="en-US"/>
        </a:p>
      </dgm:t>
    </dgm:pt>
    <dgm:pt modelId="{E22E0839-3482-4193-BD88-155351800792}" type="pres">
      <dgm:prSet presAssocID="{63655A36-9DF8-4B86-8722-F13E709ECBEC}" presName="Name9" presStyleLbl="parChTrans1D2" presStyleIdx="2" presStyleCnt="4"/>
      <dgm:spPr/>
      <dgm:t>
        <a:bodyPr/>
        <a:lstStyle/>
        <a:p>
          <a:pPr latinLnBrk="1"/>
          <a:endParaRPr lang="ko-KR" altLang="en-US"/>
        </a:p>
      </dgm:t>
    </dgm:pt>
    <dgm:pt modelId="{B8503052-EB39-469B-8587-176D2AA6955A}" type="pres">
      <dgm:prSet presAssocID="{63655A36-9DF8-4B86-8722-F13E709ECBEC}" presName="connTx" presStyleLbl="parChTrans1D2" presStyleIdx="2" presStyleCnt="4"/>
      <dgm:spPr/>
      <dgm:t>
        <a:bodyPr/>
        <a:lstStyle/>
        <a:p>
          <a:pPr latinLnBrk="1"/>
          <a:endParaRPr lang="ko-KR" altLang="en-US"/>
        </a:p>
      </dgm:t>
    </dgm:pt>
    <dgm:pt modelId="{20B7F82B-01A3-4E1A-84D9-AFAA06D9CFE3}" type="pres">
      <dgm:prSet presAssocID="{211D15C4-42F8-4771-A181-19807B46DEA4}" presName="node" presStyleLbl="node1" presStyleIdx="2" presStyleCnt="4" custScaleX="110785" custScaleY="53742">
        <dgm:presLayoutVars>
          <dgm:bulletEnabled val="1"/>
        </dgm:presLayoutVars>
      </dgm:prSet>
      <dgm:spPr/>
      <dgm:t>
        <a:bodyPr/>
        <a:lstStyle/>
        <a:p>
          <a:pPr latinLnBrk="1"/>
          <a:endParaRPr lang="ko-KR" altLang="en-US"/>
        </a:p>
      </dgm:t>
    </dgm:pt>
    <dgm:pt modelId="{4BC5216C-DD95-4880-A4EA-C13165EB1DB9}" type="pres">
      <dgm:prSet presAssocID="{73C710DD-41C4-4B98-9FD8-515F37A1E294}" presName="Name9" presStyleLbl="parChTrans1D2" presStyleIdx="3" presStyleCnt="4"/>
      <dgm:spPr/>
      <dgm:t>
        <a:bodyPr/>
        <a:lstStyle/>
        <a:p>
          <a:pPr latinLnBrk="1"/>
          <a:endParaRPr lang="ko-KR" altLang="en-US"/>
        </a:p>
      </dgm:t>
    </dgm:pt>
    <dgm:pt modelId="{C4DE50CA-CB97-4123-B4EC-D11847806294}" type="pres">
      <dgm:prSet presAssocID="{73C710DD-41C4-4B98-9FD8-515F37A1E294}" presName="connTx" presStyleLbl="parChTrans1D2" presStyleIdx="3" presStyleCnt="4"/>
      <dgm:spPr/>
      <dgm:t>
        <a:bodyPr/>
        <a:lstStyle/>
        <a:p>
          <a:pPr latinLnBrk="1"/>
          <a:endParaRPr lang="ko-KR" altLang="en-US"/>
        </a:p>
      </dgm:t>
    </dgm:pt>
    <dgm:pt modelId="{10A67ACF-9099-457A-977D-E4A648269FDF}" type="pres">
      <dgm:prSet presAssocID="{04664D13-3CB3-473F-AAE6-A25369CA1832}" presName="node" presStyleLbl="node1" presStyleIdx="3" presStyleCnt="4" custScaleX="110785" custScaleY="53742">
        <dgm:presLayoutVars>
          <dgm:bulletEnabled val="1"/>
        </dgm:presLayoutVars>
      </dgm:prSet>
      <dgm:spPr/>
      <dgm:t>
        <a:bodyPr/>
        <a:lstStyle/>
        <a:p>
          <a:pPr latinLnBrk="1"/>
          <a:endParaRPr lang="ko-KR" altLang="en-US"/>
        </a:p>
      </dgm:t>
    </dgm:pt>
  </dgm:ptLst>
  <dgm:cxnLst>
    <dgm:cxn modelId="{97FF7E3A-8942-4476-8844-54E9C1D6F2CA}" type="presOf" srcId="{0294E88B-00ED-4E05-A98B-CF382FF59C37}" destId="{1B4871DE-7AB7-43B2-B335-EEA7243EAEB2}" srcOrd="1" destOrd="0" presId="urn:microsoft.com/office/officeart/2005/8/layout/radial1"/>
    <dgm:cxn modelId="{F75CB7AE-D9A3-4E58-989A-C2DC4DB41FF7}" type="presOf" srcId="{C85D7948-3306-4DCD-A667-F092758F36DC}" destId="{5C603250-EBD9-4788-89DC-0E4B56E39A76}" srcOrd="0" destOrd="0" presId="urn:microsoft.com/office/officeart/2005/8/layout/radial1"/>
    <dgm:cxn modelId="{2793A5E9-C445-40E3-9914-C1B83753EAF4}" type="presOf" srcId="{04664D13-3CB3-473F-AAE6-A25369CA1832}" destId="{10A67ACF-9099-457A-977D-E4A648269FDF}" srcOrd="0" destOrd="0" presId="urn:microsoft.com/office/officeart/2005/8/layout/radial1"/>
    <dgm:cxn modelId="{C047D7B8-C5AF-4A61-8B11-3B1B8791BA6B}" type="presOf" srcId="{73C710DD-41C4-4B98-9FD8-515F37A1E294}" destId="{4BC5216C-DD95-4880-A4EA-C13165EB1DB9}" srcOrd="0" destOrd="0" presId="urn:microsoft.com/office/officeart/2005/8/layout/radial1"/>
    <dgm:cxn modelId="{2BB57521-5103-45E2-AF6E-823F960F6980}" type="presOf" srcId="{211D15C4-42F8-4771-A181-19807B46DEA4}" destId="{20B7F82B-01A3-4E1A-84D9-AFAA06D9CFE3}" srcOrd="0" destOrd="0" presId="urn:microsoft.com/office/officeart/2005/8/layout/radial1"/>
    <dgm:cxn modelId="{DE8F2427-9ECA-40A6-ADCA-B7C957317CDB}" type="presOf" srcId="{63655A36-9DF8-4B86-8722-F13E709ECBEC}" destId="{B8503052-EB39-469B-8587-176D2AA6955A}" srcOrd="1" destOrd="0" presId="urn:microsoft.com/office/officeart/2005/8/layout/radial1"/>
    <dgm:cxn modelId="{8B401302-C37F-481F-9339-E963C9BF69F3}" srcId="{67C80A9F-5911-4778-AA66-EEBB3EB82430}" destId="{F815A553-1208-40B8-872D-1F406EED0B7D}" srcOrd="1" destOrd="0" parTransId="{0294E88B-00ED-4E05-A98B-CF382FF59C37}" sibTransId="{AA809D96-3FFB-4021-9AEB-79C9CF29E1EB}"/>
    <dgm:cxn modelId="{9AC21A04-AE5A-4A65-A80C-6E7E0A4913AD}" srcId="{67C80A9F-5911-4778-AA66-EEBB3EB82430}" destId="{04664D13-3CB3-473F-AAE6-A25369CA1832}" srcOrd="3" destOrd="0" parTransId="{73C710DD-41C4-4B98-9FD8-515F37A1E294}" sibTransId="{34C47019-D115-420F-A0A8-E02F1A86D18B}"/>
    <dgm:cxn modelId="{6DAA8EE8-F97C-4DE4-B618-227D094A2262}" type="presOf" srcId="{0294E88B-00ED-4E05-A98B-CF382FF59C37}" destId="{74AE9135-B996-423D-96C2-84DE778012DF}" srcOrd="0" destOrd="0" presId="urn:microsoft.com/office/officeart/2005/8/layout/radial1"/>
    <dgm:cxn modelId="{F4C8886B-E65B-40B1-A471-73922AA2FDCA}" type="presOf" srcId="{B4227567-3715-40BA-B7EB-D705A9FD779E}" destId="{7801CB1C-A928-4DBA-94EE-AF1CA71820A9}" srcOrd="1" destOrd="0" presId="urn:microsoft.com/office/officeart/2005/8/layout/radial1"/>
    <dgm:cxn modelId="{E727B282-C3F1-4663-BD32-A4BA736B50A6}" type="presOf" srcId="{B4227567-3715-40BA-B7EB-D705A9FD779E}" destId="{5A1B4420-2EEC-4602-9454-E050A45A7543}" srcOrd="0" destOrd="0" presId="urn:microsoft.com/office/officeart/2005/8/layout/radial1"/>
    <dgm:cxn modelId="{ED4B90B8-680D-46EE-A7D3-24DF58380D26}" type="presOf" srcId="{73C710DD-41C4-4B98-9FD8-515F37A1E294}" destId="{C4DE50CA-CB97-4123-B4EC-D11847806294}" srcOrd="1" destOrd="0" presId="urn:microsoft.com/office/officeart/2005/8/layout/radial1"/>
    <dgm:cxn modelId="{EB3FF9AC-6ADB-4358-8349-102B4DAABF40}" type="presOf" srcId="{67C80A9F-5911-4778-AA66-EEBB3EB82430}" destId="{A6C8AA3C-D6F5-489B-BEF3-26F946323F25}" srcOrd="0" destOrd="0" presId="urn:microsoft.com/office/officeart/2005/8/layout/radial1"/>
    <dgm:cxn modelId="{69D5DFF5-6611-4242-B773-2533B2599635}" type="presOf" srcId="{63655A36-9DF8-4B86-8722-F13E709ECBEC}" destId="{E22E0839-3482-4193-BD88-155351800792}" srcOrd="0" destOrd="0" presId="urn:microsoft.com/office/officeart/2005/8/layout/radial1"/>
    <dgm:cxn modelId="{4E2E6112-920B-4320-8F56-3904D3AFD497}" srcId="{67C80A9F-5911-4778-AA66-EEBB3EB82430}" destId="{211D15C4-42F8-4771-A181-19807B46DEA4}" srcOrd="2" destOrd="0" parTransId="{63655A36-9DF8-4B86-8722-F13E709ECBEC}" sibTransId="{17885567-4656-4559-880B-632E8F128D1A}"/>
    <dgm:cxn modelId="{B4B4A80B-7B5F-4023-A3AD-1C940DBBBB2D}" type="presOf" srcId="{F815A553-1208-40B8-872D-1F406EED0B7D}" destId="{4BF06973-3B2B-4EC7-AE7E-B3259C6CE5A6}" srcOrd="0" destOrd="0" presId="urn:microsoft.com/office/officeart/2005/8/layout/radial1"/>
    <dgm:cxn modelId="{B7983081-0801-4588-81A8-9488A3D7E2B7}" srcId="{67C80A9F-5911-4778-AA66-EEBB3EB82430}" destId="{C85D7948-3306-4DCD-A667-F092758F36DC}" srcOrd="0" destOrd="0" parTransId="{B4227567-3715-40BA-B7EB-D705A9FD779E}" sibTransId="{DC02F077-CCF4-4A3B-9E6E-9D03B9AF47E5}"/>
    <dgm:cxn modelId="{AEFBDC05-FA2C-4B08-A74C-542FEF0D132F}" type="presOf" srcId="{03B1A837-A4A3-4A52-89C2-CD359C205A1E}" destId="{0291014F-B487-4B34-8B61-B19836275083}" srcOrd="0" destOrd="0" presId="urn:microsoft.com/office/officeart/2005/8/layout/radial1"/>
    <dgm:cxn modelId="{DF0F6445-BA3B-48D8-AAAD-43693EAFF575}" srcId="{03B1A837-A4A3-4A52-89C2-CD359C205A1E}" destId="{67C80A9F-5911-4778-AA66-EEBB3EB82430}" srcOrd="0" destOrd="0" parTransId="{EFF1CAB9-919E-43ED-9237-DD435FB4B1C2}" sibTransId="{6BCAFC4B-AC15-489B-B5FE-B109B377D616}"/>
    <dgm:cxn modelId="{38A9B9CC-20A6-4B63-9290-01F9C8F2BA93}" type="presParOf" srcId="{0291014F-B487-4B34-8B61-B19836275083}" destId="{A6C8AA3C-D6F5-489B-BEF3-26F946323F25}" srcOrd="0" destOrd="0" presId="urn:microsoft.com/office/officeart/2005/8/layout/radial1"/>
    <dgm:cxn modelId="{46FA7CF0-9BC1-4230-A279-EFDAA4254C71}" type="presParOf" srcId="{0291014F-B487-4B34-8B61-B19836275083}" destId="{5A1B4420-2EEC-4602-9454-E050A45A7543}" srcOrd="1" destOrd="0" presId="urn:microsoft.com/office/officeart/2005/8/layout/radial1"/>
    <dgm:cxn modelId="{AFB5A411-A0F1-46FD-A948-71A53A36BA3E}" type="presParOf" srcId="{5A1B4420-2EEC-4602-9454-E050A45A7543}" destId="{7801CB1C-A928-4DBA-94EE-AF1CA71820A9}" srcOrd="0" destOrd="0" presId="urn:microsoft.com/office/officeart/2005/8/layout/radial1"/>
    <dgm:cxn modelId="{3C658BB3-A2E5-48F1-86E1-E5912F019EA9}" type="presParOf" srcId="{0291014F-B487-4B34-8B61-B19836275083}" destId="{5C603250-EBD9-4788-89DC-0E4B56E39A76}" srcOrd="2" destOrd="0" presId="urn:microsoft.com/office/officeart/2005/8/layout/radial1"/>
    <dgm:cxn modelId="{44A98ABD-966A-4864-9B89-DA3D8533E7B6}" type="presParOf" srcId="{0291014F-B487-4B34-8B61-B19836275083}" destId="{74AE9135-B996-423D-96C2-84DE778012DF}" srcOrd="3" destOrd="0" presId="urn:microsoft.com/office/officeart/2005/8/layout/radial1"/>
    <dgm:cxn modelId="{ECA7AC5F-8332-4629-AAB1-BE9F2B14F491}" type="presParOf" srcId="{74AE9135-B996-423D-96C2-84DE778012DF}" destId="{1B4871DE-7AB7-43B2-B335-EEA7243EAEB2}" srcOrd="0" destOrd="0" presId="urn:microsoft.com/office/officeart/2005/8/layout/radial1"/>
    <dgm:cxn modelId="{FC6540C9-07FC-420A-8792-694E595BD241}" type="presParOf" srcId="{0291014F-B487-4B34-8B61-B19836275083}" destId="{4BF06973-3B2B-4EC7-AE7E-B3259C6CE5A6}" srcOrd="4" destOrd="0" presId="urn:microsoft.com/office/officeart/2005/8/layout/radial1"/>
    <dgm:cxn modelId="{1AC9BDED-A6D0-4B02-B922-DEE6D915C1A6}" type="presParOf" srcId="{0291014F-B487-4B34-8B61-B19836275083}" destId="{E22E0839-3482-4193-BD88-155351800792}" srcOrd="5" destOrd="0" presId="urn:microsoft.com/office/officeart/2005/8/layout/radial1"/>
    <dgm:cxn modelId="{FB836A88-C0BD-426F-84BE-0D04537EC637}" type="presParOf" srcId="{E22E0839-3482-4193-BD88-155351800792}" destId="{B8503052-EB39-469B-8587-176D2AA6955A}" srcOrd="0" destOrd="0" presId="urn:microsoft.com/office/officeart/2005/8/layout/radial1"/>
    <dgm:cxn modelId="{40E0E291-FA80-4F69-82F5-DAEB5B9480C2}" type="presParOf" srcId="{0291014F-B487-4B34-8B61-B19836275083}" destId="{20B7F82B-01A3-4E1A-84D9-AFAA06D9CFE3}" srcOrd="6" destOrd="0" presId="urn:microsoft.com/office/officeart/2005/8/layout/radial1"/>
    <dgm:cxn modelId="{212E5C6C-9526-4E2E-8D44-36689F1A55A5}" type="presParOf" srcId="{0291014F-B487-4B34-8B61-B19836275083}" destId="{4BC5216C-DD95-4880-A4EA-C13165EB1DB9}" srcOrd="7" destOrd="0" presId="urn:microsoft.com/office/officeart/2005/8/layout/radial1"/>
    <dgm:cxn modelId="{8C2B9A78-7AFA-4048-B20C-A4E51DCFD16D}" type="presParOf" srcId="{4BC5216C-DD95-4880-A4EA-C13165EB1DB9}" destId="{C4DE50CA-CB97-4123-B4EC-D11847806294}" srcOrd="0" destOrd="0" presId="urn:microsoft.com/office/officeart/2005/8/layout/radial1"/>
    <dgm:cxn modelId="{1A56CDA8-C1DD-47FB-8E48-27DC78AF2EC3}" type="presParOf" srcId="{0291014F-B487-4B34-8B61-B19836275083}" destId="{10A67ACF-9099-457A-977D-E4A648269FD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B1D117-D50A-4F77-9DAE-977522490C0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pPr latinLnBrk="1"/>
          <a:endParaRPr lang="ko-KR" altLang="en-US"/>
        </a:p>
      </dgm:t>
    </dgm:pt>
    <dgm:pt modelId="{54A110F4-7465-42D9-A2D7-E246F5FD3FD7}">
      <dgm:prSet phldrT="[텍스트]" custT="1"/>
      <dgm:spPr/>
      <dgm:t>
        <a:bodyPr/>
        <a:lstStyle/>
        <a:p>
          <a:pPr latinLnBrk="1"/>
          <a:r>
            <a:rPr lang="en-US" altLang="ko-KR" sz="1050" b="1" dirty="0" err="1">
              <a:solidFill>
                <a:srgbClr val="FFFF00"/>
              </a:solidFill>
            </a:rPr>
            <a:t>Nonintubated</a:t>
          </a:r>
          <a:r>
            <a:rPr lang="en-US" altLang="ko-KR" sz="1050" b="1" dirty="0">
              <a:solidFill>
                <a:srgbClr val="FFFF00"/>
              </a:solidFill>
            </a:rPr>
            <a:t> ARDS</a:t>
          </a:r>
          <a:endParaRPr lang="ko-KR" altLang="en-US" sz="1050" b="1" dirty="0">
            <a:solidFill>
              <a:srgbClr val="FFFF00"/>
            </a:solidFill>
          </a:endParaRPr>
        </a:p>
      </dgm:t>
    </dgm:pt>
    <dgm:pt modelId="{E1870424-701F-490C-92C7-F4F7E8AC57A9}" type="parTrans" cxnId="{AD2AF566-40D8-449B-A472-1C3A7BBBAAA5}">
      <dgm:prSet/>
      <dgm:spPr/>
      <dgm:t>
        <a:bodyPr/>
        <a:lstStyle/>
        <a:p>
          <a:pPr latinLnBrk="1"/>
          <a:endParaRPr lang="ko-KR" altLang="en-US" sz="800" b="1"/>
        </a:p>
      </dgm:t>
    </dgm:pt>
    <dgm:pt modelId="{F22B4961-DAB9-472D-A6C7-CDBDA2969B7F}" type="sibTrans" cxnId="{AD2AF566-40D8-449B-A472-1C3A7BBBAAA5}">
      <dgm:prSet/>
      <dgm:spPr/>
      <dgm:t>
        <a:bodyPr/>
        <a:lstStyle/>
        <a:p>
          <a:pPr latinLnBrk="1"/>
          <a:endParaRPr lang="ko-KR" altLang="en-US" sz="800" b="1"/>
        </a:p>
      </dgm:t>
    </dgm:pt>
    <dgm:pt modelId="{2E39C492-110B-4F88-918A-AD9DF767BC9A}">
      <dgm:prSet phldrT="[텍스트]" custT="1"/>
      <dgm:spPr/>
      <dgm:t>
        <a:bodyPr/>
        <a:lstStyle/>
        <a:p>
          <a:pPr latinLnBrk="1">
            <a:lnSpc>
              <a:spcPct val="150000"/>
            </a:lnSpc>
            <a:buNone/>
          </a:pPr>
          <a:r>
            <a:rPr lang="en-US" altLang="en-US" sz="1050" b="1" dirty="0"/>
            <a:t> PaO</a:t>
          </a:r>
          <a:r>
            <a:rPr lang="en-US" altLang="en-US" sz="1050" b="1" baseline="-25000" dirty="0"/>
            <a:t>2</a:t>
          </a:r>
          <a:r>
            <a:rPr lang="en-US" altLang="ko-KR" sz="1050" b="1" dirty="0"/>
            <a:t>/</a:t>
          </a:r>
          <a:r>
            <a:rPr lang="en-US" altLang="en-US" sz="1050" b="1" dirty="0"/>
            <a:t>FiO</a:t>
          </a:r>
          <a:r>
            <a:rPr lang="en-US" altLang="en-US" sz="1050" b="1" baseline="-25000" dirty="0"/>
            <a:t>2  </a:t>
          </a:r>
          <a:r>
            <a:rPr lang="en-US" altLang="en-US" sz="1050" b="1" dirty="0"/>
            <a:t>&lt; 300 mmHg 	      SpO</a:t>
          </a:r>
          <a:r>
            <a:rPr lang="en-US" altLang="en-US" sz="1050" b="1" baseline="-25000" dirty="0"/>
            <a:t>2</a:t>
          </a:r>
          <a:r>
            <a:rPr lang="en-US" altLang="ko-KR" sz="1050" b="1" dirty="0"/>
            <a:t>/</a:t>
          </a:r>
          <a:r>
            <a:rPr lang="en-US" altLang="en-US" sz="1050" b="1" dirty="0"/>
            <a:t>FiO</a:t>
          </a:r>
          <a:r>
            <a:rPr lang="en-US" altLang="en-US" sz="1050" b="1" baseline="-25000" dirty="0"/>
            <a:t>2  </a:t>
          </a:r>
          <a:r>
            <a:rPr lang="en-US" altLang="en-US" sz="1050" b="1" dirty="0"/>
            <a:t>&lt; 315</a:t>
          </a:r>
          <a:endParaRPr lang="ko-KR" altLang="en-US" sz="1050" b="1" dirty="0"/>
        </a:p>
      </dgm:t>
    </dgm:pt>
    <dgm:pt modelId="{D7BB9B8A-9FA3-485B-8AD7-80B10CB68CC0}" type="parTrans" cxnId="{24BE0BD1-BFA8-43FC-8698-F77829CCCD2B}">
      <dgm:prSet/>
      <dgm:spPr/>
      <dgm:t>
        <a:bodyPr/>
        <a:lstStyle/>
        <a:p>
          <a:pPr latinLnBrk="1"/>
          <a:endParaRPr lang="ko-KR" altLang="en-US" sz="800" b="1"/>
        </a:p>
      </dgm:t>
    </dgm:pt>
    <dgm:pt modelId="{6923F1C3-8491-4DA4-8FAA-8148CA9BC647}" type="sibTrans" cxnId="{24BE0BD1-BFA8-43FC-8698-F77829CCCD2B}">
      <dgm:prSet/>
      <dgm:spPr/>
      <dgm:t>
        <a:bodyPr/>
        <a:lstStyle/>
        <a:p>
          <a:pPr latinLnBrk="1"/>
          <a:endParaRPr lang="ko-KR" altLang="en-US" sz="800" b="1"/>
        </a:p>
      </dgm:t>
    </dgm:pt>
    <dgm:pt modelId="{6B9D60DF-A934-4A59-BC40-3585C7405353}">
      <dgm:prSet phldrT="[텍스트]" custT="1"/>
      <dgm:spPr/>
      <dgm:t>
        <a:bodyPr/>
        <a:lstStyle/>
        <a:p>
          <a:pPr latinLnBrk="1"/>
          <a:r>
            <a:rPr lang="en-US" altLang="ko-KR" sz="1050" b="1" dirty="0">
              <a:solidFill>
                <a:srgbClr val="FFFF00"/>
              </a:solidFill>
            </a:rPr>
            <a:t>Intubated ARDS</a:t>
          </a:r>
          <a:endParaRPr lang="ko-KR" altLang="en-US" sz="1050" b="1" dirty="0">
            <a:solidFill>
              <a:srgbClr val="FFFF00"/>
            </a:solidFill>
          </a:endParaRPr>
        </a:p>
      </dgm:t>
    </dgm:pt>
    <dgm:pt modelId="{D55DDCCE-76C6-49B2-9909-80FEDC2CC2B1}" type="parTrans" cxnId="{0AA26F58-463B-4A26-A6A3-5D5E113701B3}">
      <dgm:prSet/>
      <dgm:spPr/>
      <dgm:t>
        <a:bodyPr/>
        <a:lstStyle/>
        <a:p>
          <a:pPr latinLnBrk="1"/>
          <a:endParaRPr lang="ko-KR" altLang="en-US" sz="800" b="1"/>
        </a:p>
      </dgm:t>
    </dgm:pt>
    <dgm:pt modelId="{CECA1849-6A03-40AF-9E7F-1250B582772D}" type="sibTrans" cxnId="{0AA26F58-463B-4A26-A6A3-5D5E113701B3}">
      <dgm:prSet/>
      <dgm:spPr/>
      <dgm:t>
        <a:bodyPr/>
        <a:lstStyle/>
        <a:p>
          <a:pPr latinLnBrk="1"/>
          <a:endParaRPr lang="ko-KR" altLang="en-US" sz="800" b="1"/>
        </a:p>
      </dgm:t>
    </dgm:pt>
    <dgm:pt modelId="{3956019C-78BE-40E3-B2D6-4658C9469555}">
      <dgm:prSet phldrT="[텍스트]" custT="1"/>
      <dgm:spPr/>
      <dgm:t>
        <a:bodyPr/>
        <a:lstStyle/>
        <a:p>
          <a:pPr latinLnBrk="1">
            <a:lnSpc>
              <a:spcPct val="100000"/>
            </a:lnSpc>
            <a:buNone/>
          </a:pPr>
          <a:r>
            <a:rPr lang="en-US" altLang="en-US" sz="1050" b="1" dirty="0">
              <a:solidFill>
                <a:schemeClr val="accent5">
                  <a:lumMod val="50000"/>
                </a:schemeClr>
              </a:solidFill>
            </a:rPr>
            <a:t>Mild</a:t>
          </a:r>
          <a:r>
            <a:rPr lang="en-US" altLang="en-US" sz="1050" b="1" dirty="0"/>
            <a:t> 				      200 </a:t>
          </a:r>
          <a:r>
            <a:rPr lang="en-US" altLang="ko-KR" sz="1050" b="1" dirty="0"/>
            <a:t>&lt; </a:t>
          </a:r>
          <a:r>
            <a:rPr lang="en-US" altLang="en-US" sz="1050" b="1" dirty="0"/>
            <a:t>PaO</a:t>
          </a:r>
          <a:r>
            <a:rPr lang="en-US" altLang="en-US" sz="1050" b="1" baseline="-25000" dirty="0"/>
            <a:t>2</a:t>
          </a:r>
          <a:r>
            <a:rPr lang="en-US" altLang="ko-KR" sz="1050" b="1" dirty="0"/>
            <a:t>/</a:t>
          </a:r>
          <a:r>
            <a:rPr lang="en-US" altLang="en-US" sz="1050" b="1" dirty="0"/>
            <a:t>FiO</a:t>
          </a:r>
          <a:r>
            <a:rPr lang="en-US" altLang="en-US" sz="1050" b="1" baseline="-25000" dirty="0"/>
            <a:t>2 </a:t>
          </a:r>
          <a:r>
            <a:rPr lang="en-US" altLang="en-US" sz="1050" b="1" dirty="0">
              <a:latin typeface="맑은 고딕" panose="020B0503020000020004" pitchFamily="50" charset="-127"/>
              <a:ea typeface="맑은 고딕" panose="020B0503020000020004" pitchFamily="50" charset="-127"/>
            </a:rPr>
            <a:t>≤ </a:t>
          </a:r>
          <a:r>
            <a:rPr lang="en-US" altLang="en-US" sz="1050" b="1" dirty="0"/>
            <a:t>300 mmHg       235&lt; SpO</a:t>
          </a:r>
          <a:r>
            <a:rPr lang="en-US" altLang="en-US" sz="1050" b="1" baseline="-25000" dirty="0"/>
            <a:t>2</a:t>
          </a:r>
          <a:r>
            <a:rPr lang="en-US" altLang="ko-KR" sz="1050" b="1" dirty="0"/>
            <a:t>/</a:t>
          </a:r>
          <a:r>
            <a:rPr lang="en-US" altLang="en-US" sz="1050" b="1" dirty="0"/>
            <a:t>FiO</a:t>
          </a:r>
          <a:r>
            <a:rPr lang="en-US" altLang="en-US" sz="1050" b="1" baseline="-25000" dirty="0"/>
            <a:t>2 </a:t>
          </a:r>
          <a:r>
            <a:rPr lang="en-US" altLang="en-US" sz="1050" b="1" dirty="0">
              <a:latin typeface="맑은 고딕" panose="020B0503020000020004" pitchFamily="50" charset="-127"/>
              <a:ea typeface="맑은 고딕" panose="020B0503020000020004" pitchFamily="50" charset="-127"/>
            </a:rPr>
            <a:t>≤ </a:t>
          </a:r>
          <a:r>
            <a:rPr lang="en-US" altLang="en-US" sz="1050" b="1" dirty="0"/>
            <a:t>315</a:t>
          </a:r>
          <a:endParaRPr lang="ko-KR" altLang="en-US" sz="1050" b="1" dirty="0"/>
        </a:p>
      </dgm:t>
    </dgm:pt>
    <dgm:pt modelId="{8C878068-CDED-4988-A463-DA1758CE7328}" type="parTrans" cxnId="{4BCB53B7-5B68-4C31-9500-08430CB4A48C}">
      <dgm:prSet/>
      <dgm:spPr/>
      <dgm:t>
        <a:bodyPr/>
        <a:lstStyle/>
        <a:p>
          <a:pPr latinLnBrk="1"/>
          <a:endParaRPr lang="ko-KR" altLang="en-US" sz="800" b="1"/>
        </a:p>
      </dgm:t>
    </dgm:pt>
    <dgm:pt modelId="{C102DC50-E96D-4615-8B60-8E2E0F445BEE}" type="sibTrans" cxnId="{4BCB53B7-5B68-4C31-9500-08430CB4A48C}">
      <dgm:prSet/>
      <dgm:spPr/>
      <dgm:t>
        <a:bodyPr/>
        <a:lstStyle/>
        <a:p>
          <a:pPr latinLnBrk="1"/>
          <a:endParaRPr lang="ko-KR" altLang="en-US" sz="800" b="1"/>
        </a:p>
      </dgm:t>
    </dgm:pt>
    <dgm:pt modelId="{692DFE52-431E-4F39-825F-C868351DF757}">
      <dgm:prSet phldrT="[텍스트]" custT="1"/>
      <dgm:spPr/>
      <dgm:t>
        <a:bodyPr/>
        <a:lstStyle/>
        <a:p>
          <a:pPr latinLnBrk="1"/>
          <a:r>
            <a:rPr lang="en-US" altLang="en-US" sz="1000" b="1" dirty="0">
              <a:solidFill>
                <a:srgbClr val="FFFF00"/>
              </a:solidFill>
            </a:rPr>
            <a:t>Modified Definition for</a:t>
          </a:r>
          <a:endParaRPr lang="ko-KR" altLang="en-US" sz="1000" b="1" dirty="0">
            <a:solidFill>
              <a:srgbClr val="FFFF00"/>
            </a:solidFill>
          </a:endParaRPr>
        </a:p>
        <a:p>
          <a:pPr latinLnBrk="1"/>
          <a:r>
            <a:rPr lang="en-US" altLang="en-US" sz="1000" b="1" dirty="0">
              <a:solidFill>
                <a:srgbClr val="FFFF00"/>
              </a:solidFill>
            </a:rPr>
            <a:t>Resource-Limited Settings</a:t>
          </a:r>
          <a:endParaRPr lang="ko-KR" altLang="en-US" sz="1000" b="1" dirty="0">
            <a:solidFill>
              <a:srgbClr val="FFFF00"/>
            </a:solidFill>
          </a:endParaRPr>
        </a:p>
      </dgm:t>
    </dgm:pt>
    <dgm:pt modelId="{0C3846B1-B4E6-4C9B-B282-022B0D50B04D}" type="parTrans" cxnId="{67B48994-E732-4D5C-A0E8-CA8B31CF736B}">
      <dgm:prSet/>
      <dgm:spPr/>
      <dgm:t>
        <a:bodyPr/>
        <a:lstStyle/>
        <a:p>
          <a:pPr latinLnBrk="1"/>
          <a:endParaRPr lang="ko-KR" altLang="en-US" sz="800" b="1"/>
        </a:p>
      </dgm:t>
    </dgm:pt>
    <dgm:pt modelId="{34BD3A02-05FC-446C-9BFA-D1C11BD1B1B0}" type="sibTrans" cxnId="{67B48994-E732-4D5C-A0E8-CA8B31CF736B}">
      <dgm:prSet/>
      <dgm:spPr/>
      <dgm:t>
        <a:bodyPr/>
        <a:lstStyle/>
        <a:p>
          <a:pPr latinLnBrk="1"/>
          <a:endParaRPr lang="ko-KR" altLang="en-US" sz="800" b="1"/>
        </a:p>
      </dgm:t>
    </dgm:pt>
    <dgm:pt modelId="{687D0605-B602-4C09-BBC2-EB6225EE3327}">
      <dgm:prSet phldrT="[텍스트]" custT="1"/>
      <dgm:spPr/>
      <dgm:t>
        <a:bodyPr/>
        <a:lstStyle/>
        <a:p>
          <a:pPr latinLnBrk="1">
            <a:lnSpc>
              <a:spcPct val="150000"/>
            </a:lnSpc>
            <a:buNone/>
          </a:pPr>
          <a:r>
            <a:rPr lang="en-US" altLang="en-US" sz="1000" b="1" dirty="0"/>
            <a:t>SpO</a:t>
          </a:r>
          <a:r>
            <a:rPr lang="en-US" altLang="en-US" sz="1000" b="1" baseline="-25000" dirty="0"/>
            <a:t>2</a:t>
          </a:r>
          <a:r>
            <a:rPr lang="en-US" altLang="ko-KR" sz="1000" b="1" dirty="0"/>
            <a:t>/</a:t>
          </a:r>
          <a:r>
            <a:rPr lang="en-US" altLang="en-US" sz="1000" b="1" dirty="0"/>
            <a:t>FiO</a:t>
          </a:r>
          <a:r>
            <a:rPr lang="en-US" altLang="en-US" sz="1000" b="1" baseline="-25000" dirty="0"/>
            <a:t>2 </a:t>
          </a:r>
          <a:r>
            <a:rPr lang="en-US" altLang="en-US" sz="1000" b="1" dirty="0">
              <a:latin typeface="맑은 고딕" panose="020B0503020000020004" pitchFamily="50" charset="-127"/>
              <a:ea typeface="맑은 고딕" panose="020B0503020000020004" pitchFamily="50" charset="-127"/>
            </a:rPr>
            <a:t>≤ </a:t>
          </a:r>
          <a:r>
            <a:rPr lang="en-US" altLang="en-US" sz="1000" b="1" dirty="0"/>
            <a:t>315</a:t>
          </a:r>
          <a:endParaRPr lang="ko-KR" altLang="en-US" sz="1000" b="1" dirty="0"/>
        </a:p>
      </dgm:t>
    </dgm:pt>
    <dgm:pt modelId="{3876F499-CA8C-4BE9-9CBA-F7EFD1545222}" type="parTrans" cxnId="{ED5D42B3-97D5-4A92-92D0-2B75946199CD}">
      <dgm:prSet/>
      <dgm:spPr/>
      <dgm:t>
        <a:bodyPr/>
        <a:lstStyle/>
        <a:p>
          <a:pPr latinLnBrk="1"/>
          <a:endParaRPr lang="ko-KR" altLang="en-US" sz="800" b="1"/>
        </a:p>
      </dgm:t>
    </dgm:pt>
    <dgm:pt modelId="{AC1DFBD1-BF71-46A4-8F88-A5A8F21C879B}" type="sibTrans" cxnId="{ED5D42B3-97D5-4A92-92D0-2B75946199CD}">
      <dgm:prSet/>
      <dgm:spPr/>
      <dgm:t>
        <a:bodyPr/>
        <a:lstStyle/>
        <a:p>
          <a:pPr latinLnBrk="1"/>
          <a:endParaRPr lang="ko-KR" altLang="en-US" sz="800" b="1"/>
        </a:p>
      </dgm:t>
    </dgm:pt>
    <dgm:pt modelId="{0FB8EFB6-CA9C-43B0-9338-F8460E6686BA}">
      <dgm:prSet phldrT="[텍스트]" custT="1"/>
      <dgm:spPr/>
      <dgm:t>
        <a:bodyPr/>
        <a:lstStyle/>
        <a:p>
          <a:pPr latinLnBrk="1">
            <a:lnSpc>
              <a:spcPct val="100000"/>
            </a:lnSpc>
            <a:buFont typeface="Wingdings" panose="05000000000000000000" pitchFamily="2" charset="2"/>
            <a:buChar char="ü"/>
          </a:pPr>
          <a:r>
            <a:rPr lang="en-US" altLang="en-US" sz="1050" b="1" dirty="0"/>
            <a:t>HFNO</a:t>
          </a:r>
          <a:r>
            <a:rPr lang="en-US" altLang="ko-KR" sz="1050" b="1" dirty="0"/>
            <a:t>:</a:t>
          </a:r>
          <a:r>
            <a:rPr lang="en-US" altLang="en-US" sz="1050" b="1" dirty="0"/>
            <a:t> flow &gt;30 L/min</a:t>
          </a:r>
          <a:endParaRPr lang="ko-KR" altLang="en-US" sz="1050" b="1" dirty="0"/>
        </a:p>
      </dgm:t>
    </dgm:pt>
    <dgm:pt modelId="{14CCFD68-6286-47E9-92C0-F0A5A0DE7480}" type="parTrans" cxnId="{82F69CEC-B158-45F2-BF7C-12E1DBA50F09}">
      <dgm:prSet/>
      <dgm:spPr/>
      <dgm:t>
        <a:bodyPr/>
        <a:lstStyle/>
        <a:p>
          <a:pPr latinLnBrk="1"/>
          <a:endParaRPr lang="ko-KR" altLang="en-US" sz="800" b="1"/>
        </a:p>
      </dgm:t>
    </dgm:pt>
    <dgm:pt modelId="{98D7A7D9-6D02-470A-B578-10F0E88B3BEE}" type="sibTrans" cxnId="{82F69CEC-B158-45F2-BF7C-12E1DBA50F09}">
      <dgm:prSet/>
      <dgm:spPr/>
      <dgm:t>
        <a:bodyPr/>
        <a:lstStyle/>
        <a:p>
          <a:pPr latinLnBrk="1"/>
          <a:endParaRPr lang="ko-KR" altLang="en-US" sz="800" b="1"/>
        </a:p>
      </dgm:t>
    </dgm:pt>
    <dgm:pt modelId="{EE6278A4-488B-4B84-AED3-A809727434F3}">
      <dgm:prSet phldrT="[텍스트]" custT="1"/>
      <dgm:spPr/>
      <dgm:t>
        <a:bodyPr/>
        <a:lstStyle/>
        <a:p>
          <a:pPr latinLnBrk="1">
            <a:lnSpc>
              <a:spcPct val="150000"/>
            </a:lnSpc>
            <a:buFont typeface="Wingdings" panose="05000000000000000000" pitchFamily="2" charset="2"/>
            <a:buChar char="ü"/>
          </a:pPr>
          <a:r>
            <a:rPr lang="en-US" altLang="ko-KR" sz="1000" b="1" i="1" dirty="0"/>
            <a:t>No</a:t>
          </a:r>
          <a:r>
            <a:rPr lang="en-US" altLang="ko-KR" sz="1000" b="1" dirty="0"/>
            <a:t> </a:t>
          </a:r>
          <a:r>
            <a:rPr lang="en-US" altLang="en-US" sz="1000" b="1" dirty="0"/>
            <a:t>PaO</a:t>
          </a:r>
          <a:r>
            <a:rPr lang="en-US" altLang="en-US" sz="1000" b="1" baseline="-25000" dirty="0"/>
            <a:t>2</a:t>
          </a:r>
          <a:endParaRPr lang="ko-KR" altLang="en-US" sz="1000" b="1" dirty="0"/>
        </a:p>
      </dgm:t>
    </dgm:pt>
    <dgm:pt modelId="{22231758-5BFC-4478-B4D7-DF9C28D72BEC}" type="parTrans" cxnId="{EDA29C5F-0A68-48F3-9ADC-E8BAAE433B5F}">
      <dgm:prSet/>
      <dgm:spPr/>
      <dgm:t>
        <a:bodyPr/>
        <a:lstStyle/>
        <a:p>
          <a:pPr latinLnBrk="1"/>
          <a:endParaRPr lang="ko-KR" altLang="en-US" sz="800" b="1"/>
        </a:p>
      </dgm:t>
    </dgm:pt>
    <dgm:pt modelId="{0407376B-9BC0-4DF4-9E4D-51FC87260FEF}" type="sibTrans" cxnId="{EDA29C5F-0A68-48F3-9ADC-E8BAAE433B5F}">
      <dgm:prSet/>
      <dgm:spPr/>
      <dgm:t>
        <a:bodyPr/>
        <a:lstStyle/>
        <a:p>
          <a:pPr latinLnBrk="1"/>
          <a:endParaRPr lang="ko-KR" altLang="en-US" sz="800" b="1"/>
        </a:p>
      </dgm:t>
    </dgm:pt>
    <dgm:pt modelId="{86531A96-2ABE-425F-A4D4-4CA9CAE25AA2}">
      <dgm:prSet phldrT="[텍스트]" custT="1"/>
      <dgm:spPr/>
      <dgm:t>
        <a:bodyPr/>
        <a:lstStyle/>
        <a:p>
          <a:pPr latinLnBrk="1">
            <a:lnSpc>
              <a:spcPct val="100000"/>
            </a:lnSpc>
            <a:buNone/>
          </a:pPr>
          <a:r>
            <a:rPr lang="it-IT" altLang="en-US" sz="1050" b="1" dirty="0">
              <a:solidFill>
                <a:schemeClr val="accent5">
                  <a:lumMod val="50000"/>
                </a:schemeClr>
              </a:solidFill>
            </a:rPr>
            <a:t>Moderate  </a:t>
          </a:r>
          <a:r>
            <a:rPr lang="it-IT" altLang="en-US" sz="1050" b="1" dirty="0"/>
            <a:t>			      100 &lt; PaO2</a:t>
          </a:r>
          <a:r>
            <a:rPr lang="en-US" altLang="ko-KR" sz="1050" b="1" dirty="0"/>
            <a:t>/</a:t>
          </a:r>
          <a:r>
            <a:rPr lang="it-IT" altLang="en-US" sz="1050" b="1" dirty="0"/>
            <a:t>FiO</a:t>
          </a:r>
          <a:r>
            <a:rPr lang="en-US" altLang="en-US" sz="1050" b="1" baseline="-25000" dirty="0"/>
            <a:t>2</a:t>
          </a:r>
          <a:r>
            <a:rPr lang="it-IT" altLang="en-US" sz="1050" b="1" dirty="0"/>
            <a:t> </a:t>
          </a:r>
          <a:r>
            <a:rPr lang="it-IT" altLang="en-US" sz="1050" b="1" dirty="0">
              <a:latin typeface="맑은 고딕" panose="020B0503020000020004" pitchFamily="50" charset="-127"/>
              <a:ea typeface="맑은 고딕" panose="020B0503020000020004" pitchFamily="50" charset="-127"/>
            </a:rPr>
            <a:t>≤ </a:t>
          </a:r>
          <a:r>
            <a:rPr lang="it-IT" altLang="en-US" sz="1050" b="1" dirty="0"/>
            <a:t>200 mmHg       </a:t>
          </a:r>
          <a:r>
            <a:rPr lang="en-US" altLang="en-US" sz="1050" b="1" dirty="0"/>
            <a:t>148 </a:t>
          </a:r>
          <a:r>
            <a:rPr lang="en-US" altLang="ko-KR" sz="1050" b="1" dirty="0"/>
            <a:t>&lt;</a:t>
          </a:r>
          <a:r>
            <a:rPr lang="en-US" altLang="en-US" sz="1050" b="1" dirty="0"/>
            <a:t> SpO</a:t>
          </a:r>
          <a:r>
            <a:rPr lang="en-US" altLang="en-US" sz="1050" b="1" baseline="-25000" dirty="0"/>
            <a:t>2</a:t>
          </a:r>
          <a:r>
            <a:rPr lang="en-US" altLang="ko-KR" sz="1050" b="1" dirty="0"/>
            <a:t>/</a:t>
          </a:r>
          <a:r>
            <a:rPr lang="en-US" altLang="en-US" sz="1050" b="1" dirty="0"/>
            <a:t>FiO</a:t>
          </a:r>
          <a:r>
            <a:rPr lang="en-US" altLang="en-US" sz="1050" b="1" baseline="-25000" dirty="0"/>
            <a:t>2  </a:t>
          </a:r>
          <a:r>
            <a:rPr lang="it-IT" altLang="en-US" sz="1050" b="1" dirty="0">
              <a:latin typeface="맑은 고딕" panose="020B0503020000020004" pitchFamily="50" charset="-127"/>
              <a:ea typeface="맑은 고딕" panose="020B0503020000020004" pitchFamily="50" charset="-127"/>
            </a:rPr>
            <a:t>≤ </a:t>
          </a:r>
          <a:r>
            <a:rPr lang="en-US" altLang="en-US" sz="1050" b="1" dirty="0"/>
            <a:t>235</a:t>
          </a:r>
          <a:endParaRPr lang="ko-KR" altLang="en-US" sz="1050" b="1" dirty="0"/>
        </a:p>
      </dgm:t>
    </dgm:pt>
    <dgm:pt modelId="{30F808F0-0A14-48DC-B64B-3116FBBECBE3}" type="parTrans" cxnId="{933C9FF1-054B-4BB3-AC39-F59585A53069}">
      <dgm:prSet/>
      <dgm:spPr/>
      <dgm:t>
        <a:bodyPr/>
        <a:lstStyle/>
        <a:p>
          <a:pPr latinLnBrk="1"/>
          <a:endParaRPr lang="ko-KR" altLang="en-US" sz="800" b="1"/>
        </a:p>
      </dgm:t>
    </dgm:pt>
    <dgm:pt modelId="{FF27D07C-FCEF-4703-A2CA-7A7C692E4303}" type="sibTrans" cxnId="{933C9FF1-054B-4BB3-AC39-F59585A53069}">
      <dgm:prSet/>
      <dgm:spPr/>
      <dgm:t>
        <a:bodyPr/>
        <a:lstStyle/>
        <a:p>
          <a:pPr latinLnBrk="1"/>
          <a:endParaRPr lang="ko-KR" altLang="en-US" sz="800" b="1"/>
        </a:p>
      </dgm:t>
    </dgm:pt>
    <dgm:pt modelId="{AB9FF558-A2DC-42AE-908A-79DB77812FAE}">
      <dgm:prSet phldrT="[텍스트]" custT="1"/>
      <dgm:spPr/>
      <dgm:t>
        <a:bodyPr/>
        <a:lstStyle/>
        <a:p>
          <a:pPr latinLnBrk="1">
            <a:lnSpc>
              <a:spcPct val="100000"/>
            </a:lnSpc>
            <a:buNone/>
          </a:pPr>
          <a:r>
            <a:rPr lang="en-US" altLang="en-US" sz="1050" b="1" dirty="0">
              <a:solidFill>
                <a:schemeClr val="accent5">
                  <a:lumMod val="50000"/>
                </a:schemeClr>
              </a:solidFill>
            </a:rPr>
            <a:t>Severe	</a:t>
          </a:r>
          <a:r>
            <a:rPr lang="en-US" altLang="en-US" sz="1050" b="1" dirty="0"/>
            <a:t>		    </a:t>
          </a:r>
          <a:r>
            <a:rPr lang="en-US" altLang="en-US" sz="1050" b="1" dirty="0" smtClean="0"/>
            <a:t>  </a:t>
          </a:r>
          <a:r>
            <a:rPr lang="en-US" altLang="en-US" sz="1050" b="1" dirty="0"/>
            <a:t>PaO</a:t>
          </a:r>
          <a:r>
            <a:rPr lang="en-US" altLang="en-US" sz="1050" b="1" baseline="-25000" dirty="0"/>
            <a:t>2</a:t>
          </a:r>
          <a:r>
            <a:rPr lang="en-US" altLang="ko-KR" sz="1050" b="1" dirty="0"/>
            <a:t>/F</a:t>
          </a:r>
          <a:r>
            <a:rPr lang="en-US" altLang="en-US" sz="1050" b="1" dirty="0"/>
            <a:t>iO</a:t>
          </a:r>
          <a:r>
            <a:rPr lang="en-US" altLang="en-US" sz="1050" b="1" baseline="-25000" dirty="0"/>
            <a:t>2  </a:t>
          </a:r>
          <a:r>
            <a:rPr lang="en-US" altLang="en-US" sz="1050" b="1" dirty="0">
              <a:latin typeface="맑은 고딕" panose="020B0503020000020004" pitchFamily="50" charset="-127"/>
              <a:ea typeface="맑은 고딕" panose="020B0503020000020004" pitchFamily="50" charset="-127"/>
            </a:rPr>
            <a:t>≤ </a:t>
          </a:r>
          <a:r>
            <a:rPr lang="en-US" altLang="en-US" sz="1050" b="1" dirty="0"/>
            <a:t>100 mm Hg  	      SpO</a:t>
          </a:r>
          <a:r>
            <a:rPr lang="en-US" altLang="en-US" sz="1050" b="1" baseline="-25000" dirty="0"/>
            <a:t>2</a:t>
          </a:r>
          <a:r>
            <a:rPr lang="en-US" altLang="ko-KR" sz="1050" b="1" dirty="0"/>
            <a:t>/</a:t>
          </a:r>
          <a:r>
            <a:rPr lang="en-US" altLang="en-US" sz="1050" b="1" dirty="0"/>
            <a:t>FiO</a:t>
          </a:r>
          <a:r>
            <a:rPr lang="en-US" altLang="en-US" sz="1050" b="1" baseline="-25000" dirty="0"/>
            <a:t>2  </a:t>
          </a:r>
          <a:r>
            <a:rPr lang="en-US" altLang="en-US" sz="1050" b="1" dirty="0">
              <a:latin typeface="맑은 고딕" panose="020B0503020000020004" pitchFamily="50" charset="-127"/>
              <a:ea typeface="맑은 고딕" panose="020B0503020000020004" pitchFamily="50" charset="-127"/>
            </a:rPr>
            <a:t>≤ </a:t>
          </a:r>
          <a:r>
            <a:rPr lang="en-US" altLang="en-US" sz="1050" b="1" dirty="0"/>
            <a:t>148 	</a:t>
          </a:r>
          <a:endParaRPr lang="ko-KR" altLang="en-US" sz="1050" b="1" dirty="0"/>
        </a:p>
      </dgm:t>
    </dgm:pt>
    <dgm:pt modelId="{89D461F8-7E23-4706-A38C-EAF05E75F781}" type="parTrans" cxnId="{0848B388-F419-4985-82B7-4CD9DC2C1983}">
      <dgm:prSet/>
      <dgm:spPr/>
      <dgm:t>
        <a:bodyPr/>
        <a:lstStyle/>
        <a:p>
          <a:pPr latinLnBrk="1"/>
          <a:endParaRPr lang="ko-KR" altLang="en-US" sz="800" b="1"/>
        </a:p>
      </dgm:t>
    </dgm:pt>
    <dgm:pt modelId="{75325179-4C3E-408D-93F4-C3ED09E095A6}" type="sibTrans" cxnId="{0848B388-F419-4985-82B7-4CD9DC2C1983}">
      <dgm:prSet/>
      <dgm:spPr/>
      <dgm:t>
        <a:bodyPr/>
        <a:lstStyle/>
        <a:p>
          <a:pPr latinLnBrk="1"/>
          <a:endParaRPr lang="ko-KR" altLang="en-US" sz="800" b="1"/>
        </a:p>
      </dgm:t>
    </dgm:pt>
    <dgm:pt modelId="{607900F2-4A09-4EE9-9807-218DAAFEC974}">
      <dgm:prSet phldrT="[텍스트]" custT="1"/>
      <dgm:spPr/>
      <dgm:t>
        <a:bodyPr/>
        <a:lstStyle/>
        <a:p>
          <a:pPr latinLnBrk="1">
            <a:lnSpc>
              <a:spcPct val="100000"/>
            </a:lnSpc>
            <a:buFont typeface="Wingdings" panose="05000000000000000000" pitchFamily="2" charset="2"/>
            <a:buChar char="ü"/>
          </a:pPr>
          <a:r>
            <a:rPr lang="en-US" altLang="en-US" sz="1050" b="1" dirty="0"/>
            <a:t>NIV/CPAP</a:t>
          </a:r>
          <a:r>
            <a:rPr lang="en-US" altLang="ko-KR" sz="1050" b="1" dirty="0"/>
            <a:t>:</a:t>
          </a:r>
          <a:r>
            <a:rPr lang="en-US" altLang="en-US" sz="1050" b="1" dirty="0"/>
            <a:t> </a:t>
          </a:r>
          <a:r>
            <a:rPr lang="en-US" altLang="ko-KR" sz="1050" b="1" dirty="0"/>
            <a:t>PEEP </a:t>
          </a:r>
          <a:r>
            <a:rPr lang="en-US" altLang="en-US" sz="1050" b="1" dirty="0">
              <a:latin typeface="맑은 고딕" panose="020B0503020000020004" pitchFamily="50" charset="-127"/>
              <a:ea typeface="맑은 고딕" panose="020B0503020000020004" pitchFamily="50" charset="-127"/>
            </a:rPr>
            <a:t>≥</a:t>
          </a:r>
          <a:r>
            <a:rPr lang="en-US" altLang="ko-KR" sz="1050" b="1" dirty="0"/>
            <a:t> </a:t>
          </a:r>
          <a:r>
            <a:rPr lang="en-US" altLang="en-US" sz="1050" b="1" dirty="0"/>
            <a:t>5 cmH</a:t>
          </a:r>
          <a:r>
            <a:rPr lang="en-US" altLang="en-US" sz="1050" b="1" baseline="-25000" dirty="0"/>
            <a:t>2</a:t>
          </a:r>
          <a:r>
            <a:rPr lang="en-US" altLang="en-US" sz="1050" b="1" dirty="0"/>
            <a:t>O </a:t>
          </a:r>
          <a:endParaRPr lang="ko-KR" altLang="en-US" sz="900" b="1" dirty="0"/>
        </a:p>
      </dgm:t>
    </dgm:pt>
    <dgm:pt modelId="{5BBA2D32-9319-4475-BBC9-9E28AD87E8B5}" type="parTrans" cxnId="{7F6B94BA-7AA8-4EAF-841A-10FEA67E5D6F}">
      <dgm:prSet/>
      <dgm:spPr/>
      <dgm:t>
        <a:bodyPr/>
        <a:lstStyle/>
        <a:p>
          <a:pPr latinLnBrk="1"/>
          <a:endParaRPr lang="ko-KR" altLang="en-US" sz="800" b="1"/>
        </a:p>
      </dgm:t>
    </dgm:pt>
    <dgm:pt modelId="{1C86226D-CB06-4A2D-B70C-B8F88D19FB63}" type="sibTrans" cxnId="{7F6B94BA-7AA8-4EAF-841A-10FEA67E5D6F}">
      <dgm:prSet/>
      <dgm:spPr/>
      <dgm:t>
        <a:bodyPr/>
        <a:lstStyle/>
        <a:p>
          <a:pPr latinLnBrk="1"/>
          <a:endParaRPr lang="ko-KR" altLang="en-US" sz="800" b="1"/>
        </a:p>
      </dgm:t>
    </dgm:pt>
    <dgm:pt modelId="{637AE45D-3533-45F1-84B1-37CCE5FFCF2A}">
      <dgm:prSet phldrT="[텍스트]" custT="1"/>
      <dgm:spPr/>
      <dgm:t>
        <a:bodyPr/>
        <a:lstStyle/>
        <a:p>
          <a:pPr latinLnBrk="1">
            <a:lnSpc>
              <a:spcPct val="150000"/>
            </a:lnSpc>
          </a:pPr>
          <a:endParaRPr lang="ko-KR" altLang="en-US" sz="1050" b="1" dirty="0"/>
        </a:p>
      </dgm:t>
    </dgm:pt>
    <dgm:pt modelId="{3E768BC6-E708-4B39-9DF3-79644E21DF28}" type="parTrans" cxnId="{26889746-ABA5-4719-B525-49DFC8B905F4}">
      <dgm:prSet/>
      <dgm:spPr/>
      <dgm:t>
        <a:bodyPr/>
        <a:lstStyle/>
        <a:p>
          <a:pPr latinLnBrk="1"/>
          <a:endParaRPr lang="ko-KR" altLang="en-US" sz="800" b="1"/>
        </a:p>
      </dgm:t>
    </dgm:pt>
    <dgm:pt modelId="{7CAE6518-DCA3-4FB5-8F8B-DBD0D26B891B}" type="sibTrans" cxnId="{26889746-ABA5-4719-B525-49DFC8B905F4}">
      <dgm:prSet/>
      <dgm:spPr/>
      <dgm:t>
        <a:bodyPr/>
        <a:lstStyle/>
        <a:p>
          <a:pPr latinLnBrk="1"/>
          <a:endParaRPr lang="ko-KR" altLang="en-US" sz="800" b="1"/>
        </a:p>
      </dgm:t>
    </dgm:pt>
    <dgm:pt modelId="{425F6C53-EE63-404A-9F1E-41DF4AEA2DB8}">
      <dgm:prSet custT="1"/>
      <dgm:spPr/>
      <dgm:t>
        <a:bodyPr/>
        <a:lstStyle/>
        <a:p>
          <a:pPr latinLnBrk="1">
            <a:lnSpc>
              <a:spcPct val="150000"/>
            </a:lnSpc>
            <a:buFont typeface="Wingdings" panose="05000000000000000000" pitchFamily="2" charset="2"/>
            <a:buChar char="ü"/>
          </a:pPr>
          <a:r>
            <a:rPr lang="en-US" altLang="ko-KR" sz="1000" b="1" i="1" dirty="0"/>
            <a:t>No</a:t>
          </a:r>
          <a:r>
            <a:rPr lang="en-US" altLang="ko-KR" sz="1000" b="1" dirty="0"/>
            <a:t> HFNO</a:t>
          </a:r>
          <a:endParaRPr lang="ko-KR" altLang="en-US" sz="800" b="1" dirty="0"/>
        </a:p>
      </dgm:t>
    </dgm:pt>
    <dgm:pt modelId="{7A5A6D8C-0E7E-4191-B86F-E44B00AEBBD8}" type="parTrans" cxnId="{5087D814-DD0D-41E7-87F4-4987E67CD043}">
      <dgm:prSet/>
      <dgm:spPr/>
      <dgm:t>
        <a:bodyPr/>
        <a:lstStyle/>
        <a:p>
          <a:pPr latinLnBrk="1"/>
          <a:endParaRPr lang="ko-KR" altLang="en-US" sz="800" b="1"/>
        </a:p>
      </dgm:t>
    </dgm:pt>
    <dgm:pt modelId="{21AF7C83-C43C-4D9C-A8AE-9712F93D1E27}" type="sibTrans" cxnId="{5087D814-DD0D-41E7-87F4-4987E67CD043}">
      <dgm:prSet/>
      <dgm:spPr/>
      <dgm:t>
        <a:bodyPr/>
        <a:lstStyle/>
        <a:p>
          <a:pPr latinLnBrk="1"/>
          <a:endParaRPr lang="ko-KR" altLang="en-US" sz="800" b="1"/>
        </a:p>
      </dgm:t>
    </dgm:pt>
    <dgm:pt modelId="{A0EE5DB2-6715-45EF-BDE8-22FFFBD35B35}">
      <dgm:prSet phldrT="[텍스트]" custT="1"/>
      <dgm:spPr/>
      <dgm:t>
        <a:bodyPr/>
        <a:lstStyle/>
        <a:p>
          <a:pPr latinLnBrk="1">
            <a:lnSpc>
              <a:spcPct val="150000"/>
            </a:lnSpc>
            <a:buFont typeface="Wingdings" panose="05000000000000000000" pitchFamily="2" charset="2"/>
            <a:buChar char="ü"/>
          </a:pPr>
          <a:r>
            <a:rPr lang="en-US" altLang="ko-KR" sz="1000" b="1" i="1" dirty="0"/>
            <a:t>No</a:t>
          </a:r>
          <a:r>
            <a:rPr lang="en-US" altLang="en-US" sz="1000" b="1" dirty="0"/>
            <a:t> </a:t>
          </a:r>
          <a:r>
            <a:rPr lang="en-US" altLang="ko-KR" sz="1000" b="1" dirty="0"/>
            <a:t>PEEP</a:t>
          </a:r>
          <a:endParaRPr lang="ko-KR" altLang="en-US" sz="1000" b="1" dirty="0"/>
        </a:p>
      </dgm:t>
    </dgm:pt>
    <dgm:pt modelId="{A0FDFE0F-02BB-4CDB-8FF5-E150BE195ECE}" type="parTrans" cxnId="{F518C798-B0FE-4C26-8643-19D97B088AF5}">
      <dgm:prSet/>
      <dgm:spPr/>
      <dgm:t>
        <a:bodyPr/>
        <a:lstStyle/>
        <a:p>
          <a:pPr latinLnBrk="1"/>
          <a:endParaRPr lang="ko-KR" altLang="en-US" sz="800" b="1"/>
        </a:p>
      </dgm:t>
    </dgm:pt>
    <dgm:pt modelId="{3369A541-8501-48BF-AA1E-DAB88B310FEB}" type="sibTrans" cxnId="{F518C798-B0FE-4C26-8643-19D97B088AF5}">
      <dgm:prSet/>
      <dgm:spPr/>
      <dgm:t>
        <a:bodyPr/>
        <a:lstStyle/>
        <a:p>
          <a:pPr latinLnBrk="1"/>
          <a:endParaRPr lang="ko-KR" altLang="en-US" sz="800" b="1"/>
        </a:p>
      </dgm:t>
    </dgm:pt>
    <dgm:pt modelId="{C3605C02-8ED7-44C2-84BF-D8AAB836F7F7}">
      <dgm:prSet phldrT="[텍스트]" custT="1"/>
      <dgm:spPr/>
      <dgm:t>
        <a:bodyPr/>
        <a:lstStyle/>
        <a:p>
          <a:pPr latinLnBrk="1">
            <a:lnSpc>
              <a:spcPct val="150000"/>
            </a:lnSpc>
            <a:buFont typeface="Wingdings" panose="05000000000000000000" pitchFamily="2" charset="2"/>
            <a:buChar char="ü"/>
          </a:pPr>
          <a:r>
            <a:rPr lang="en-US" altLang="ko-KR" sz="1050" b="1" dirty="0"/>
            <a:t>PEEP </a:t>
          </a:r>
          <a:r>
            <a:rPr lang="en-US" altLang="en-US" sz="1050" b="1" dirty="0">
              <a:latin typeface="맑은 고딕" panose="020B0503020000020004" pitchFamily="50" charset="-127"/>
              <a:ea typeface="맑은 고딕" panose="020B0503020000020004" pitchFamily="50" charset="-127"/>
            </a:rPr>
            <a:t>≥</a:t>
          </a:r>
          <a:r>
            <a:rPr lang="en-US" altLang="ko-KR" sz="1050" b="1" dirty="0"/>
            <a:t> </a:t>
          </a:r>
          <a:r>
            <a:rPr lang="en-US" altLang="en-US" sz="1050" b="1" dirty="0"/>
            <a:t>5 cmH</a:t>
          </a:r>
          <a:r>
            <a:rPr lang="en-US" altLang="en-US" sz="1050" b="1" baseline="-25000" dirty="0"/>
            <a:t>2</a:t>
          </a:r>
          <a:r>
            <a:rPr lang="en-US" altLang="en-US" sz="1050" b="1" dirty="0"/>
            <a:t>O</a:t>
          </a:r>
          <a:endParaRPr lang="ko-KR" altLang="en-US" sz="900" b="1" dirty="0"/>
        </a:p>
      </dgm:t>
    </dgm:pt>
    <dgm:pt modelId="{DE649CDE-EBA9-404B-95B6-E50AE8C41BE1}" type="parTrans" cxnId="{FF4DC68B-4D0D-4AF0-955A-7DA77F9F997E}">
      <dgm:prSet/>
      <dgm:spPr/>
      <dgm:t>
        <a:bodyPr/>
        <a:lstStyle/>
        <a:p>
          <a:pPr latinLnBrk="1"/>
          <a:endParaRPr lang="ko-KR" altLang="en-US" sz="800" b="1"/>
        </a:p>
      </dgm:t>
    </dgm:pt>
    <dgm:pt modelId="{4F792CF0-DD1C-42AF-92E9-E3269DA78571}" type="sibTrans" cxnId="{FF4DC68B-4D0D-4AF0-955A-7DA77F9F997E}">
      <dgm:prSet/>
      <dgm:spPr/>
      <dgm:t>
        <a:bodyPr/>
        <a:lstStyle/>
        <a:p>
          <a:pPr latinLnBrk="1"/>
          <a:endParaRPr lang="ko-KR" altLang="en-US" sz="800" b="1"/>
        </a:p>
      </dgm:t>
    </dgm:pt>
    <dgm:pt modelId="{40D5BBD9-2747-4544-9C42-154912DA45F7}">
      <dgm:prSet phldrT="[텍스트]" custT="1"/>
      <dgm:spPr/>
      <dgm:t>
        <a:bodyPr/>
        <a:lstStyle/>
        <a:p>
          <a:pPr latinLnBrk="1">
            <a:lnSpc>
              <a:spcPct val="150000"/>
            </a:lnSpc>
          </a:pPr>
          <a:endParaRPr lang="ko-KR" altLang="en-US" sz="1000" b="1" dirty="0"/>
        </a:p>
      </dgm:t>
    </dgm:pt>
    <dgm:pt modelId="{F2D12D0C-B7D1-4837-B7A4-10E75D871569}" type="parTrans" cxnId="{9B3DC73A-C903-4457-90D8-4234DEC417D2}">
      <dgm:prSet/>
      <dgm:spPr/>
      <dgm:t>
        <a:bodyPr/>
        <a:lstStyle/>
        <a:p>
          <a:pPr latinLnBrk="1"/>
          <a:endParaRPr lang="ko-KR" altLang="en-US" sz="800" b="1"/>
        </a:p>
      </dgm:t>
    </dgm:pt>
    <dgm:pt modelId="{BBB3A3EF-98A7-40FB-A9CA-0F37ABC851AB}" type="sibTrans" cxnId="{9B3DC73A-C903-4457-90D8-4234DEC417D2}">
      <dgm:prSet/>
      <dgm:spPr/>
      <dgm:t>
        <a:bodyPr/>
        <a:lstStyle/>
        <a:p>
          <a:pPr latinLnBrk="1"/>
          <a:endParaRPr lang="ko-KR" altLang="en-US" sz="800" b="1"/>
        </a:p>
      </dgm:t>
    </dgm:pt>
    <dgm:pt modelId="{C9607E71-59F7-4D18-ACC6-813485985189}">
      <dgm:prSet phldrT="[텍스트]" custT="1"/>
      <dgm:spPr/>
      <dgm:t>
        <a:bodyPr/>
        <a:lstStyle/>
        <a:p>
          <a:pPr latinLnBrk="1">
            <a:lnSpc>
              <a:spcPct val="100000"/>
            </a:lnSpc>
            <a:buNone/>
          </a:pPr>
          <a:endParaRPr lang="ko-KR" altLang="en-US" sz="500" b="1" dirty="0"/>
        </a:p>
      </dgm:t>
    </dgm:pt>
    <dgm:pt modelId="{86E49671-1DBF-4765-9CAB-293D4F166551}" type="parTrans" cxnId="{3BBC0ECA-CB3D-497E-8B0B-620605993C63}">
      <dgm:prSet/>
      <dgm:spPr/>
      <dgm:t>
        <a:bodyPr/>
        <a:lstStyle/>
        <a:p>
          <a:pPr latinLnBrk="1"/>
          <a:endParaRPr lang="ko-KR" altLang="en-US" b="1"/>
        </a:p>
      </dgm:t>
    </dgm:pt>
    <dgm:pt modelId="{5ACBE8A4-52FA-4DFC-A9AE-1B2D95A6ED96}" type="sibTrans" cxnId="{3BBC0ECA-CB3D-497E-8B0B-620605993C63}">
      <dgm:prSet/>
      <dgm:spPr/>
      <dgm:t>
        <a:bodyPr/>
        <a:lstStyle/>
        <a:p>
          <a:pPr latinLnBrk="1"/>
          <a:endParaRPr lang="ko-KR" altLang="en-US" b="1"/>
        </a:p>
      </dgm:t>
    </dgm:pt>
    <dgm:pt modelId="{CA01D5AD-D301-49F1-8285-A9AC43118A87}">
      <dgm:prSet phldrT="[텍스트]" custT="1"/>
      <dgm:spPr/>
      <dgm:t>
        <a:bodyPr/>
        <a:lstStyle/>
        <a:p>
          <a:pPr latinLnBrk="1">
            <a:lnSpc>
              <a:spcPct val="100000"/>
            </a:lnSpc>
            <a:buNone/>
          </a:pPr>
          <a:endParaRPr lang="ko-KR" altLang="en-US" sz="500" b="1" dirty="0"/>
        </a:p>
      </dgm:t>
    </dgm:pt>
    <dgm:pt modelId="{F04FB5A0-8F5C-4A96-87D2-2DCCE9371000}" type="parTrans" cxnId="{22EE0097-395C-441F-B545-98A72C13DC85}">
      <dgm:prSet/>
      <dgm:spPr/>
      <dgm:t>
        <a:bodyPr/>
        <a:lstStyle/>
        <a:p>
          <a:pPr latinLnBrk="1"/>
          <a:endParaRPr lang="ko-KR" altLang="en-US" b="1"/>
        </a:p>
      </dgm:t>
    </dgm:pt>
    <dgm:pt modelId="{94D8667E-DB4A-4FBB-9E06-6AEC3499FE0D}" type="sibTrans" cxnId="{22EE0097-395C-441F-B545-98A72C13DC85}">
      <dgm:prSet/>
      <dgm:spPr/>
      <dgm:t>
        <a:bodyPr/>
        <a:lstStyle/>
        <a:p>
          <a:pPr latinLnBrk="1"/>
          <a:endParaRPr lang="ko-KR" altLang="en-US" b="1"/>
        </a:p>
      </dgm:t>
    </dgm:pt>
    <dgm:pt modelId="{A2853573-80C1-4D76-B27D-DAFF444064F7}" type="pres">
      <dgm:prSet presAssocID="{3FB1D117-D50A-4F77-9DAE-977522490C03}" presName="Name0" presStyleCnt="0">
        <dgm:presLayoutVars>
          <dgm:dir/>
          <dgm:animLvl val="lvl"/>
          <dgm:resizeHandles val="exact"/>
        </dgm:presLayoutVars>
      </dgm:prSet>
      <dgm:spPr/>
      <dgm:t>
        <a:bodyPr/>
        <a:lstStyle/>
        <a:p>
          <a:pPr latinLnBrk="1"/>
          <a:endParaRPr lang="ko-KR" altLang="en-US"/>
        </a:p>
      </dgm:t>
    </dgm:pt>
    <dgm:pt modelId="{8433225D-A8EB-4EBE-B3EB-DA909D798DB4}" type="pres">
      <dgm:prSet presAssocID="{54A110F4-7465-42D9-A2D7-E246F5FD3FD7}" presName="composite" presStyleCnt="0"/>
      <dgm:spPr/>
    </dgm:pt>
    <dgm:pt modelId="{03D0E421-92C7-49C2-AC5C-25DB769FA166}" type="pres">
      <dgm:prSet presAssocID="{54A110F4-7465-42D9-A2D7-E246F5FD3FD7}" presName="parTx" presStyleLbl="alignNode1" presStyleIdx="0" presStyleCnt="3" custScaleY="100000">
        <dgm:presLayoutVars>
          <dgm:chMax val="0"/>
          <dgm:chPref val="0"/>
          <dgm:bulletEnabled val="1"/>
        </dgm:presLayoutVars>
      </dgm:prSet>
      <dgm:spPr/>
      <dgm:t>
        <a:bodyPr/>
        <a:lstStyle/>
        <a:p>
          <a:pPr latinLnBrk="1"/>
          <a:endParaRPr lang="ko-KR" altLang="en-US"/>
        </a:p>
      </dgm:t>
    </dgm:pt>
    <dgm:pt modelId="{0C72C761-15EA-471B-82FD-9EF0F2FE4F5B}" type="pres">
      <dgm:prSet presAssocID="{54A110F4-7465-42D9-A2D7-E246F5FD3FD7}" presName="desTx" presStyleLbl="alignAccFollowNode1" presStyleIdx="0" presStyleCnt="3">
        <dgm:presLayoutVars>
          <dgm:bulletEnabled val="1"/>
        </dgm:presLayoutVars>
      </dgm:prSet>
      <dgm:spPr/>
      <dgm:t>
        <a:bodyPr/>
        <a:lstStyle/>
        <a:p>
          <a:pPr latinLnBrk="1"/>
          <a:endParaRPr lang="ko-KR" altLang="en-US"/>
        </a:p>
      </dgm:t>
    </dgm:pt>
    <dgm:pt modelId="{273E7EE3-AA54-4B64-9398-BFB4DD6A65BD}" type="pres">
      <dgm:prSet presAssocID="{F22B4961-DAB9-472D-A6C7-CDBDA2969B7F}" presName="space" presStyleCnt="0"/>
      <dgm:spPr/>
    </dgm:pt>
    <dgm:pt modelId="{BB35C8A2-F011-4216-9657-58D12EA37EA6}" type="pres">
      <dgm:prSet presAssocID="{6B9D60DF-A934-4A59-BC40-3585C7405353}" presName="composite" presStyleCnt="0"/>
      <dgm:spPr/>
    </dgm:pt>
    <dgm:pt modelId="{098E27FD-C5E9-4F58-88A6-476F3F9D8E29}" type="pres">
      <dgm:prSet presAssocID="{6B9D60DF-A934-4A59-BC40-3585C7405353}" presName="parTx" presStyleLbl="alignNode1" presStyleIdx="1" presStyleCnt="3" custScaleY="100000">
        <dgm:presLayoutVars>
          <dgm:chMax val="0"/>
          <dgm:chPref val="0"/>
          <dgm:bulletEnabled val="1"/>
        </dgm:presLayoutVars>
      </dgm:prSet>
      <dgm:spPr/>
      <dgm:t>
        <a:bodyPr/>
        <a:lstStyle/>
        <a:p>
          <a:pPr latinLnBrk="1"/>
          <a:endParaRPr lang="ko-KR" altLang="en-US"/>
        </a:p>
      </dgm:t>
    </dgm:pt>
    <dgm:pt modelId="{BA8BADFA-E6F2-4C12-9716-7B413B561D01}" type="pres">
      <dgm:prSet presAssocID="{6B9D60DF-A934-4A59-BC40-3585C7405353}" presName="desTx" presStyleLbl="alignAccFollowNode1" presStyleIdx="1" presStyleCnt="3">
        <dgm:presLayoutVars>
          <dgm:bulletEnabled val="1"/>
        </dgm:presLayoutVars>
      </dgm:prSet>
      <dgm:spPr/>
      <dgm:t>
        <a:bodyPr/>
        <a:lstStyle/>
        <a:p>
          <a:pPr latinLnBrk="1"/>
          <a:endParaRPr lang="ko-KR" altLang="en-US"/>
        </a:p>
      </dgm:t>
    </dgm:pt>
    <dgm:pt modelId="{F12A0379-DAF8-4804-8D33-DF5DD5C04179}" type="pres">
      <dgm:prSet presAssocID="{CECA1849-6A03-40AF-9E7F-1250B582772D}" presName="space" presStyleCnt="0"/>
      <dgm:spPr/>
    </dgm:pt>
    <dgm:pt modelId="{F21EEBB2-0973-480B-9A9E-60D8F5E660E4}" type="pres">
      <dgm:prSet presAssocID="{692DFE52-431E-4F39-825F-C868351DF757}" presName="composite" presStyleCnt="0"/>
      <dgm:spPr/>
    </dgm:pt>
    <dgm:pt modelId="{59252566-AAD2-401C-BD51-C9433EBC8D8D}" type="pres">
      <dgm:prSet presAssocID="{692DFE52-431E-4F39-825F-C868351DF757}" presName="parTx" presStyleLbl="alignNode1" presStyleIdx="2" presStyleCnt="3" custScaleY="100000">
        <dgm:presLayoutVars>
          <dgm:chMax val="0"/>
          <dgm:chPref val="0"/>
          <dgm:bulletEnabled val="1"/>
        </dgm:presLayoutVars>
      </dgm:prSet>
      <dgm:spPr/>
      <dgm:t>
        <a:bodyPr/>
        <a:lstStyle/>
        <a:p>
          <a:pPr latinLnBrk="1"/>
          <a:endParaRPr lang="ko-KR" altLang="en-US"/>
        </a:p>
      </dgm:t>
    </dgm:pt>
    <dgm:pt modelId="{3C857AF9-B9A8-45CF-A18B-A12E005A2DCD}" type="pres">
      <dgm:prSet presAssocID="{692DFE52-431E-4F39-825F-C868351DF757}" presName="desTx" presStyleLbl="alignAccFollowNode1" presStyleIdx="2" presStyleCnt="3" custLinFactNeighborX="103" custLinFactNeighborY="82">
        <dgm:presLayoutVars>
          <dgm:bulletEnabled val="1"/>
        </dgm:presLayoutVars>
      </dgm:prSet>
      <dgm:spPr/>
      <dgm:t>
        <a:bodyPr/>
        <a:lstStyle/>
        <a:p>
          <a:pPr latinLnBrk="1"/>
          <a:endParaRPr lang="ko-KR" altLang="en-US"/>
        </a:p>
      </dgm:t>
    </dgm:pt>
  </dgm:ptLst>
  <dgm:cxnLst>
    <dgm:cxn modelId="{ED5D42B3-97D5-4A92-92D0-2B75946199CD}" srcId="{692DFE52-431E-4F39-825F-C868351DF757}" destId="{687D0605-B602-4C09-BBC2-EB6225EE3327}" srcOrd="0" destOrd="0" parTransId="{3876F499-CA8C-4BE9-9CBA-F7EFD1545222}" sibTransId="{AC1DFBD1-BF71-46A4-8F88-A5A8F21C879B}"/>
    <dgm:cxn modelId="{24BE0BD1-BFA8-43FC-8698-F77829CCCD2B}" srcId="{54A110F4-7465-42D9-A2D7-E246F5FD3FD7}" destId="{2E39C492-110B-4F88-918A-AD9DF767BC9A}" srcOrd="0" destOrd="0" parTransId="{D7BB9B8A-9FA3-485B-8AD7-80B10CB68CC0}" sibTransId="{6923F1C3-8491-4DA4-8FAA-8148CA9BC647}"/>
    <dgm:cxn modelId="{841E8490-AEF2-4C13-8528-09E2AE07B6DE}" type="presOf" srcId="{C9607E71-59F7-4D18-ACC6-813485985189}" destId="{BA8BADFA-E6F2-4C12-9716-7B413B561D01}" srcOrd="0" destOrd="1" presId="urn:microsoft.com/office/officeart/2005/8/layout/hList1"/>
    <dgm:cxn modelId="{9F5D609B-E5A0-47F3-A621-8B6EDF394DA1}" type="presOf" srcId="{3FB1D117-D50A-4F77-9DAE-977522490C03}" destId="{A2853573-80C1-4D76-B27D-DAFF444064F7}" srcOrd="0" destOrd="0" presId="urn:microsoft.com/office/officeart/2005/8/layout/hList1"/>
    <dgm:cxn modelId="{AF262E7A-FEED-4C27-90D9-1C76600A8227}" type="presOf" srcId="{40D5BBD9-2747-4544-9C42-154912DA45F7}" destId="{3C857AF9-B9A8-45CF-A18B-A12E005A2DCD}" srcOrd="0" destOrd="1" presId="urn:microsoft.com/office/officeart/2005/8/layout/hList1"/>
    <dgm:cxn modelId="{5087D814-DD0D-41E7-87F4-4987E67CD043}" srcId="{692DFE52-431E-4F39-825F-C868351DF757}" destId="{425F6C53-EE63-404A-9F1E-41DF4AEA2DB8}" srcOrd="4" destOrd="0" parTransId="{7A5A6D8C-0E7E-4191-B86F-E44B00AEBBD8}" sibTransId="{21AF7C83-C43C-4D9C-A8AE-9712F93D1E27}"/>
    <dgm:cxn modelId="{5C4FDCF4-8995-4094-88B3-6DE7CED3C568}" type="presOf" srcId="{C3605C02-8ED7-44C2-84BF-D8AAB836F7F7}" destId="{BA8BADFA-E6F2-4C12-9716-7B413B561D01}" srcOrd="0" destOrd="5" presId="urn:microsoft.com/office/officeart/2005/8/layout/hList1"/>
    <dgm:cxn modelId="{987CC216-90D0-4657-9B54-D729F2AE6EE4}" type="presOf" srcId="{0FB8EFB6-CA9C-43B0-9338-F8460E6686BA}" destId="{0C72C761-15EA-471B-82FD-9EF0F2FE4F5B}" srcOrd="0" destOrd="2" presId="urn:microsoft.com/office/officeart/2005/8/layout/hList1"/>
    <dgm:cxn modelId="{26889746-ABA5-4719-B525-49DFC8B905F4}" srcId="{54A110F4-7465-42D9-A2D7-E246F5FD3FD7}" destId="{637AE45D-3533-45F1-84B1-37CCE5FFCF2A}" srcOrd="1" destOrd="0" parTransId="{3E768BC6-E708-4B39-9DF3-79644E21DF28}" sibTransId="{7CAE6518-DCA3-4FB5-8F8B-DBD0D26B891B}"/>
    <dgm:cxn modelId="{CBD6B2B8-28C2-4B23-9727-1295E52CE175}" type="presOf" srcId="{607900F2-4A09-4EE9-9807-218DAAFEC974}" destId="{0C72C761-15EA-471B-82FD-9EF0F2FE4F5B}" srcOrd="0" destOrd="3" presId="urn:microsoft.com/office/officeart/2005/8/layout/hList1"/>
    <dgm:cxn modelId="{EDA29C5F-0A68-48F3-9ADC-E8BAAE433B5F}" srcId="{692DFE52-431E-4F39-825F-C868351DF757}" destId="{EE6278A4-488B-4B84-AED3-A809727434F3}" srcOrd="2" destOrd="0" parTransId="{22231758-5BFC-4478-B4D7-DF9C28D72BEC}" sibTransId="{0407376B-9BC0-4DF4-9E4D-51FC87260FEF}"/>
    <dgm:cxn modelId="{365890A1-11F8-4A08-ADCE-43A1FD5FE7F6}" type="presOf" srcId="{54A110F4-7465-42D9-A2D7-E246F5FD3FD7}" destId="{03D0E421-92C7-49C2-AC5C-25DB769FA166}" srcOrd="0" destOrd="0" presId="urn:microsoft.com/office/officeart/2005/8/layout/hList1"/>
    <dgm:cxn modelId="{933C9FF1-054B-4BB3-AC39-F59585A53069}" srcId="{6B9D60DF-A934-4A59-BC40-3585C7405353}" destId="{86531A96-2ABE-425F-A4D4-4CA9CAE25AA2}" srcOrd="2" destOrd="0" parTransId="{30F808F0-0A14-48DC-B64B-3116FBBECBE3}" sibTransId="{FF27D07C-FCEF-4703-A2CA-7A7C692E4303}"/>
    <dgm:cxn modelId="{A9470A14-AE72-414D-9546-D688CC49C58A}" type="presOf" srcId="{CA01D5AD-D301-49F1-8285-A9AC43118A87}" destId="{BA8BADFA-E6F2-4C12-9716-7B413B561D01}" srcOrd="0" destOrd="3" presId="urn:microsoft.com/office/officeart/2005/8/layout/hList1"/>
    <dgm:cxn modelId="{82F69CEC-B158-45F2-BF7C-12E1DBA50F09}" srcId="{54A110F4-7465-42D9-A2D7-E246F5FD3FD7}" destId="{0FB8EFB6-CA9C-43B0-9338-F8460E6686BA}" srcOrd="2" destOrd="0" parTransId="{14CCFD68-6286-47E9-92C0-F0A5A0DE7480}" sibTransId="{98D7A7D9-6D02-470A-B578-10F0E88B3BEE}"/>
    <dgm:cxn modelId="{60D74C87-3ED1-4250-BC6E-D2984F8855AE}" type="presOf" srcId="{A0EE5DB2-6715-45EF-BDE8-22FFFBD35B35}" destId="{3C857AF9-B9A8-45CF-A18B-A12E005A2DCD}" srcOrd="0" destOrd="3" presId="urn:microsoft.com/office/officeart/2005/8/layout/hList1"/>
    <dgm:cxn modelId="{FF4DC68B-4D0D-4AF0-955A-7DA77F9F997E}" srcId="{6B9D60DF-A934-4A59-BC40-3585C7405353}" destId="{C3605C02-8ED7-44C2-84BF-D8AAB836F7F7}" srcOrd="5" destOrd="0" parTransId="{DE649CDE-EBA9-404B-95B6-E50AE8C41BE1}" sibTransId="{4F792CF0-DD1C-42AF-92E9-E3269DA78571}"/>
    <dgm:cxn modelId="{09B8DF5A-1939-41EA-BDF5-6B006DC9E7C6}" type="presOf" srcId="{86531A96-2ABE-425F-A4D4-4CA9CAE25AA2}" destId="{BA8BADFA-E6F2-4C12-9716-7B413B561D01}" srcOrd="0" destOrd="2" presId="urn:microsoft.com/office/officeart/2005/8/layout/hList1"/>
    <dgm:cxn modelId="{3BBC0ECA-CB3D-497E-8B0B-620605993C63}" srcId="{6B9D60DF-A934-4A59-BC40-3585C7405353}" destId="{C9607E71-59F7-4D18-ACC6-813485985189}" srcOrd="1" destOrd="0" parTransId="{86E49671-1DBF-4765-9CAB-293D4F166551}" sibTransId="{5ACBE8A4-52FA-4DFC-A9AE-1B2D95A6ED96}"/>
    <dgm:cxn modelId="{0AA26F58-463B-4A26-A6A3-5D5E113701B3}" srcId="{3FB1D117-D50A-4F77-9DAE-977522490C03}" destId="{6B9D60DF-A934-4A59-BC40-3585C7405353}" srcOrd="1" destOrd="0" parTransId="{D55DDCCE-76C6-49B2-9909-80FEDC2CC2B1}" sibTransId="{CECA1849-6A03-40AF-9E7F-1250B582772D}"/>
    <dgm:cxn modelId="{A295DEF4-B76F-495D-9070-619182F3A5F2}" type="presOf" srcId="{637AE45D-3533-45F1-84B1-37CCE5FFCF2A}" destId="{0C72C761-15EA-471B-82FD-9EF0F2FE4F5B}" srcOrd="0" destOrd="1" presId="urn:microsoft.com/office/officeart/2005/8/layout/hList1"/>
    <dgm:cxn modelId="{7F6B94BA-7AA8-4EAF-841A-10FEA67E5D6F}" srcId="{54A110F4-7465-42D9-A2D7-E246F5FD3FD7}" destId="{607900F2-4A09-4EE9-9807-218DAAFEC974}" srcOrd="3" destOrd="0" parTransId="{5BBA2D32-9319-4475-BBC9-9E28AD87E8B5}" sibTransId="{1C86226D-CB06-4A2D-B70C-B8F88D19FB63}"/>
    <dgm:cxn modelId="{6E3BD4C5-2D97-48F7-9AE0-3AEC05A5F868}" type="presOf" srcId="{687D0605-B602-4C09-BBC2-EB6225EE3327}" destId="{3C857AF9-B9A8-45CF-A18B-A12E005A2DCD}" srcOrd="0" destOrd="0" presId="urn:microsoft.com/office/officeart/2005/8/layout/hList1"/>
    <dgm:cxn modelId="{72F6299A-631E-4985-BCA9-0562BC5EC980}" type="presOf" srcId="{3956019C-78BE-40E3-B2D6-4658C9469555}" destId="{BA8BADFA-E6F2-4C12-9716-7B413B561D01}" srcOrd="0" destOrd="0" presId="urn:microsoft.com/office/officeart/2005/8/layout/hList1"/>
    <dgm:cxn modelId="{9B3DC73A-C903-4457-90D8-4234DEC417D2}" srcId="{692DFE52-431E-4F39-825F-C868351DF757}" destId="{40D5BBD9-2747-4544-9C42-154912DA45F7}" srcOrd="1" destOrd="0" parTransId="{F2D12D0C-B7D1-4837-B7A4-10E75D871569}" sibTransId="{BBB3A3EF-98A7-40FB-A9CA-0F37ABC851AB}"/>
    <dgm:cxn modelId="{EAFB6BD5-2007-452A-B113-23E32ECECEB9}" type="presOf" srcId="{692DFE52-431E-4F39-825F-C868351DF757}" destId="{59252566-AAD2-401C-BD51-C9433EBC8D8D}" srcOrd="0" destOrd="0" presId="urn:microsoft.com/office/officeart/2005/8/layout/hList1"/>
    <dgm:cxn modelId="{4BCB53B7-5B68-4C31-9500-08430CB4A48C}" srcId="{6B9D60DF-A934-4A59-BC40-3585C7405353}" destId="{3956019C-78BE-40E3-B2D6-4658C9469555}" srcOrd="0" destOrd="0" parTransId="{8C878068-CDED-4988-A463-DA1758CE7328}" sibTransId="{C102DC50-E96D-4615-8B60-8E2E0F445BEE}"/>
    <dgm:cxn modelId="{382AFCB7-F751-43C6-8AB2-15037FE1823E}" type="presOf" srcId="{425F6C53-EE63-404A-9F1E-41DF4AEA2DB8}" destId="{3C857AF9-B9A8-45CF-A18B-A12E005A2DCD}" srcOrd="0" destOrd="4" presId="urn:microsoft.com/office/officeart/2005/8/layout/hList1"/>
    <dgm:cxn modelId="{A1FB2A0E-C1AE-4144-8296-E39E57F1A00C}" type="presOf" srcId="{6B9D60DF-A934-4A59-BC40-3585C7405353}" destId="{098E27FD-C5E9-4F58-88A6-476F3F9D8E29}" srcOrd="0" destOrd="0" presId="urn:microsoft.com/office/officeart/2005/8/layout/hList1"/>
    <dgm:cxn modelId="{67B48994-E732-4D5C-A0E8-CA8B31CF736B}" srcId="{3FB1D117-D50A-4F77-9DAE-977522490C03}" destId="{692DFE52-431E-4F39-825F-C868351DF757}" srcOrd="2" destOrd="0" parTransId="{0C3846B1-B4E6-4C9B-B282-022B0D50B04D}" sibTransId="{34BD3A02-05FC-446C-9BFA-D1C11BD1B1B0}"/>
    <dgm:cxn modelId="{F518C798-B0FE-4C26-8643-19D97B088AF5}" srcId="{692DFE52-431E-4F39-825F-C868351DF757}" destId="{A0EE5DB2-6715-45EF-BDE8-22FFFBD35B35}" srcOrd="3" destOrd="0" parTransId="{A0FDFE0F-02BB-4CDB-8FF5-E150BE195ECE}" sibTransId="{3369A541-8501-48BF-AA1E-DAB88B310FEB}"/>
    <dgm:cxn modelId="{8BB698FD-6B2C-4047-82FC-5F82341E0993}" type="presOf" srcId="{2E39C492-110B-4F88-918A-AD9DF767BC9A}" destId="{0C72C761-15EA-471B-82FD-9EF0F2FE4F5B}" srcOrd="0" destOrd="0" presId="urn:microsoft.com/office/officeart/2005/8/layout/hList1"/>
    <dgm:cxn modelId="{0848B388-F419-4985-82B7-4CD9DC2C1983}" srcId="{6B9D60DF-A934-4A59-BC40-3585C7405353}" destId="{AB9FF558-A2DC-42AE-908A-79DB77812FAE}" srcOrd="4" destOrd="0" parTransId="{89D461F8-7E23-4706-A38C-EAF05E75F781}" sibTransId="{75325179-4C3E-408D-93F4-C3ED09E095A6}"/>
    <dgm:cxn modelId="{AD2AF566-40D8-449B-A472-1C3A7BBBAAA5}" srcId="{3FB1D117-D50A-4F77-9DAE-977522490C03}" destId="{54A110F4-7465-42D9-A2D7-E246F5FD3FD7}" srcOrd="0" destOrd="0" parTransId="{E1870424-701F-490C-92C7-F4F7E8AC57A9}" sibTransId="{F22B4961-DAB9-472D-A6C7-CDBDA2969B7F}"/>
    <dgm:cxn modelId="{E5C6DAB0-D4C9-41F2-8289-14A9B60B66DC}" type="presOf" srcId="{AB9FF558-A2DC-42AE-908A-79DB77812FAE}" destId="{BA8BADFA-E6F2-4C12-9716-7B413B561D01}" srcOrd="0" destOrd="4" presId="urn:microsoft.com/office/officeart/2005/8/layout/hList1"/>
    <dgm:cxn modelId="{22EE0097-395C-441F-B545-98A72C13DC85}" srcId="{6B9D60DF-A934-4A59-BC40-3585C7405353}" destId="{CA01D5AD-D301-49F1-8285-A9AC43118A87}" srcOrd="3" destOrd="0" parTransId="{F04FB5A0-8F5C-4A96-87D2-2DCCE9371000}" sibTransId="{94D8667E-DB4A-4FBB-9E06-6AEC3499FE0D}"/>
    <dgm:cxn modelId="{F6DC3BD3-CDEE-4A78-8778-77B30521E9BD}" type="presOf" srcId="{EE6278A4-488B-4B84-AED3-A809727434F3}" destId="{3C857AF9-B9A8-45CF-A18B-A12E005A2DCD}" srcOrd="0" destOrd="2" presId="urn:microsoft.com/office/officeart/2005/8/layout/hList1"/>
    <dgm:cxn modelId="{E66C9E1F-92E4-4722-AAAE-2EBF08D5D9F9}" type="presParOf" srcId="{A2853573-80C1-4D76-B27D-DAFF444064F7}" destId="{8433225D-A8EB-4EBE-B3EB-DA909D798DB4}" srcOrd="0" destOrd="0" presId="urn:microsoft.com/office/officeart/2005/8/layout/hList1"/>
    <dgm:cxn modelId="{84DDD756-498A-4883-B243-9B81FFD248C5}" type="presParOf" srcId="{8433225D-A8EB-4EBE-B3EB-DA909D798DB4}" destId="{03D0E421-92C7-49C2-AC5C-25DB769FA166}" srcOrd="0" destOrd="0" presId="urn:microsoft.com/office/officeart/2005/8/layout/hList1"/>
    <dgm:cxn modelId="{050D6F9A-FB9B-4E6C-B63D-74349FBE019E}" type="presParOf" srcId="{8433225D-A8EB-4EBE-B3EB-DA909D798DB4}" destId="{0C72C761-15EA-471B-82FD-9EF0F2FE4F5B}" srcOrd="1" destOrd="0" presId="urn:microsoft.com/office/officeart/2005/8/layout/hList1"/>
    <dgm:cxn modelId="{A93C3AE9-4595-4D32-98E4-2FC115E0E54C}" type="presParOf" srcId="{A2853573-80C1-4D76-B27D-DAFF444064F7}" destId="{273E7EE3-AA54-4B64-9398-BFB4DD6A65BD}" srcOrd="1" destOrd="0" presId="urn:microsoft.com/office/officeart/2005/8/layout/hList1"/>
    <dgm:cxn modelId="{E9FEDAB8-4BB6-4EC2-B57C-A1E33BC69195}" type="presParOf" srcId="{A2853573-80C1-4D76-B27D-DAFF444064F7}" destId="{BB35C8A2-F011-4216-9657-58D12EA37EA6}" srcOrd="2" destOrd="0" presId="urn:microsoft.com/office/officeart/2005/8/layout/hList1"/>
    <dgm:cxn modelId="{6D75EEC7-FCAE-4D25-9F09-AF8190BFB8A7}" type="presParOf" srcId="{BB35C8A2-F011-4216-9657-58D12EA37EA6}" destId="{098E27FD-C5E9-4F58-88A6-476F3F9D8E29}" srcOrd="0" destOrd="0" presId="urn:microsoft.com/office/officeart/2005/8/layout/hList1"/>
    <dgm:cxn modelId="{A26BF365-EB6F-4A97-B666-972493717215}" type="presParOf" srcId="{BB35C8A2-F011-4216-9657-58D12EA37EA6}" destId="{BA8BADFA-E6F2-4C12-9716-7B413B561D01}" srcOrd="1" destOrd="0" presId="urn:microsoft.com/office/officeart/2005/8/layout/hList1"/>
    <dgm:cxn modelId="{750F7513-68E9-404A-BFE6-E4E4CF330CAD}" type="presParOf" srcId="{A2853573-80C1-4D76-B27D-DAFF444064F7}" destId="{F12A0379-DAF8-4804-8D33-DF5DD5C04179}" srcOrd="3" destOrd="0" presId="urn:microsoft.com/office/officeart/2005/8/layout/hList1"/>
    <dgm:cxn modelId="{CD6105A6-DAD0-4E8A-BAE8-C18AB4D50478}" type="presParOf" srcId="{A2853573-80C1-4D76-B27D-DAFF444064F7}" destId="{F21EEBB2-0973-480B-9A9E-60D8F5E660E4}" srcOrd="4" destOrd="0" presId="urn:microsoft.com/office/officeart/2005/8/layout/hList1"/>
    <dgm:cxn modelId="{26F67BA5-4ABA-46FC-803D-BFF5F30129FE}" type="presParOf" srcId="{F21EEBB2-0973-480B-9A9E-60D8F5E660E4}" destId="{59252566-AAD2-401C-BD51-C9433EBC8D8D}" srcOrd="0" destOrd="0" presId="urn:microsoft.com/office/officeart/2005/8/layout/hList1"/>
    <dgm:cxn modelId="{47D91FE2-B728-48A9-A0CE-371FB6F017E0}" type="presParOf" srcId="{F21EEBB2-0973-480B-9A9E-60D8F5E660E4}" destId="{3C857AF9-B9A8-45CF-A18B-A12E005A2D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262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err="1"/>
            <a:t>Nonintubated</a:t>
          </a:r>
          <a:r>
            <a:rPr lang="en-US" altLang="ko-KR" sz="1600" b="1" kern="1200" dirty="0"/>
            <a:t> ARDS</a:t>
          </a:r>
          <a:endParaRPr lang="ko-KR" altLang="en-US" sz="1600" b="1" kern="1200" dirty="0"/>
        </a:p>
      </dsp:txBody>
      <dsp:txXfrm>
        <a:off x="2628" y="315605"/>
        <a:ext cx="2562597" cy="1025038"/>
      </dsp:txXfrm>
    </dsp:sp>
    <dsp:sp modelId="{0C72C761-15EA-471B-82FD-9EF0F2FE4F5B}">
      <dsp:nvSpPr>
        <dsp:cNvPr id="0" name=""/>
        <dsp:cNvSpPr/>
      </dsp:nvSpPr>
      <dsp:spPr>
        <a:xfrm>
          <a:off x="262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b="0" kern="1200" dirty="0"/>
            <a:t>&lt; 300 </a:t>
          </a:r>
          <a:r>
            <a:rPr lang="en-US" altLang="en-US" sz="1300" kern="1200" dirty="0"/>
            <a:t>mmHg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HFNO</a:t>
          </a:r>
          <a:r>
            <a:rPr lang="en-US" altLang="ko-KR" sz="1300" kern="1200" dirty="0"/>
            <a:t>:</a:t>
          </a:r>
          <a:r>
            <a:rPr lang="en-US" altLang="en-US" sz="1300" kern="1200" dirty="0"/>
            <a:t> flow &gt;30 L/min</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NIV/CPAP</a:t>
          </a:r>
          <a:r>
            <a:rPr lang="en-US" altLang="ko-KR" sz="1300" kern="1200" dirty="0"/>
            <a:t>:</a:t>
          </a:r>
          <a:r>
            <a:rPr lang="en-US" altLang="en-US" sz="1300" kern="1200" dirty="0"/>
            <a:t> </a:t>
          </a: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 </a:t>
          </a:r>
          <a:endParaRPr lang="ko-KR" altLang="en-US" sz="1300" kern="1200" dirty="0"/>
        </a:p>
      </dsp:txBody>
      <dsp:txXfrm>
        <a:off x="2628" y="1340644"/>
        <a:ext cx="2562597" cy="3033224"/>
      </dsp:txXfrm>
    </dsp:sp>
    <dsp:sp modelId="{098E27FD-C5E9-4F58-88A6-476F3F9D8E29}">
      <dsp:nvSpPr>
        <dsp:cNvPr id="0" name=""/>
        <dsp:cNvSpPr/>
      </dsp:nvSpPr>
      <dsp:spPr>
        <a:xfrm>
          <a:off x="292398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a:t>Intubated ARDS</a:t>
          </a:r>
          <a:endParaRPr lang="ko-KR" altLang="en-US" sz="1600" b="1" kern="1200" dirty="0"/>
        </a:p>
      </dsp:txBody>
      <dsp:txXfrm>
        <a:off x="2923988" y="315605"/>
        <a:ext cx="2562597" cy="1025038"/>
      </dsp:txXfrm>
    </dsp:sp>
    <dsp:sp modelId="{BA8BADFA-E6F2-4C12-9716-7B413B561D01}">
      <dsp:nvSpPr>
        <dsp:cNvPr id="0" name=""/>
        <dsp:cNvSpPr/>
      </dsp:nvSpPr>
      <dsp:spPr>
        <a:xfrm>
          <a:off x="292398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00000"/>
            </a:lnSpc>
            <a:spcBef>
              <a:spcPct val="0"/>
            </a:spcBef>
            <a:spcAft>
              <a:spcPct val="15000"/>
            </a:spcAft>
            <a:buChar char="••"/>
          </a:pPr>
          <a:r>
            <a:rPr lang="en-US" altLang="en-US" sz="1300" kern="1200" dirty="0"/>
            <a:t>Mild 				      200 </a:t>
          </a:r>
          <a:r>
            <a:rPr lang="en-US" altLang="ko-KR" sz="1300" kern="1200" dirty="0"/>
            <a:t>&lt; </a:t>
          </a: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b="0" kern="1200" dirty="0">
              <a:latin typeface="맑은 고딕" panose="020B0503020000020004" pitchFamily="50" charset="-127"/>
              <a:ea typeface="맑은 고딕" panose="020B0503020000020004" pitchFamily="50" charset="-127"/>
            </a:rPr>
            <a:t>≤ </a:t>
          </a:r>
          <a:r>
            <a:rPr lang="en-US" altLang="en-US" sz="1300" b="0" kern="1200" dirty="0"/>
            <a:t>300 </a:t>
          </a:r>
          <a:r>
            <a:rPr lang="en-US" altLang="en-US" sz="1300" kern="1200" dirty="0"/>
            <a:t>mmHg       235&lt;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00000"/>
            </a:lnSpc>
            <a:spcBef>
              <a:spcPct val="0"/>
            </a:spcBef>
            <a:spcAft>
              <a:spcPct val="15000"/>
            </a:spcAft>
            <a:buChar char="••"/>
          </a:pPr>
          <a:r>
            <a:rPr lang="it-IT" altLang="en-US" sz="1300" kern="1200" dirty="0"/>
            <a:t>Moderate  			      100 &lt; PaO2</a:t>
          </a:r>
          <a:r>
            <a:rPr lang="en-US" altLang="ko-KR" sz="1300" kern="1200" dirty="0"/>
            <a:t>/</a:t>
          </a:r>
          <a:r>
            <a:rPr lang="it-IT" altLang="en-US" sz="1300" kern="1200" dirty="0"/>
            <a:t>FiO</a:t>
          </a:r>
          <a:r>
            <a:rPr lang="en-US" altLang="en-US" sz="1300" kern="1200" baseline="-25000" dirty="0"/>
            <a:t>2</a:t>
          </a:r>
          <a:r>
            <a:rPr lang="it-IT" altLang="en-US" sz="1300" kern="1200" dirty="0"/>
            <a:t> </a:t>
          </a:r>
          <a:r>
            <a:rPr lang="it-IT" altLang="en-US" sz="1300" kern="1200" dirty="0">
              <a:latin typeface="맑은 고딕" panose="020B0503020000020004" pitchFamily="50" charset="-127"/>
              <a:ea typeface="맑은 고딕" panose="020B0503020000020004" pitchFamily="50" charset="-127"/>
            </a:rPr>
            <a:t>≤ </a:t>
          </a:r>
          <a:r>
            <a:rPr lang="it-IT" altLang="en-US" sz="1300" b="0" kern="1200" dirty="0"/>
            <a:t>200</a:t>
          </a:r>
          <a:r>
            <a:rPr lang="it-IT" altLang="en-US" sz="1300" kern="1200" dirty="0"/>
            <a:t> mmHg       </a:t>
          </a:r>
          <a:r>
            <a:rPr lang="en-US" altLang="en-US" sz="1300" kern="1200" dirty="0"/>
            <a:t>148 </a:t>
          </a:r>
          <a:r>
            <a:rPr lang="en-US" altLang="ko-KR" sz="1300" kern="1200" dirty="0"/>
            <a:t>&lt;</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it-IT" altLang="en-US" sz="1300" kern="1200" dirty="0">
              <a:latin typeface="맑은 고딕" panose="020B0503020000020004" pitchFamily="50" charset="-127"/>
              <a:ea typeface="맑은 고딕" panose="020B0503020000020004" pitchFamily="50" charset="-127"/>
            </a:rPr>
            <a:t>≤ </a:t>
          </a:r>
          <a:r>
            <a:rPr lang="en-US" altLang="en-US" sz="1300" kern="1200" dirty="0"/>
            <a:t>235	</a:t>
          </a:r>
          <a:endParaRPr lang="ko-KR" altLang="en-US" sz="1300" kern="1200" dirty="0"/>
        </a:p>
        <a:p>
          <a:pPr marL="114300" lvl="1" indent="-114300" algn="l" defTabSz="577850" latinLnBrk="1">
            <a:lnSpc>
              <a:spcPct val="100000"/>
            </a:lnSpc>
            <a:spcBef>
              <a:spcPct val="0"/>
            </a:spcBef>
            <a:spcAft>
              <a:spcPct val="15000"/>
            </a:spcAft>
            <a:buChar char="••"/>
          </a:pPr>
          <a:r>
            <a:rPr lang="en-US" altLang="en-US" sz="1300" kern="1200" dirty="0"/>
            <a:t>Severe			      </a:t>
          </a:r>
          <a:r>
            <a:rPr lang="en-US" altLang="en-US" sz="1300" kern="1200" dirty="0" smtClean="0"/>
            <a:t>   PaO</a:t>
          </a:r>
          <a:r>
            <a:rPr lang="en-US" altLang="en-US" sz="1300" kern="1200" baseline="-25000" dirty="0" smtClean="0"/>
            <a:t>2</a:t>
          </a:r>
          <a:r>
            <a:rPr lang="en-US" altLang="ko-KR" sz="1300" kern="1200" dirty="0" smtClean="0"/>
            <a:t>/F</a:t>
          </a:r>
          <a:r>
            <a:rPr lang="en-US" altLang="en-US" sz="1300" kern="1200" dirty="0" smtClean="0"/>
            <a:t>iO</a:t>
          </a:r>
          <a:r>
            <a:rPr lang="en-US" altLang="en-US" sz="1300" kern="1200" baseline="-25000" dirty="0" smtClean="0"/>
            <a:t>2  </a:t>
          </a:r>
          <a:r>
            <a:rPr lang="en-US" altLang="en-US" sz="1300" kern="1200" dirty="0">
              <a:latin typeface="맑은 고딕" panose="020B0503020000020004" pitchFamily="50" charset="-127"/>
              <a:ea typeface="맑은 고딕" panose="020B0503020000020004" pitchFamily="50" charset="-127"/>
            </a:rPr>
            <a:t>≤ </a:t>
          </a:r>
          <a:r>
            <a:rPr lang="en-US" altLang="en-US" sz="1300" b="0" kern="1200" dirty="0"/>
            <a:t>100</a:t>
          </a:r>
          <a:r>
            <a:rPr lang="en-US" altLang="en-US" sz="1300" kern="1200" dirty="0"/>
            <a:t> mm </a:t>
          </a:r>
          <a:r>
            <a:rPr lang="en-US" altLang="en-US" sz="1300" kern="1200" dirty="0" smtClean="0"/>
            <a:t>Hg        SpO</a:t>
          </a:r>
          <a:r>
            <a:rPr lang="en-US" altLang="en-US" sz="1300" kern="1200" baseline="-25000" dirty="0" smtClean="0"/>
            <a:t>2</a:t>
          </a:r>
          <a:r>
            <a:rPr lang="en-US" altLang="ko-KR" sz="1300" kern="1200" dirty="0" smtClean="0"/>
            <a:t>/</a:t>
          </a:r>
          <a:r>
            <a:rPr lang="en-US" altLang="en-US" sz="1300" kern="1200" dirty="0" smtClean="0"/>
            <a:t>FiO</a:t>
          </a:r>
          <a:r>
            <a:rPr lang="en-US" altLang="en-US" sz="1300" kern="1200" baseline="-25000" dirty="0" smtClean="0"/>
            <a:t>2  </a:t>
          </a:r>
          <a:r>
            <a:rPr lang="en-US" altLang="en-US" sz="1300" kern="1200" dirty="0" smtClean="0">
              <a:latin typeface="맑은 고딕" panose="020B0503020000020004" pitchFamily="50" charset="-127"/>
              <a:ea typeface="맑은 고딕" panose="020B0503020000020004" pitchFamily="50" charset="-127"/>
            </a:rPr>
            <a:t>≤ </a:t>
          </a:r>
          <a:r>
            <a:rPr lang="en-US" altLang="en-US" sz="1300" kern="1200" dirty="0" smtClean="0"/>
            <a:t>148 	</a:t>
          </a:r>
          <a:endParaRPr lang="ko-KR" altLang="en-US" sz="1300" kern="1200" dirty="0"/>
        </a:p>
        <a:p>
          <a:pPr marL="114300" lvl="1" indent="-114300" algn="l" defTabSz="577850" latinLnBrk="1">
            <a:lnSpc>
              <a:spcPct val="150000"/>
            </a:lnSpc>
            <a:spcBef>
              <a:spcPct val="0"/>
            </a:spcBef>
            <a:spcAft>
              <a:spcPct val="15000"/>
            </a:spcAft>
            <a:buFont typeface="Wingdings" panose="05000000000000000000" pitchFamily="2" charset="2"/>
            <a:buChar char="••"/>
          </a:pP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a:t>
          </a:r>
          <a:endParaRPr lang="ko-KR" altLang="en-US" sz="1300" kern="1200" dirty="0"/>
        </a:p>
      </dsp:txBody>
      <dsp:txXfrm>
        <a:off x="2923988" y="1340644"/>
        <a:ext cx="2562597" cy="3033224"/>
      </dsp:txXfrm>
    </dsp:sp>
    <dsp:sp modelId="{59252566-AAD2-401C-BD51-C9433EBC8D8D}">
      <dsp:nvSpPr>
        <dsp:cNvPr id="0" name=""/>
        <dsp:cNvSpPr/>
      </dsp:nvSpPr>
      <dsp:spPr>
        <a:xfrm>
          <a:off x="5845349"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latinLnBrk="1">
            <a:lnSpc>
              <a:spcPct val="90000"/>
            </a:lnSpc>
            <a:spcBef>
              <a:spcPct val="0"/>
            </a:spcBef>
            <a:spcAft>
              <a:spcPct val="35000"/>
            </a:spcAft>
          </a:pPr>
          <a:r>
            <a:rPr lang="en-US" altLang="en-US" sz="1400" b="1" kern="1200" dirty="0"/>
            <a:t>Modified Definition for</a:t>
          </a:r>
          <a:endParaRPr lang="ko-KR" altLang="en-US" sz="1400" b="1" kern="1200" dirty="0"/>
        </a:p>
        <a:p>
          <a:pPr lvl="0" algn="ctr" defTabSz="622300" latinLnBrk="1">
            <a:lnSpc>
              <a:spcPct val="90000"/>
            </a:lnSpc>
            <a:spcBef>
              <a:spcPct val="0"/>
            </a:spcBef>
            <a:spcAft>
              <a:spcPct val="35000"/>
            </a:spcAft>
          </a:pPr>
          <a:r>
            <a:rPr lang="en-US" altLang="en-US" sz="1400" b="1" kern="1200" dirty="0"/>
            <a:t>Resource-Limited Settings</a:t>
          </a:r>
          <a:endParaRPr lang="ko-KR" altLang="en-US" sz="1400" b="1" kern="1200" dirty="0"/>
        </a:p>
      </dsp:txBody>
      <dsp:txXfrm>
        <a:off x="5845349" y="315605"/>
        <a:ext cx="2562597" cy="1025038"/>
      </dsp:txXfrm>
    </dsp:sp>
    <dsp:sp modelId="{3C857AF9-B9A8-45CF-A18B-A12E005A2DCD}">
      <dsp:nvSpPr>
        <dsp:cNvPr id="0" name=""/>
        <dsp:cNvSpPr/>
      </dsp:nvSpPr>
      <dsp:spPr>
        <a:xfrm>
          <a:off x="5847977" y="1343131"/>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a:t>
          </a:r>
          <a:r>
            <a:rPr lang="en-US" altLang="en-US" sz="1300" kern="1200" dirty="0"/>
            <a:t>PaO</a:t>
          </a:r>
          <a:r>
            <a:rPr lang="en-US" altLang="en-US" sz="1300" kern="1200" baseline="-25000" dirty="0"/>
            <a:t>2</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a:t>
          </a:r>
          <a:r>
            <a:rPr lang="en-US" altLang="en-US" sz="1300" kern="1200" dirty="0"/>
            <a:t> </a:t>
          </a:r>
          <a:r>
            <a:rPr lang="en-US" altLang="ko-KR" sz="1300" kern="1200" dirty="0"/>
            <a:t>PEEP</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HFNO</a:t>
          </a:r>
          <a:endParaRPr lang="ko-KR" altLang="en-US" sz="1300" kern="1200" dirty="0"/>
        </a:p>
      </dsp:txBody>
      <dsp:txXfrm>
        <a:off x="5847977" y="1343131"/>
        <a:ext cx="2562597" cy="3033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262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err="1"/>
            <a:t>Nonintubated</a:t>
          </a:r>
          <a:r>
            <a:rPr lang="en-US" altLang="ko-KR" sz="1600" b="1" kern="1200" dirty="0"/>
            <a:t> ARDS</a:t>
          </a:r>
          <a:endParaRPr lang="ko-KR" altLang="en-US" sz="1600" b="1" kern="1200" dirty="0"/>
        </a:p>
      </dsp:txBody>
      <dsp:txXfrm>
        <a:off x="2628" y="315605"/>
        <a:ext cx="2562597" cy="1025038"/>
      </dsp:txXfrm>
    </dsp:sp>
    <dsp:sp modelId="{0C72C761-15EA-471B-82FD-9EF0F2FE4F5B}">
      <dsp:nvSpPr>
        <dsp:cNvPr id="0" name=""/>
        <dsp:cNvSpPr/>
      </dsp:nvSpPr>
      <dsp:spPr>
        <a:xfrm>
          <a:off x="262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b="0" kern="1200" dirty="0"/>
            <a:t>&lt; 300 </a:t>
          </a:r>
          <a:r>
            <a:rPr lang="en-US" altLang="en-US" sz="1300" kern="1200" dirty="0"/>
            <a:t>mmHg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HFNO</a:t>
          </a:r>
          <a:r>
            <a:rPr lang="en-US" altLang="ko-KR" sz="1300" kern="1200" dirty="0"/>
            <a:t>:</a:t>
          </a:r>
          <a:r>
            <a:rPr lang="en-US" altLang="en-US" sz="1300" kern="1200" dirty="0"/>
            <a:t> flow &gt;30 L/min</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NIV/CPAP</a:t>
          </a:r>
          <a:r>
            <a:rPr lang="en-US" altLang="ko-KR" sz="1300" kern="1200" dirty="0"/>
            <a:t>:</a:t>
          </a:r>
          <a:r>
            <a:rPr lang="en-US" altLang="en-US" sz="1300" kern="1200" dirty="0"/>
            <a:t> </a:t>
          </a: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 </a:t>
          </a:r>
          <a:endParaRPr lang="ko-KR" altLang="en-US" sz="1300" kern="1200" dirty="0"/>
        </a:p>
      </dsp:txBody>
      <dsp:txXfrm>
        <a:off x="2628" y="1340644"/>
        <a:ext cx="2562597" cy="3033224"/>
      </dsp:txXfrm>
    </dsp:sp>
    <dsp:sp modelId="{098E27FD-C5E9-4F58-88A6-476F3F9D8E29}">
      <dsp:nvSpPr>
        <dsp:cNvPr id="0" name=""/>
        <dsp:cNvSpPr/>
      </dsp:nvSpPr>
      <dsp:spPr>
        <a:xfrm>
          <a:off x="292398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a:t>Intubated ARDS</a:t>
          </a:r>
          <a:endParaRPr lang="ko-KR" altLang="en-US" sz="1600" b="1" kern="1200" dirty="0"/>
        </a:p>
      </dsp:txBody>
      <dsp:txXfrm>
        <a:off x="2923988" y="315605"/>
        <a:ext cx="2562597" cy="1025038"/>
      </dsp:txXfrm>
    </dsp:sp>
    <dsp:sp modelId="{BA8BADFA-E6F2-4C12-9716-7B413B561D01}">
      <dsp:nvSpPr>
        <dsp:cNvPr id="0" name=""/>
        <dsp:cNvSpPr/>
      </dsp:nvSpPr>
      <dsp:spPr>
        <a:xfrm>
          <a:off x="292398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00000"/>
            </a:lnSpc>
            <a:spcBef>
              <a:spcPct val="0"/>
            </a:spcBef>
            <a:spcAft>
              <a:spcPct val="15000"/>
            </a:spcAft>
            <a:buChar char="••"/>
          </a:pPr>
          <a:r>
            <a:rPr lang="en-US" altLang="en-US" sz="1300" kern="1200" dirty="0"/>
            <a:t>Mild 				      200 </a:t>
          </a:r>
          <a:r>
            <a:rPr lang="en-US" altLang="ko-KR" sz="1300" kern="1200" dirty="0"/>
            <a:t>&lt; </a:t>
          </a: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b="0" kern="1200" dirty="0">
              <a:latin typeface="맑은 고딕" panose="020B0503020000020004" pitchFamily="50" charset="-127"/>
              <a:ea typeface="맑은 고딕" panose="020B0503020000020004" pitchFamily="50" charset="-127"/>
            </a:rPr>
            <a:t>≤ </a:t>
          </a:r>
          <a:r>
            <a:rPr lang="en-US" altLang="en-US" sz="1300" b="0" kern="1200" dirty="0"/>
            <a:t>300 </a:t>
          </a:r>
          <a:r>
            <a:rPr lang="en-US" altLang="en-US" sz="1300" kern="1200" dirty="0"/>
            <a:t>mmHg       235&lt;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00000"/>
            </a:lnSpc>
            <a:spcBef>
              <a:spcPct val="0"/>
            </a:spcBef>
            <a:spcAft>
              <a:spcPct val="15000"/>
            </a:spcAft>
            <a:buChar char="••"/>
          </a:pPr>
          <a:r>
            <a:rPr lang="it-IT" altLang="en-US" sz="1300" kern="1200" dirty="0"/>
            <a:t>Moderate  			      100 &lt; PaO2</a:t>
          </a:r>
          <a:r>
            <a:rPr lang="en-US" altLang="ko-KR" sz="1300" kern="1200" dirty="0"/>
            <a:t>/</a:t>
          </a:r>
          <a:r>
            <a:rPr lang="it-IT" altLang="en-US" sz="1300" kern="1200" dirty="0"/>
            <a:t>FiO</a:t>
          </a:r>
          <a:r>
            <a:rPr lang="en-US" altLang="en-US" sz="1300" kern="1200" baseline="-25000" dirty="0"/>
            <a:t>2</a:t>
          </a:r>
          <a:r>
            <a:rPr lang="it-IT" altLang="en-US" sz="1300" kern="1200" dirty="0"/>
            <a:t> </a:t>
          </a:r>
          <a:r>
            <a:rPr lang="it-IT" altLang="en-US" sz="1300" kern="1200" dirty="0">
              <a:latin typeface="맑은 고딕" panose="020B0503020000020004" pitchFamily="50" charset="-127"/>
              <a:ea typeface="맑은 고딕" panose="020B0503020000020004" pitchFamily="50" charset="-127"/>
            </a:rPr>
            <a:t>≤ </a:t>
          </a:r>
          <a:r>
            <a:rPr lang="it-IT" altLang="en-US" sz="1300" b="0" kern="1200" dirty="0"/>
            <a:t>200</a:t>
          </a:r>
          <a:r>
            <a:rPr lang="it-IT" altLang="en-US" sz="1300" kern="1200" dirty="0"/>
            <a:t> mmHg       </a:t>
          </a:r>
          <a:r>
            <a:rPr lang="en-US" altLang="en-US" sz="1300" kern="1200" dirty="0"/>
            <a:t>148 </a:t>
          </a:r>
          <a:r>
            <a:rPr lang="en-US" altLang="ko-KR" sz="1300" kern="1200" dirty="0"/>
            <a:t>&lt;</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it-IT" altLang="en-US" sz="1300" kern="1200" dirty="0">
              <a:latin typeface="맑은 고딕" panose="020B0503020000020004" pitchFamily="50" charset="-127"/>
              <a:ea typeface="맑은 고딕" panose="020B0503020000020004" pitchFamily="50" charset="-127"/>
            </a:rPr>
            <a:t>≤ </a:t>
          </a:r>
          <a:r>
            <a:rPr lang="en-US" altLang="en-US" sz="1300" kern="1200" dirty="0"/>
            <a:t>235	</a:t>
          </a:r>
          <a:endParaRPr lang="ko-KR" altLang="en-US" sz="1300" kern="1200" dirty="0"/>
        </a:p>
        <a:p>
          <a:pPr marL="114300" lvl="1" indent="-114300" algn="l" defTabSz="577850" latinLnBrk="1">
            <a:lnSpc>
              <a:spcPct val="100000"/>
            </a:lnSpc>
            <a:spcBef>
              <a:spcPct val="0"/>
            </a:spcBef>
            <a:spcAft>
              <a:spcPct val="15000"/>
            </a:spcAft>
            <a:buChar char="••"/>
          </a:pPr>
          <a:r>
            <a:rPr lang="en-US" altLang="en-US" sz="1300" kern="1200" dirty="0"/>
            <a:t>Severe			      </a:t>
          </a:r>
          <a:r>
            <a:rPr lang="en-US" altLang="en-US" sz="1300" kern="1200" dirty="0" smtClean="0"/>
            <a:t>   PaO</a:t>
          </a:r>
          <a:r>
            <a:rPr lang="en-US" altLang="en-US" sz="1300" kern="1200" baseline="-25000" dirty="0" smtClean="0"/>
            <a:t>2</a:t>
          </a:r>
          <a:r>
            <a:rPr lang="en-US" altLang="ko-KR" sz="1300" kern="1200" dirty="0" smtClean="0"/>
            <a:t>/F</a:t>
          </a:r>
          <a:r>
            <a:rPr lang="en-US" altLang="en-US" sz="1300" kern="1200" dirty="0" smtClean="0"/>
            <a:t>iO</a:t>
          </a:r>
          <a:r>
            <a:rPr lang="en-US" altLang="en-US" sz="1300" kern="1200" baseline="-25000" dirty="0" smtClean="0"/>
            <a:t>2  </a:t>
          </a:r>
          <a:r>
            <a:rPr lang="en-US" altLang="en-US" sz="1300" kern="1200" dirty="0">
              <a:latin typeface="맑은 고딕" panose="020B0503020000020004" pitchFamily="50" charset="-127"/>
              <a:ea typeface="맑은 고딕" panose="020B0503020000020004" pitchFamily="50" charset="-127"/>
            </a:rPr>
            <a:t>≤ </a:t>
          </a:r>
          <a:r>
            <a:rPr lang="en-US" altLang="en-US" sz="1300" b="0" kern="1200" dirty="0"/>
            <a:t>100</a:t>
          </a:r>
          <a:r>
            <a:rPr lang="en-US" altLang="en-US" sz="1300" kern="1200" dirty="0"/>
            <a:t> mm </a:t>
          </a:r>
          <a:r>
            <a:rPr lang="en-US" altLang="en-US" sz="1300" kern="1200" dirty="0" smtClean="0"/>
            <a:t>Hg        SpO</a:t>
          </a:r>
          <a:r>
            <a:rPr lang="en-US" altLang="en-US" sz="1300" kern="1200" baseline="-25000" dirty="0" smtClean="0"/>
            <a:t>2</a:t>
          </a:r>
          <a:r>
            <a:rPr lang="en-US" altLang="ko-KR" sz="1300" kern="1200" dirty="0" smtClean="0"/>
            <a:t>/</a:t>
          </a:r>
          <a:r>
            <a:rPr lang="en-US" altLang="en-US" sz="1300" kern="1200" dirty="0" smtClean="0"/>
            <a:t>FiO</a:t>
          </a:r>
          <a:r>
            <a:rPr lang="en-US" altLang="en-US" sz="1300" kern="1200" baseline="-25000" dirty="0" smtClean="0"/>
            <a:t>2  </a:t>
          </a:r>
          <a:r>
            <a:rPr lang="en-US" altLang="en-US" sz="1300" kern="1200" dirty="0" smtClean="0">
              <a:latin typeface="맑은 고딕" panose="020B0503020000020004" pitchFamily="50" charset="-127"/>
              <a:ea typeface="맑은 고딕" panose="020B0503020000020004" pitchFamily="50" charset="-127"/>
            </a:rPr>
            <a:t>≤ </a:t>
          </a:r>
          <a:r>
            <a:rPr lang="en-US" altLang="en-US" sz="1300" kern="1200" dirty="0" smtClean="0"/>
            <a:t>148 	</a:t>
          </a:r>
          <a:endParaRPr lang="ko-KR" altLang="en-US" sz="1300" kern="1200" dirty="0"/>
        </a:p>
        <a:p>
          <a:pPr marL="114300" lvl="1" indent="-114300" algn="l" defTabSz="577850" latinLnBrk="1">
            <a:lnSpc>
              <a:spcPct val="150000"/>
            </a:lnSpc>
            <a:spcBef>
              <a:spcPct val="0"/>
            </a:spcBef>
            <a:spcAft>
              <a:spcPct val="15000"/>
            </a:spcAft>
            <a:buFont typeface="Wingdings" panose="05000000000000000000" pitchFamily="2" charset="2"/>
            <a:buChar char="••"/>
          </a:pP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a:t>
          </a:r>
          <a:endParaRPr lang="ko-KR" altLang="en-US" sz="1300" kern="1200" dirty="0"/>
        </a:p>
      </dsp:txBody>
      <dsp:txXfrm>
        <a:off x="2923988" y="1340644"/>
        <a:ext cx="2562597" cy="3033224"/>
      </dsp:txXfrm>
    </dsp:sp>
    <dsp:sp modelId="{59252566-AAD2-401C-BD51-C9433EBC8D8D}">
      <dsp:nvSpPr>
        <dsp:cNvPr id="0" name=""/>
        <dsp:cNvSpPr/>
      </dsp:nvSpPr>
      <dsp:spPr>
        <a:xfrm>
          <a:off x="5845349"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latinLnBrk="1">
            <a:lnSpc>
              <a:spcPct val="90000"/>
            </a:lnSpc>
            <a:spcBef>
              <a:spcPct val="0"/>
            </a:spcBef>
            <a:spcAft>
              <a:spcPct val="35000"/>
            </a:spcAft>
          </a:pPr>
          <a:r>
            <a:rPr lang="en-US" altLang="en-US" sz="1400" b="1" kern="1200" dirty="0"/>
            <a:t>Modified Definition for</a:t>
          </a:r>
          <a:endParaRPr lang="ko-KR" altLang="en-US" sz="1400" b="1" kern="1200" dirty="0"/>
        </a:p>
        <a:p>
          <a:pPr lvl="0" algn="ctr" defTabSz="622300" latinLnBrk="1">
            <a:lnSpc>
              <a:spcPct val="90000"/>
            </a:lnSpc>
            <a:spcBef>
              <a:spcPct val="0"/>
            </a:spcBef>
            <a:spcAft>
              <a:spcPct val="35000"/>
            </a:spcAft>
          </a:pPr>
          <a:r>
            <a:rPr lang="en-US" altLang="en-US" sz="1400" b="1" kern="1200" dirty="0"/>
            <a:t>Resource-Limited Settings</a:t>
          </a:r>
          <a:endParaRPr lang="ko-KR" altLang="en-US" sz="1400" b="1" kern="1200" dirty="0"/>
        </a:p>
      </dsp:txBody>
      <dsp:txXfrm>
        <a:off x="5845349" y="315605"/>
        <a:ext cx="2562597" cy="1025038"/>
      </dsp:txXfrm>
    </dsp:sp>
    <dsp:sp modelId="{3C857AF9-B9A8-45CF-A18B-A12E005A2DCD}">
      <dsp:nvSpPr>
        <dsp:cNvPr id="0" name=""/>
        <dsp:cNvSpPr/>
      </dsp:nvSpPr>
      <dsp:spPr>
        <a:xfrm>
          <a:off x="5847977" y="1343131"/>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a:t>
          </a:r>
          <a:r>
            <a:rPr lang="en-US" altLang="en-US" sz="1300" kern="1200" dirty="0"/>
            <a:t>PaO</a:t>
          </a:r>
          <a:r>
            <a:rPr lang="en-US" altLang="en-US" sz="1300" kern="1200" baseline="-25000" dirty="0"/>
            <a:t>2</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a:t>
          </a:r>
          <a:r>
            <a:rPr lang="en-US" altLang="en-US" sz="1300" kern="1200" dirty="0"/>
            <a:t> </a:t>
          </a:r>
          <a:r>
            <a:rPr lang="en-US" altLang="ko-KR" sz="1300" kern="1200" dirty="0"/>
            <a:t>PEEP</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HFNO</a:t>
          </a:r>
          <a:endParaRPr lang="ko-KR" altLang="en-US" sz="1300" kern="1200" dirty="0"/>
        </a:p>
      </dsp:txBody>
      <dsp:txXfrm>
        <a:off x="5847977" y="1343131"/>
        <a:ext cx="2562597" cy="3033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262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err="1"/>
            <a:t>Nonintubated</a:t>
          </a:r>
          <a:r>
            <a:rPr lang="en-US" altLang="ko-KR" sz="1600" b="1" kern="1200" dirty="0"/>
            <a:t> ARDS</a:t>
          </a:r>
          <a:endParaRPr lang="ko-KR" altLang="en-US" sz="1600" b="1" kern="1200" dirty="0"/>
        </a:p>
      </dsp:txBody>
      <dsp:txXfrm>
        <a:off x="2628" y="315605"/>
        <a:ext cx="2562597" cy="1025038"/>
      </dsp:txXfrm>
    </dsp:sp>
    <dsp:sp modelId="{0C72C761-15EA-471B-82FD-9EF0F2FE4F5B}">
      <dsp:nvSpPr>
        <dsp:cNvPr id="0" name=""/>
        <dsp:cNvSpPr/>
      </dsp:nvSpPr>
      <dsp:spPr>
        <a:xfrm>
          <a:off x="262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highlight>
                <a:srgbClr val="FFFF00"/>
              </a:highlight>
            </a:rPr>
            <a:t>PaO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rPr>
            <a:t>&lt; </a:t>
          </a:r>
          <a:r>
            <a:rPr lang="en-US" altLang="en-US" sz="1300" b="1" kern="1200" dirty="0">
              <a:highlight>
                <a:srgbClr val="FFFF00"/>
              </a:highlight>
            </a:rPr>
            <a:t>300</a:t>
          </a:r>
          <a:r>
            <a:rPr lang="en-US" altLang="en-US" sz="1300" kern="1200" dirty="0">
              <a:highlight>
                <a:srgbClr val="FFFF00"/>
              </a:highlight>
            </a:rPr>
            <a:t> mmHg </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HFNO</a:t>
          </a:r>
          <a:r>
            <a:rPr lang="en-US" altLang="ko-KR" sz="1300" kern="1200" dirty="0"/>
            <a:t>:</a:t>
          </a:r>
          <a:r>
            <a:rPr lang="en-US" altLang="en-US" sz="1300" kern="1200" dirty="0"/>
            <a:t> flow &gt;30 L/min</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NIV/CPAP</a:t>
          </a:r>
          <a:r>
            <a:rPr lang="en-US" altLang="ko-KR" sz="1300" kern="1200" dirty="0"/>
            <a:t>:</a:t>
          </a:r>
          <a:r>
            <a:rPr lang="en-US" altLang="en-US" sz="1300" kern="1200" dirty="0"/>
            <a:t> </a:t>
          </a: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 </a:t>
          </a:r>
          <a:endParaRPr lang="ko-KR" altLang="en-US" sz="1300" kern="1200" dirty="0"/>
        </a:p>
      </dsp:txBody>
      <dsp:txXfrm>
        <a:off x="2628" y="1340644"/>
        <a:ext cx="2562597" cy="3033224"/>
      </dsp:txXfrm>
    </dsp:sp>
    <dsp:sp modelId="{098E27FD-C5E9-4F58-88A6-476F3F9D8E29}">
      <dsp:nvSpPr>
        <dsp:cNvPr id="0" name=""/>
        <dsp:cNvSpPr/>
      </dsp:nvSpPr>
      <dsp:spPr>
        <a:xfrm>
          <a:off x="292398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a:t>Intubated ARDS</a:t>
          </a:r>
          <a:endParaRPr lang="ko-KR" altLang="en-US" sz="1600" b="1" kern="1200" dirty="0"/>
        </a:p>
      </dsp:txBody>
      <dsp:txXfrm>
        <a:off x="2923988" y="315605"/>
        <a:ext cx="2562597" cy="1025038"/>
      </dsp:txXfrm>
    </dsp:sp>
    <dsp:sp modelId="{BA8BADFA-E6F2-4C12-9716-7B413B561D01}">
      <dsp:nvSpPr>
        <dsp:cNvPr id="0" name=""/>
        <dsp:cNvSpPr/>
      </dsp:nvSpPr>
      <dsp:spPr>
        <a:xfrm>
          <a:off x="292398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Mild</a:t>
          </a:r>
          <a:r>
            <a:rPr lang="en-US" altLang="en-US" sz="1300" kern="1200" dirty="0"/>
            <a:t> 				      200 </a:t>
          </a:r>
          <a:r>
            <a:rPr lang="en-US" altLang="ko-KR" sz="1300" kern="1200" dirty="0"/>
            <a:t>&lt; </a:t>
          </a:r>
          <a:r>
            <a:rPr lang="en-US" altLang="en-US" sz="1300" kern="1200" dirty="0">
              <a:highlight>
                <a:srgbClr val="FFFF00"/>
              </a:highlight>
            </a:rPr>
            <a:t>PaO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300</a:t>
          </a:r>
          <a:r>
            <a:rPr lang="en-US" altLang="en-US" sz="1300" kern="1200" dirty="0">
              <a:highlight>
                <a:srgbClr val="FFFF00"/>
              </a:highlight>
            </a:rPr>
            <a:t> mmHg</a:t>
          </a:r>
          <a:r>
            <a:rPr lang="en-US" altLang="en-US" sz="1300" kern="1200" dirty="0"/>
            <a:t>235&lt;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00000"/>
            </a:lnSpc>
            <a:spcBef>
              <a:spcPct val="0"/>
            </a:spcBef>
            <a:spcAft>
              <a:spcPct val="15000"/>
            </a:spcAft>
            <a:buChar char="••"/>
          </a:pPr>
          <a:r>
            <a:rPr lang="it-IT" altLang="en-US" sz="1300" kern="1200" dirty="0">
              <a:highlight>
                <a:srgbClr val="FFFF00"/>
              </a:highlight>
            </a:rPr>
            <a:t>Moderate</a:t>
          </a:r>
          <a:r>
            <a:rPr lang="it-IT" altLang="en-US" sz="1300" kern="1200" dirty="0"/>
            <a:t>  			      100 &lt; </a:t>
          </a:r>
          <a:r>
            <a:rPr lang="it-IT" altLang="en-US" sz="1300" kern="1200" dirty="0">
              <a:highlight>
                <a:srgbClr val="FFFF00"/>
              </a:highlight>
            </a:rPr>
            <a:t>PaO2</a:t>
          </a:r>
          <a:r>
            <a:rPr lang="en-US" altLang="ko-KR" sz="1300" kern="1200" dirty="0">
              <a:highlight>
                <a:srgbClr val="FFFF00"/>
              </a:highlight>
            </a:rPr>
            <a:t>/</a:t>
          </a:r>
          <a:r>
            <a:rPr lang="it-IT" altLang="en-US" sz="1300" kern="1200" dirty="0">
              <a:highlight>
                <a:srgbClr val="FFFF00"/>
              </a:highlight>
            </a:rPr>
            <a:t>FiO</a:t>
          </a:r>
          <a:r>
            <a:rPr lang="en-US" altLang="en-US" sz="1300" kern="1200" baseline="-25000" dirty="0">
              <a:highlight>
                <a:srgbClr val="FFFF00"/>
              </a:highlight>
            </a:rPr>
            <a:t>2</a:t>
          </a:r>
          <a:r>
            <a:rPr lang="it-IT" altLang="en-US" sz="1300" kern="1200" dirty="0">
              <a:highlight>
                <a:srgbClr val="FFFF00"/>
              </a:highlight>
            </a:rPr>
            <a:t> </a:t>
          </a:r>
          <a:r>
            <a:rPr lang="it-IT" altLang="en-US" sz="1300" kern="1200" dirty="0">
              <a:highlight>
                <a:srgbClr val="FFFF00"/>
              </a:highlight>
              <a:latin typeface="맑은 고딕" panose="020B0503020000020004" pitchFamily="50" charset="-127"/>
              <a:ea typeface="맑은 고딕" panose="020B0503020000020004" pitchFamily="50" charset="-127"/>
            </a:rPr>
            <a:t>≤ </a:t>
          </a:r>
          <a:r>
            <a:rPr lang="it-IT" altLang="en-US" sz="1300" b="1" kern="1200" dirty="0">
              <a:highlight>
                <a:srgbClr val="FFFF00"/>
              </a:highlight>
            </a:rPr>
            <a:t>200</a:t>
          </a:r>
          <a:r>
            <a:rPr lang="it-IT" altLang="en-US" sz="1300" kern="1200" dirty="0">
              <a:highlight>
                <a:srgbClr val="FFFF00"/>
              </a:highlight>
            </a:rPr>
            <a:t> mmHg</a:t>
          </a:r>
          <a:r>
            <a:rPr lang="en-US" altLang="en-US" sz="1300" kern="1200" dirty="0"/>
            <a:t>148 </a:t>
          </a:r>
          <a:r>
            <a:rPr lang="en-US" altLang="ko-KR" sz="1300" kern="1200" dirty="0"/>
            <a:t>&lt;</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it-IT" altLang="en-US" sz="1300" kern="1200" dirty="0">
              <a:latin typeface="맑은 고딕" panose="020B0503020000020004" pitchFamily="50" charset="-127"/>
              <a:ea typeface="맑은 고딕" panose="020B0503020000020004" pitchFamily="50" charset="-127"/>
            </a:rPr>
            <a:t>≤ </a:t>
          </a:r>
          <a:r>
            <a:rPr lang="en-US" altLang="en-US" sz="1300" kern="1200" dirty="0"/>
            <a:t>235	</a:t>
          </a:r>
          <a:endParaRPr lang="ko-KR" altLang="en-US" sz="1300" kern="1200" dirty="0"/>
        </a:p>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Severe</a:t>
          </a:r>
          <a:r>
            <a:rPr lang="en-US" altLang="en-US" sz="1300" kern="1200" dirty="0"/>
            <a:t>			     </a:t>
          </a:r>
          <a:r>
            <a:rPr lang="en-US" altLang="en-US" sz="1300" kern="1200" dirty="0" smtClean="0">
              <a:highlight>
                <a:srgbClr val="FFFF00"/>
              </a:highlight>
            </a:rPr>
            <a:t>PaO</a:t>
          </a:r>
          <a:r>
            <a:rPr lang="en-US" altLang="en-US" sz="1300" kern="1200" baseline="-25000" dirty="0" smtClean="0">
              <a:highlight>
                <a:srgbClr val="FFFF00"/>
              </a:highlight>
            </a:rPr>
            <a:t>2</a:t>
          </a:r>
          <a:r>
            <a:rPr lang="en-US" altLang="ko-KR" sz="1300" kern="1200" dirty="0" smtClean="0">
              <a:highlight>
                <a:srgbClr val="FFFF00"/>
              </a:highlight>
            </a:rPr>
            <a:t>/F</a:t>
          </a:r>
          <a:r>
            <a:rPr lang="en-US" altLang="en-US" sz="1300" kern="1200" dirty="0" smtClean="0">
              <a:highlight>
                <a:srgbClr val="FFFF00"/>
              </a:highlight>
            </a:rPr>
            <a:t>iO</a:t>
          </a:r>
          <a:r>
            <a:rPr lang="en-US" altLang="en-US" sz="1300" kern="1200" baseline="-25000" dirty="0" smtClean="0">
              <a:highlight>
                <a:srgbClr val="FFFF00"/>
              </a:highlight>
            </a:rPr>
            <a:t>2  </a:t>
          </a:r>
          <a:r>
            <a:rPr lang="en-US"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100</a:t>
          </a:r>
          <a:r>
            <a:rPr lang="en-US" altLang="en-US" sz="1300" kern="1200" dirty="0">
              <a:highlight>
                <a:srgbClr val="FFFF00"/>
              </a:highlight>
            </a:rPr>
            <a:t> mm Hg</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148 	</a:t>
          </a:r>
          <a:endParaRPr lang="ko-KR" altLang="en-US" sz="1300" kern="1200" dirty="0"/>
        </a:p>
        <a:p>
          <a:pPr marL="114300" lvl="1" indent="-114300" algn="l" defTabSz="577850" latinLnBrk="1">
            <a:lnSpc>
              <a:spcPct val="150000"/>
            </a:lnSpc>
            <a:spcBef>
              <a:spcPct val="0"/>
            </a:spcBef>
            <a:spcAft>
              <a:spcPct val="15000"/>
            </a:spcAft>
            <a:buFont typeface="Wingdings" panose="05000000000000000000" pitchFamily="2" charset="2"/>
            <a:buChar char="••"/>
          </a:pP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a:t>
          </a:r>
          <a:endParaRPr lang="ko-KR" altLang="en-US" sz="1300" kern="1200" dirty="0"/>
        </a:p>
      </dsp:txBody>
      <dsp:txXfrm>
        <a:off x="2923988" y="1340644"/>
        <a:ext cx="2562597" cy="3033224"/>
      </dsp:txXfrm>
    </dsp:sp>
    <dsp:sp modelId="{59252566-AAD2-401C-BD51-C9433EBC8D8D}">
      <dsp:nvSpPr>
        <dsp:cNvPr id="0" name=""/>
        <dsp:cNvSpPr/>
      </dsp:nvSpPr>
      <dsp:spPr>
        <a:xfrm>
          <a:off x="5845349"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latinLnBrk="1">
            <a:lnSpc>
              <a:spcPct val="90000"/>
            </a:lnSpc>
            <a:spcBef>
              <a:spcPct val="0"/>
            </a:spcBef>
            <a:spcAft>
              <a:spcPct val="35000"/>
            </a:spcAft>
          </a:pPr>
          <a:r>
            <a:rPr lang="en-US" altLang="en-US" sz="1400" b="1" kern="1200" dirty="0"/>
            <a:t>Modified Definition for</a:t>
          </a:r>
          <a:endParaRPr lang="ko-KR" altLang="en-US" sz="1400" b="1" kern="1200" dirty="0"/>
        </a:p>
        <a:p>
          <a:pPr lvl="0" algn="ctr" defTabSz="622300" latinLnBrk="1">
            <a:lnSpc>
              <a:spcPct val="90000"/>
            </a:lnSpc>
            <a:spcBef>
              <a:spcPct val="0"/>
            </a:spcBef>
            <a:spcAft>
              <a:spcPct val="35000"/>
            </a:spcAft>
          </a:pPr>
          <a:r>
            <a:rPr lang="en-US" altLang="en-US" sz="1400" b="1" kern="1200" dirty="0"/>
            <a:t>Resource-Limited Settings</a:t>
          </a:r>
          <a:endParaRPr lang="ko-KR" altLang="en-US" sz="1400" b="1" kern="1200" dirty="0"/>
        </a:p>
      </dsp:txBody>
      <dsp:txXfrm>
        <a:off x="5845349" y="315605"/>
        <a:ext cx="2562597" cy="1025038"/>
      </dsp:txXfrm>
    </dsp:sp>
    <dsp:sp modelId="{3C857AF9-B9A8-45CF-A18B-A12E005A2DCD}">
      <dsp:nvSpPr>
        <dsp:cNvPr id="0" name=""/>
        <dsp:cNvSpPr/>
      </dsp:nvSpPr>
      <dsp:spPr>
        <a:xfrm>
          <a:off x="5847977" y="1343131"/>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kern="1200" dirty="0"/>
            <a:t>315</a:t>
          </a:r>
          <a:endParaRPr lang="ko-KR" altLang="en-US" sz="1300"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a:t>
          </a:r>
          <a:r>
            <a:rPr lang="en-US" altLang="en-US" sz="1300" kern="1200" dirty="0"/>
            <a:t>PaO</a:t>
          </a:r>
          <a:r>
            <a:rPr lang="en-US" altLang="en-US" sz="1300" kern="1200" baseline="-25000" dirty="0"/>
            <a:t>2</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a:t>
          </a:r>
          <a:r>
            <a:rPr lang="en-US" altLang="en-US" sz="1300" kern="1200" dirty="0"/>
            <a:t> </a:t>
          </a:r>
          <a:r>
            <a:rPr lang="en-US" altLang="ko-KR" sz="1300" kern="1200" dirty="0"/>
            <a:t>PEEP</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HFNO</a:t>
          </a:r>
          <a:endParaRPr lang="ko-KR" altLang="en-US" sz="1300" kern="1200" dirty="0"/>
        </a:p>
      </dsp:txBody>
      <dsp:txXfrm>
        <a:off x="5847977" y="1343131"/>
        <a:ext cx="2562597" cy="3033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262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err="1"/>
            <a:t>Nonintubated</a:t>
          </a:r>
          <a:r>
            <a:rPr lang="en-US" altLang="ko-KR" sz="1600" b="1" kern="1200" dirty="0"/>
            <a:t> ARDS</a:t>
          </a:r>
          <a:endParaRPr lang="ko-KR" altLang="en-US" sz="1600" b="1" kern="1200" dirty="0"/>
        </a:p>
      </dsp:txBody>
      <dsp:txXfrm>
        <a:off x="2628" y="315605"/>
        <a:ext cx="2562597" cy="1025038"/>
      </dsp:txXfrm>
    </dsp:sp>
    <dsp:sp modelId="{0C72C761-15EA-471B-82FD-9EF0F2FE4F5B}">
      <dsp:nvSpPr>
        <dsp:cNvPr id="0" name=""/>
        <dsp:cNvSpPr/>
      </dsp:nvSpPr>
      <dsp:spPr>
        <a:xfrm>
          <a:off x="262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a:t>
          </a:r>
          <a:r>
            <a:rPr lang="en-US" altLang="en-US" sz="1300" b="0" kern="1200" dirty="0"/>
            <a:t>300</a:t>
          </a:r>
          <a:r>
            <a:rPr lang="en-US" altLang="en-US" sz="1300" kern="1200" dirty="0"/>
            <a:t> mmHg 	      </a:t>
          </a:r>
          <a:r>
            <a:rPr lang="en-US" altLang="en-US" sz="1300" kern="1200" dirty="0">
              <a:highlight>
                <a:srgbClr val="FFFF00"/>
              </a:highlight>
            </a:rPr>
            <a:t>SpO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rPr>
            <a:t>&lt; </a:t>
          </a:r>
          <a:r>
            <a:rPr lang="en-US" altLang="en-US" sz="1300" b="1" kern="1200" dirty="0">
              <a:highlight>
                <a:srgbClr val="FFFF00"/>
              </a:highlight>
            </a:rPr>
            <a:t>315</a:t>
          </a:r>
          <a:endParaRPr lang="ko-KR" altLang="en-US" sz="1300" b="1" kern="1200" dirty="0">
            <a:highlight>
              <a:srgbClr val="FFFF00"/>
            </a:highlight>
          </a:endParaRPr>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HFNO</a:t>
          </a:r>
          <a:r>
            <a:rPr lang="en-US" altLang="ko-KR" sz="1300" kern="1200" dirty="0"/>
            <a:t>:</a:t>
          </a:r>
          <a:r>
            <a:rPr lang="en-US" altLang="en-US" sz="1300" kern="1200" dirty="0"/>
            <a:t> flow &gt;30 L/min</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NIV/CPAP</a:t>
          </a:r>
          <a:r>
            <a:rPr lang="en-US" altLang="ko-KR" sz="1300" kern="1200" dirty="0"/>
            <a:t>:</a:t>
          </a:r>
          <a:r>
            <a:rPr lang="en-US" altLang="en-US" sz="1300" kern="1200" dirty="0"/>
            <a:t> </a:t>
          </a: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 </a:t>
          </a:r>
          <a:endParaRPr lang="ko-KR" altLang="en-US" sz="1300" kern="1200" dirty="0"/>
        </a:p>
      </dsp:txBody>
      <dsp:txXfrm>
        <a:off x="2628" y="1340644"/>
        <a:ext cx="2562597" cy="3033224"/>
      </dsp:txXfrm>
    </dsp:sp>
    <dsp:sp modelId="{098E27FD-C5E9-4F58-88A6-476F3F9D8E29}">
      <dsp:nvSpPr>
        <dsp:cNvPr id="0" name=""/>
        <dsp:cNvSpPr/>
      </dsp:nvSpPr>
      <dsp:spPr>
        <a:xfrm>
          <a:off x="292398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a:t>Intubated ARDS</a:t>
          </a:r>
          <a:endParaRPr lang="ko-KR" altLang="en-US" sz="1600" b="1" kern="1200" dirty="0"/>
        </a:p>
      </dsp:txBody>
      <dsp:txXfrm>
        <a:off x="2923988" y="315605"/>
        <a:ext cx="2562597" cy="1025038"/>
      </dsp:txXfrm>
    </dsp:sp>
    <dsp:sp modelId="{BA8BADFA-E6F2-4C12-9716-7B413B561D01}">
      <dsp:nvSpPr>
        <dsp:cNvPr id="0" name=""/>
        <dsp:cNvSpPr/>
      </dsp:nvSpPr>
      <dsp:spPr>
        <a:xfrm>
          <a:off x="292398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Mild</a:t>
          </a:r>
          <a:r>
            <a:rPr lang="en-US" altLang="en-US" sz="1300" kern="1200" dirty="0"/>
            <a:t> 				      200 </a:t>
          </a:r>
          <a:r>
            <a:rPr lang="en-US" altLang="ko-KR" sz="1300" kern="1200" dirty="0"/>
            <a:t>&lt; </a:t>
          </a: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b="0" kern="1200" dirty="0"/>
            <a:t>300</a:t>
          </a:r>
          <a:r>
            <a:rPr lang="en-US" altLang="en-US" sz="1300" kern="1200" dirty="0"/>
            <a:t> mmHg       235&lt; </a:t>
          </a:r>
          <a:r>
            <a:rPr lang="en-US" altLang="en-US" sz="1300" kern="1200" dirty="0">
              <a:highlight>
                <a:srgbClr val="FFFF00"/>
              </a:highlight>
            </a:rPr>
            <a:t>SpO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315</a:t>
          </a:r>
          <a:endParaRPr lang="ko-KR" altLang="en-US" sz="1300" b="1" kern="1200" dirty="0">
            <a:highlight>
              <a:srgbClr val="FFFF00"/>
            </a:highlight>
          </a:endParaRPr>
        </a:p>
        <a:p>
          <a:pPr marL="114300" lvl="1" indent="-114300" algn="l" defTabSz="577850" latinLnBrk="1">
            <a:lnSpc>
              <a:spcPct val="100000"/>
            </a:lnSpc>
            <a:spcBef>
              <a:spcPct val="0"/>
            </a:spcBef>
            <a:spcAft>
              <a:spcPct val="15000"/>
            </a:spcAft>
            <a:buChar char="••"/>
          </a:pPr>
          <a:r>
            <a:rPr lang="it-IT" altLang="en-US" sz="1300" kern="1200" dirty="0">
              <a:highlight>
                <a:srgbClr val="FFFF00"/>
              </a:highlight>
            </a:rPr>
            <a:t>Moderate</a:t>
          </a:r>
          <a:r>
            <a:rPr lang="it-IT" altLang="en-US" sz="1300" kern="1200" dirty="0"/>
            <a:t>  			      100 &lt; PaO2</a:t>
          </a:r>
          <a:r>
            <a:rPr lang="en-US" altLang="ko-KR" sz="1300" kern="1200" dirty="0"/>
            <a:t>/</a:t>
          </a:r>
          <a:r>
            <a:rPr lang="it-IT" altLang="en-US" sz="1300" kern="1200" dirty="0"/>
            <a:t>FiO</a:t>
          </a:r>
          <a:r>
            <a:rPr lang="en-US" altLang="en-US" sz="1300" kern="1200" baseline="-25000" dirty="0"/>
            <a:t>2</a:t>
          </a:r>
          <a:r>
            <a:rPr lang="it-IT" altLang="en-US" sz="1300" kern="1200" dirty="0"/>
            <a:t> </a:t>
          </a:r>
          <a:r>
            <a:rPr lang="it-IT" altLang="en-US" sz="1300" kern="1200" dirty="0">
              <a:latin typeface="맑은 고딕" panose="020B0503020000020004" pitchFamily="50" charset="-127"/>
              <a:ea typeface="맑은 고딕" panose="020B0503020000020004" pitchFamily="50" charset="-127"/>
            </a:rPr>
            <a:t>≤ </a:t>
          </a:r>
          <a:r>
            <a:rPr lang="it-IT" altLang="en-US" sz="1300" b="0" kern="1200" dirty="0"/>
            <a:t>200 m</a:t>
          </a:r>
          <a:r>
            <a:rPr lang="it-IT" altLang="en-US" sz="1300" kern="1200" dirty="0"/>
            <a:t>mHg       </a:t>
          </a:r>
          <a:r>
            <a:rPr lang="en-US" altLang="en-US" sz="1300" kern="1200" dirty="0"/>
            <a:t>148 </a:t>
          </a:r>
          <a:r>
            <a:rPr lang="en-US" altLang="ko-KR" sz="1300" kern="1200" dirty="0"/>
            <a:t>&lt;</a:t>
          </a:r>
          <a:r>
            <a:rPr lang="en-US" altLang="en-US" sz="1300" kern="1200" dirty="0"/>
            <a:t> </a:t>
          </a:r>
          <a:r>
            <a:rPr lang="en-US" altLang="en-US" sz="1300" kern="1200" dirty="0">
              <a:highlight>
                <a:srgbClr val="FFFF00"/>
              </a:highlight>
            </a:rPr>
            <a:t>SpO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it-IT"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235</a:t>
          </a:r>
          <a:r>
            <a:rPr lang="en-US" altLang="en-US" sz="1300" kern="1200" dirty="0"/>
            <a:t>	</a:t>
          </a:r>
          <a:endParaRPr lang="ko-KR" altLang="en-US" sz="1300" kern="1200" dirty="0"/>
        </a:p>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Severe</a:t>
          </a:r>
          <a:r>
            <a:rPr lang="en-US" altLang="en-US" sz="1300" kern="1200" dirty="0"/>
            <a:t>			      </a:t>
          </a:r>
          <a:r>
            <a:rPr lang="en-US" altLang="en-US" sz="1300" kern="1200" dirty="0" smtClean="0"/>
            <a:t>PaO</a:t>
          </a:r>
          <a:r>
            <a:rPr lang="en-US" altLang="en-US" sz="1300" kern="1200" baseline="-25000" dirty="0" smtClean="0"/>
            <a:t>2</a:t>
          </a:r>
          <a:r>
            <a:rPr lang="en-US" altLang="ko-KR" sz="1300" kern="1200" dirty="0" smtClean="0"/>
            <a:t>/F</a:t>
          </a:r>
          <a:r>
            <a:rPr lang="en-US" altLang="en-US" sz="1300" kern="1200" dirty="0" smtClean="0"/>
            <a:t>iO</a:t>
          </a:r>
          <a:r>
            <a:rPr lang="en-US" altLang="en-US" sz="1300" kern="1200" baseline="-25000" dirty="0" smtClean="0"/>
            <a:t>2  </a:t>
          </a:r>
          <a:r>
            <a:rPr lang="en-US" altLang="en-US" sz="1300" kern="1200" dirty="0">
              <a:latin typeface="맑은 고딕" panose="020B0503020000020004" pitchFamily="50" charset="-127"/>
              <a:ea typeface="맑은 고딕" panose="020B0503020000020004" pitchFamily="50" charset="-127"/>
            </a:rPr>
            <a:t>≤ </a:t>
          </a:r>
          <a:r>
            <a:rPr lang="en-US" altLang="en-US" sz="1300" b="0" kern="1200" dirty="0"/>
            <a:t>100 </a:t>
          </a:r>
          <a:r>
            <a:rPr lang="en-US" altLang="en-US" sz="1300" kern="1200" dirty="0"/>
            <a:t>mm Hg  	      </a:t>
          </a:r>
          <a:r>
            <a:rPr lang="en-US" altLang="en-US" sz="1300" kern="1200" dirty="0">
              <a:highlight>
                <a:srgbClr val="FFFF00"/>
              </a:highlight>
            </a:rPr>
            <a:t>SpO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148</a:t>
          </a:r>
          <a:r>
            <a:rPr lang="en-US" altLang="en-US" sz="1300" kern="1200" dirty="0">
              <a:highlight>
                <a:srgbClr val="FFFF00"/>
              </a:highlight>
            </a:rPr>
            <a:t> </a:t>
          </a:r>
          <a:r>
            <a:rPr lang="en-US" altLang="en-US" sz="1300" kern="1200" dirty="0"/>
            <a:t>	</a:t>
          </a:r>
          <a:endParaRPr lang="ko-KR" altLang="en-US" sz="1300" kern="1200" dirty="0"/>
        </a:p>
        <a:p>
          <a:pPr marL="114300" lvl="1" indent="-114300" algn="l" defTabSz="577850" latinLnBrk="1">
            <a:lnSpc>
              <a:spcPct val="150000"/>
            </a:lnSpc>
            <a:spcBef>
              <a:spcPct val="0"/>
            </a:spcBef>
            <a:spcAft>
              <a:spcPct val="15000"/>
            </a:spcAft>
            <a:buFont typeface="Wingdings" panose="05000000000000000000" pitchFamily="2" charset="2"/>
            <a:buChar char="••"/>
          </a:pP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a:t>
          </a:r>
          <a:endParaRPr lang="ko-KR" altLang="en-US" sz="1300" kern="1200" dirty="0"/>
        </a:p>
      </dsp:txBody>
      <dsp:txXfrm>
        <a:off x="2923988" y="1340644"/>
        <a:ext cx="2562597" cy="3033224"/>
      </dsp:txXfrm>
    </dsp:sp>
    <dsp:sp modelId="{59252566-AAD2-401C-BD51-C9433EBC8D8D}">
      <dsp:nvSpPr>
        <dsp:cNvPr id="0" name=""/>
        <dsp:cNvSpPr/>
      </dsp:nvSpPr>
      <dsp:spPr>
        <a:xfrm>
          <a:off x="5845349"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latinLnBrk="1">
            <a:lnSpc>
              <a:spcPct val="90000"/>
            </a:lnSpc>
            <a:spcBef>
              <a:spcPct val="0"/>
            </a:spcBef>
            <a:spcAft>
              <a:spcPct val="35000"/>
            </a:spcAft>
          </a:pPr>
          <a:r>
            <a:rPr lang="en-US" altLang="en-US" sz="1400" b="1" kern="1200" dirty="0"/>
            <a:t>Modified Definition for</a:t>
          </a:r>
          <a:endParaRPr lang="ko-KR" altLang="en-US" sz="1400" b="1" kern="1200" dirty="0"/>
        </a:p>
        <a:p>
          <a:pPr lvl="0" algn="ctr" defTabSz="622300" latinLnBrk="1">
            <a:lnSpc>
              <a:spcPct val="90000"/>
            </a:lnSpc>
            <a:spcBef>
              <a:spcPct val="0"/>
            </a:spcBef>
            <a:spcAft>
              <a:spcPct val="35000"/>
            </a:spcAft>
          </a:pPr>
          <a:r>
            <a:rPr lang="en-US" altLang="en-US" sz="1400" b="1" kern="1200" dirty="0"/>
            <a:t>Resource-Limited Settings</a:t>
          </a:r>
          <a:endParaRPr lang="ko-KR" altLang="en-US" sz="1400" b="1" kern="1200" dirty="0"/>
        </a:p>
      </dsp:txBody>
      <dsp:txXfrm>
        <a:off x="5845349" y="315605"/>
        <a:ext cx="2562597" cy="1025038"/>
      </dsp:txXfrm>
    </dsp:sp>
    <dsp:sp modelId="{3C857AF9-B9A8-45CF-A18B-A12E005A2DCD}">
      <dsp:nvSpPr>
        <dsp:cNvPr id="0" name=""/>
        <dsp:cNvSpPr/>
      </dsp:nvSpPr>
      <dsp:spPr>
        <a:xfrm>
          <a:off x="5847977" y="1343131"/>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highlight>
                <a:srgbClr val="FFFF00"/>
              </a:highlight>
            </a:rPr>
            <a:t>SpO</a:t>
          </a:r>
          <a:r>
            <a:rPr lang="en-US" altLang="en-US" sz="1300" kern="1200" baseline="-25000" dirty="0">
              <a:highlight>
                <a:srgbClr val="FFFF00"/>
              </a:highlight>
            </a:rPr>
            <a:t>2</a:t>
          </a:r>
          <a:r>
            <a:rPr lang="en-US" altLang="ko-KR" sz="1300" kern="1200" dirty="0">
              <a:highlight>
                <a:srgbClr val="FFFF00"/>
              </a:highlight>
            </a:rPr>
            <a:t>/</a:t>
          </a:r>
          <a:r>
            <a:rPr lang="en-US" altLang="en-US" sz="1300" kern="1200" dirty="0">
              <a:highlight>
                <a:srgbClr val="FFFF00"/>
              </a:highlight>
            </a:rPr>
            <a:t>FiO</a:t>
          </a:r>
          <a:r>
            <a:rPr lang="en-US" altLang="en-US" sz="1300" kern="1200" baseline="-25000" dirty="0">
              <a:highlight>
                <a:srgbClr val="FFFF00"/>
              </a:highlight>
            </a:rPr>
            <a:t>2 </a:t>
          </a:r>
          <a:r>
            <a:rPr lang="en-US" altLang="en-US" sz="1300" kern="1200" dirty="0">
              <a:highlight>
                <a:srgbClr val="FFFF00"/>
              </a:highlight>
              <a:latin typeface="맑은 고딕" panose="020B0503020000020004" pitchFamily="50" charset="-127"/>
              <a:ea typeface="맑은 고딕" panose="020B0503020000020004" pitchFamily="50" charset="-127"/>
            </a:rPr>
            <a:t>≤ </a:t>
          </a:r>
          <a:r>
            <a:rPr lang="en-US" altLang="en-US" sz="1300" b="1" kern="1200" dirty="0">
              <a:highlight>
                <a:srgbClr val="FFFF00"/>
              </a:highlight>
            </a:rPr>
            <a:t>315</a:t>
          </a:r>
          <a:endParaRPr lang="ko-KR" altLang="en-US" sz="1300" b="1" kern="1200" dirty="0">
            <a:highlight>
              <a:srgbClr val="FFFF00"/>
            </a:highlight>
          </a:endParaRPr>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a:t>
          </a:r>
          <a:r>
            <a:rPr lang="en-US" altLang="en-US" sz="1300" kern="1200" dirty="0"/>
            <a:t>PaO</a:t>
          </a:r>
          <a:r>
            <a:rPr lang="en-US" altLang="en-US" sz="1300" kern="1200" baseline="-25000" dirty="0"/>
            <a:t>2</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a:t>
          </a:r>
          <a:r>
            <a:rPr lang="en-US" altLang="en-US" sz="1300" kern="1200" dirty="0"/>
            <a:t> </a:t>
          </a:r>
          <a:r>
            <a:rPr lang="en-US" altLang="ko-KR" sz="1300" kern="1200" dirty="0"/>
            <a:t>PEEP</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HFNO</a:t>
          </a:r>
          <a:endParaRPr lang="ko-KR" altLang="en-US" sz="1300" kern="1200" dirty="0"/>
        </a:p>
      </dsp:txBody>
      <dsp:txXfrm>
        <a:off x="5847977" y="1343131"/>
        <a:ext cx="2562597" cy="3033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262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err="1"/>
            <a:t>Nonintubated</a:t>
          </a:r>
          <a:r>
            <a:rPr lang="en-US" altLang="ko-KR" sz="1600" b="1" kern="1200" dirty="0"/>
            <a:t> ARDS</a:t>
          </a:r>
          <a:endParaRPr lang="ko-KR" altLang="en-US" sz="1600" b="1" kern="1200" dirty="0"/>
        </a:p>
      </dsp:txBody>
      <dsp:txXfrm>
        <a:off x="2628" y="315605"/>
        <a:ext cx="2562597" cy="1025038"/>
      </dsp:txXfrm>
    </dsp:sp>
    <dsp:sp modelId="{0C72C761-15EA-471B-82FD-9EF0F2FE4F5B}">
      <dsp:nvSpPr>
        <dsp:cNvPr id="0" name=""/>
        <dsp:cNvSpPr/>
      </dsp:nvSpPr>
      <dsp:spPr>
        <a:xfrm>
          <a:off x="262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a:t>
          </a:r>
          <a:r>
            <a:rPr lang="en-US" altLang="en-US" sz="1300" b="1" kern="1200" dirty="0"/>
            <a:t>300</a:t>
          </a:r>
          <a:r>
            <a:rPr lang="en-US" altLang="en-US" sz="1300" kern="1200" dirty="0"/>
            <a:t> mmHg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t>&lt; </a:t>
          </a:r>
          <a:r>
            <a:rPr lang="en-US" altLang="en-US" sz="1300" b="1" kern="1200" dirty="0"/>
            <a:t>315</a:t>
          </a:r>
          <a:endParaRPr lang="ko-KR" altLang="en-US" sz="1300" b="1"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HFNO</a:t>
          </a:r>
          <a:r>
            <a:rPr lang="en-US" altLang="ko-KR" sz="1300" kern="1200" dirty="0"/>
            <a:t>:</a:t>
          </a:r>
          <a:r>
            <a:rPr lang="en-US" altLang="en-US" sz="1300" kern="1200" dirty="0"/>
            <a:t> flow &gt;30 L/min</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en-US" sz="1300" kern="1200" dirty="0"/>
            <a:t>NIV/CPAP</a:t>
          </a:r>
          <a:r>
            <a:rPr lang="en-US" altLang="ko-KR" sz="1300" kern="1200" dirty="0"/>
            <a:t>:</a:t>
          </a:r>
          <a:r>
            <a:rPr lang="en-US" altLang="en-US" sz="1300" kern="1200" dirty="0"/>
            <a:t> </a:t>
          </a: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 </a:t>
          </a:r>
          <a:endParaRPr lang="ko-KR" altLang="en-US" sz="1300" kern="1200" dirty="0"/>
        </a:p>
      </dsp:txBody>
      <dsp:txXfrm>
        <a:off x="2628" y="1340644"/>
        <a:ext cx="2562597" cy="3033224"/>
      </dsp:txXfrm>
    </dsp:sp>
    <dsp:sp modelId="{098E27FD-C5E9-4F58-88A6-476F3F9D8E29}">
      <dsp:nvSpPr>
        <dsp:cNvPr id="0" name=""/>
        <dsp:cNvSpPr/>
      </dsp:nvSpPr>
      <dsp:spPr>
        <a:xfrm>
          <a:off x="2923988"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latinLnBrk="1">
            <a:lnSpc>
              <a:spcPct val="90000"/>
            </a:lnSpc>
            <a:spcBef>
              <a:spcPct val="0"/>
            </a:spcBef>
            <a:spcAft>
              <a:spcPct val="35000"/>
            </a:spcAft>
          </a:pPr>
          <a:r>
            <a:rPr lang="en-US" altLang="ko-KR" sz="1600" b="1" kern="1200" dirty="0"/>
            <a:t>Intubated ARDS</a:t>
          </a:r>
          <a:endParaRPr lang="ko-KR" altLang="en-US" sz="1600" b="1" kern="1200" dirty="0"/>
        </a:p>
      </dsp:txBody>
      <dsp:txXfrm>
        <a:off x="2923988" y="315605"/>
        <a:ext cx="2562597" cy="1025038"/>
      </dsp:txXfrm>
    </dsp:sp>
    <dsp:sp modelId="{BA8BADFA-E6F2-4C12-9716-7B413B561D01}">
      <dsp:nvSpPr>
        <dsp:cNvPr id="0" name=""/>
        <dsp:cNvSpPr/>
      </dsp:nvSpPr>
      <dsp:spPr>
        <a:xfrm>
          <a:off x="2923988" y="1340644"/>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Mild</a:t>
          </a:r>
          <a:r>
            <a:rPr lang="en-US" altLang="en-US" sz="1300" kern="1200" dirty="0"/>
            <a:t> 				      200 </a:t>
          </a:r>
          <a:r>
            <a:rPr lang="en-US" altLang="ko-KR" sz="1300" kern="1200" dirty="0"/>
            <a:t>&lt; </a:t>
          </a:r>
          <a:r>
            <a:rPr lang="en-US" altLang="en-US" sz="1300" kern="1200" dirty="0"/>
            <a:t>PaO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b="1" kern="1200" dirty="0"/>
            <a:t>300 </a:t>
          </a:r>
          <a:r>
            <a:rPr lang="en-US" altLang="en-US" sz="1300" b="0" i="0" kern="1200" dirty="0"/>
            <a:t>mmHg </a:t>
          </a:r>
          <a:r>
            <a:rPr lang="en-US" altLang="en-US" sz="1300" b="1" kern="1200" dirty="0"/>
            <a:t>      </a:t>
          </a:r>
          <a:r>
            <a:rPr lang="en-US" altLang="en-US" sz="1300" kern="1200" dirty="0"/>
            <a:t>235&lt;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b="1" kern="1200" dirty="0"/>
            <a:t>315</a:t>
          </a:r>
          <a:endParaRPr lang="ko-KR" altLang="en-US" sz="1300" b="1" kern="1200" dirty="0"/>
        </a:p>
        <a:p>
          <a:pPr marL="114300" lvl="1" indent="-114300" algn="l" defTabSz="577850" latinLnBrk="1">
            <a:lnSpc>
              <a:spcPct val="100000"/>
            </a:lnSpc>
            <a:spcBef>
              <a:spcPct val="0"/>
            </a:spcBef>
            <a:spcAft>
              <a:spcPct val="15000"/>
            </a:spcAft>
            <a:buChar char="••"/>
          </a:pPr>
          <a:r>
            <a:rPr lang="it-IT" altLang="en-US" sz="1300" kern="1200" dirty="0">
              <a:highlight>
                <a:srgbClr val="FFFF00"/>
              </a:highlight>
            </a:rPr>
            <a:t>Moderate</a:t>
          </a:r>
          <a:r>
            <a:rPr lang="it-IT" altLang="en-US" sz="1300" kern="1200" dirty="0"/>
            <a:t>  			      100 &lt; PaO2</a:t>
          </a:r>
          <a:r>
            <a:rPr lang="en-US" altLang="ko-KR" sz="1300" kern="1200" dirty="0"/>
            <a:t>/</a:t>
          </a:r>
          <a:r>
            <a:rPr lang="it-IT" altLang="en-US" sz="1300" kern="1200" dirty="0"/>
            <a:t>FiO</a:t>
          </a:r>
          <a:r>
            <a:rPr lang="en-US" altLang="en-US" sz="1300" kern="1200" baseline="-25000" dirty="0"/>
            <a:t>2</a:t>
          </a:r>
          <a:r>
            <a:rPr lang="it-IT" altLang="en-US" sz="1300" kern="1200" dirty="0"/>
            <a:t> </a:t>
          </a:r>
          <a:r>
            <a:rPr lang="it-IT" altLang="en-US" sz="1300" kern="1200" dirty="0">
              <a:latin typeface="맑은 고딕" panose="020B0503020000020004" pitchFamily="50" charset="-127"/>
              <a:ea typeface="맑은 고딕" panose="020B0503020000020004" pitchFamily="50" charset="-127"/>
            </a:rPr>
            <a:t>≤ </a:t>
          </a:r>
          <a:r>
            <a:rPr lang="it-IT" altLang="en-US" sz="1300" b="1" kern="1200" dirty="0"/>
            <a:t>200</a:t>
          </a:r>
          <a:r>
            <a:rPr lang="it-IT" altLang="en-US" sz="1300" b="0" kern="1200" dirty="0"/>
            <a:t> m</a:t>
          </a:r>
          <a:r>
            <a:rPr lang="it-IT" altLang="en-US" sz="1300" kern="1200" dirty="0"/>
            <a:t>mHg       </a:t>
          </a:r>
          <a:r>
            <a:rPr lang="en-US" altLang="en-US" sz="1300" kern="1200" dirty="0"/>
            <a:t>148 </a:t>
          </a:r>
          <a:r>
            <a:rPr lang="en-US" altLang="ko-KR" sz="1300" kern="1200" dirty="0"/>
            <a:t>&lt;</a:t>
          </a:r>
          <a:r>
            <a:rPr lang="en-US" altLang="en-US" sz="1300" kern="1200" dirty="0"/>
            <a:t>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it-IT" altLang="en-US" sz="1300" kern="1200" dirty="0">
              <a:latin typeface="맑은 고딕" panose="020B0503020000020004" pitchFamily="50" charset="-127"/>
              <a:ea typeface="맑은 고딕" panose="020B0503020000020004" pitchFamily="50" charset="-127"/>
            </a:rPr>
            <a:t>≤ </a:t>
          </a:r>
          <a:r>
            <a:rPr lang="en-US" altLang="en-US" sz="1300" b="1" kern="1200" dirty="0"/>
            <a:t>235</a:t>
          </a:r>
          <a:r>
            <a:rPr lang="en-US" altLang="en-US" sz="1300" kern="1200" dirty="0"/>
            <a:t>	</a:t>
          </a:r>
          <a:endParaRPr lang="ko-KR" altLang="en-US" sz="1300" kern="1200" dirty="0"/>
        </a:p>
        <a:p>
          <a:pPr marL="114300" lvl="1" indent="-114300" algn="l" defTabSz="577850" latinLnBrk="1">
            <a:lnSpc>
              <a:spcPct val="100000"/>
            </a:lnSpc>
            <a:spcBef>
              <a:spcPct val="0"/>
            </a:spcBef>
            <a:spcAft>
              <a:spcPct val="15000"/>
            </a:spcAft>
            <a:buChar char="••"/>
          </a:pPr>
          <a:r>
            <a:rPr lang="en-US" altLang="en-US" sz="1300" kern="1200" dirty="0">
              <a:highlight>
                <a:srgbClr val="FFFF00"/>
              </a:highlight>
            </a:rPr>
            <a:t>Severe</a:t>
          </a:r>
          <a:r>
            <a:rPr lang="en-US" altLang="en-US" sz="1300" kern="1200" dirty="0"/>
            <a:t>			      </a:t>
          </a:r>
          <a:r>
            <a:rPr lang="en-US" altLang="en-US" sz="1300" kern="1200" dirty="0" smtClean="0"/>
            <a:t>PaO</a:t>
          </a:r>
          <a:r>
            <a:rPr lang="en-US" altLang="en-US" sz="1300" kern="1200" baseline="-25000" dirty="0" smtClean="0"/>
            <a:t>2</a:t>
          </a:r>
          <a:r>
            <a:rPr lang="en-US" altLang="ko-KR" sz="1300" kern="1200" dirty="0" smtClean="0"/>
            <a:t>/F</a:t>
          </a:r>
          <a:r>
            <a:rPr lang="en-US" altLang="en-US" sz="1300" kern="1200" dirty="0" smtClean="0"/>
            <a:t>iO</a:t>
          </a:r>
          <a:r>
            <a:rPr lang="en-US" altLang="en-US" sz="1300" kern="1200" baseline="-25000" dirty="0" smtClean="0"/>
            <a:t>2  </a:t>
          </a:r>
          <a:r>
            <a:rPr lang="en-US" altLang="en-US" sz="1300" kern="1200" dirty="0">
              <a:latin typeface="맑은 고딕" panose="020B0503020000020004" pitchFamily="50" charset="-127"/>
              <a:ea typeface="맑은 고딕" panose="020B0503020000020004" pitchFamily="50" charset="-127"/>
            </a:rPr>
            <a:t>≤ </a:t>
          </a:r>
          <a:r>
            <a:rPr lang="en-US" altLang="en-US" sz="1300" b="1" kern="1200" dirty="0"/>
            <a:t>100</a:t>
          </a:r>
          <a:r>
            <a:rPr lang="en-US" altLang="en-US" sz="1300" b="0" kern="1200" dirty="0"/>
            <a:t> </a:t>
          </a:r>
          <a:r>
            <a:rPr lang="en-US" altLang="en-US" sz="1300" kern="1200" dirty="0"/>
            <a:t>mm Hg  	      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b="1" kern="1200" dirty="0"/>
            <a:t>148</a:t>
          </a:r>
          <a:r>
            <a:rPr lang="en-US" altLang="en-US" sz="1300" kern="1200" dirty="0"/>
            <a:t> 	</a:t>
          </a:r>
          <a:endParaRPr lang="ko-KR" altLang="en-US" sz="1300" kern="1200" dirty="0"/>
        </a:p>
        <a:p>
          <a:pPr marL="114300" lvl="1" indent="-114300" algn="l" defTabSz="577850" latinLnBrk="1">
            <a:lnSpc>
              <a:spcPct val="150000"/>
            </a:lnSpc>
            <a:spcBef>
              <a:spcPct val="0"/>
            </a:spcBef>
            <a:spcAft>
              <a:spcPct val="15000"/>
            </a:spcAft>
            <a:buFont typeface="Wingdings" panose="05000000000000000000" pitchFamily="2" charset="2"/>
            <a:buChar char="••"/>
          </a:pPr>
          <a:r>
            <a:rPr lang="en-US" altLang="ko-KR" sz="1300" kern="1200" dirty="0"/>
            <a:t>PEEP </a:t>
          </a:r>
          <a:r>
            <a:rPr lang="en-US" altLang="en-US" sz="1300" kern="1200" dirty="0">
              <a:latin typeface="맑은 고딕" panose="020B0503020000020004" pitchFamily="50" charset="-127"/>
              <a:ea typeface="맑은 고딕" panose="020B0503020000020004" pitchFamily="50" charset="-127"/>
            </a:rPr>
            <a:t>≥</a:t>
          </a:r>
          <a:r>
            <a:rPr lang="en-US" altLang="ko-KR" sz="1300" kern="1200" dirty="0"/>
            <a:t> </a:t>
          </a:r>
          <a:r>
            <a:rPr lang="en-US" altLang="en-US" sz="1300" kern="1200" dirty="0"/>
            <a:t>5 cmH</a:t>
          </a:r>
          <a:r>
            <a:rPr lang="en-US" altLang="en-US" sz="1300" kern="1200" baseline="-25000" dirty="0"/>
            <a:t>2</a:t>
          </a:r>
          <a:r>
            <a:rPr lang="en-US" altLang="en-US" sz="1300" kern="1200" dirty="0"/>
            <a:t>O</a:t>
          </a:r>
          <a:endParaRPr lang="ko-KR" altLang="en-US" sz="1300" kern="1200" dirty="0"/>
        </a:p>
      </dsp:txBody>
      <dsp:txXfrm>
        <a:off x="2923988" y="1340644"/>
        <a:ext cx="2562597" cy="3033224"/>
      </dsp:txXfrm>
    </dsp:sp>
    <dsp:sp modelId="{59252566-AAD2-401C-BD51-C9433EBC8D8D}">
      <dsp:nvSpPr>
        <dsp:cNvPr id="0" name=""/>
        <dsp:cNvSpPr/>
      </dsp:nvSpPr>
      <dsp:spPr>
        <a:xfrm>
          <a:off x="5845349" y="315605"/>
          <a:ext cx="2562597" cy="1025038"/>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latinLnBrk="1">
            <a:lnSpc>
              <a:spcPct val="90000"/>
            </a:lnSpc>
            <a:spcBef>
              <a:spcPct val="0"/>
            </a:spcBef>
            <a:spcAft>
              <a:spcPct val="35000"/>
            </a:spcAft>
          </a:pPr>
          <a:r>
            <a:rPr lang="en-US" altLang="en-US" sz="1400" b="1" kern="1200" dirty="0"/>
            <a:t>Modified Definition for</a:t>
          </a:r>
          <a:endParaRPr lang="ko-KR" altLang="en-US" sz="1400" b="1" kern="1200" dirty="0"/>
        </a:p>
        <a:p>
          <a:pPr lvl="0" algn="ctr" defTabSz="622300" latinLnBrk="1">
            <a:lnSpc>
              <a:spcPct val="90000"/>
            </a:lnSpc>
            <a:spcBef>
              <a:spcPct val="0"/>
            </a:spcBef>
            <a:spcAft>
              <a:spcPct val="35000"/>
            </a:spcAft>
          </a:pPr>
          <a:r>
            <a:rPr lang="en-US" altLang="en-US" sz="1400" b="1" kern="1200" dirty="0"/>
            <a:t>Resource-Limited Settings</a:t>
          </a:r>
          <a:endParaRPr lang="ko-KR" altLang="en-US" sz="1400" b="1" kern="1200" dirty="0"/>
        </a:p>
      </dsp:txBody>
      <dsp:txXfrm>
        <a:off x="5845349" y="315605"/>
        <a:ext cx="2562597" cy="1025038"/>
      </dsp:txXfrm>
    </dsp:sp>
    <dsp:sp modelId="{3C857AF9-B9A8-45CF-A18B-A12E005A2DCD}">
      <dsp:nvSpPr>
        <dsp:cNvPr id="0" name=""/>
        <dsp:cNvSpPr/>
      </dsp:nvSpPr>
      <dsp:spPr>
        <a:xfrm>
          <a:off x="5847977" y="1343131"/>
          <a:ext cx="2562597" cy="303322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latinLnBrk="1">
            <a:lnSpc>
              <a:spcPct val="150000"/>
            </a:lnSpc>
            <a:spcBef>
              <a:spcPct val="0"/>
            </a:spcBef>
            <a:spcAft>
              <a:spcPct val="15000"/>
            </a:spcAft>
            <a:buChar char="••"/>
          </a:pPr>
          <a:r>
            <a:rPr lang="en-US" altLang="en-US" sz="1300" kern="1200" dirty="0"/>
            <a:t>SpO</a:t>
          </a:r>
          <a:r>
            <a:rPr lang="en-US" altLang="en-US" sz="1300" kern="1200" baseline="-25000" dirty="0"/>
            <a:t>2</a:t>
          </a:r>
          <a:r>
            <a:rPr lang="en-US" altLang="ko-KR" sz="1300" kern="1200" dirty="0"/>
            <a:t>/</a:t>
          </a:r>
          <a:r>
            <a:rPr lang="en-US" altLang="en-US" sz="1300" kern="1200" dirty="0"/>
            <a:t>FiO</a:t>
          </a:r>
          <a:r>
            <a:rPr lang="en-US" altLang="en-US" sz="1300" kern="1200" baseline="-25000" dirty="0"/>
            <a:t>2 </a:t>
          </a:r>
          <a:r>
            <a:rPr lang="en-US" altLang="en-US" sz="1300" kern="1200" dirty="0">
              <a:latin typeface="맑은 고딕" panose="020B0503020000020004" pitchFamily="50" charset="-127"/>
              <a:ea typeface="맑은 고딕" panose="020B0503020000020004" pitchFamily="50" charset="-127"/>
            </a:rPr>
            <a:t>≤ </a:t>
          </a:r>
          <a:r>
            <a:rPr lang="en-US" altLang="en-US" sz="1300" b="1" kern="1200" dirty="0"/>
            <a:t>315</a:t>
          </a:r>
          <a:endParaRPr lang="ko-KR" altLang="en-US" sz="1300" b="1" kern="1200" dirty="0"/>
        </a:p>
        <a:p>
          <a:pPr marL="114300" lvl="1" indent="-114300" algn="l" defTabSz="577850" latinLnBrk="1">
            <a:lnSpc>
              <a:spcPct val="150000"/>
            </a:lnSpc>
            <a:spcBef>
              <a:spcPct val="0"/>
            </a:spcBef>
            <a:spcAft>
              <a:spcPct val="15000"/>
            </a:spcAft>
            <a:buChar char="••"/>
          </a:pP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a:t>
          </a:r>
          <a:r>
            <a:rPr lang="en-US" altLang="en-US" sz="1300" kern="1200" dirty="0"/>
            <a:t>PaO</a:t>
          </a:r>
          <a:r>
            <a:rPr lang="en-US" altLang="en-US" sz="1300" kern="1200" baseline="-25000" dirty="0"/>
            <a:t>2</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a:t>
          </a:r>
          <a:r>
            <a:rPr lang="en-US" altLang="en-US" sz="1300" kern="1200" dirty="0"/>
            <a:t> </a:t>
          </a:r>
          <a:r>
            <a:rPr lang="en-US" altLang="ko-KR" sz="1300" kern="1200" dirty="0"/>
            <a:t>PEEP</a:t>
          </a:r>
          <a:endParaRPr lang="ko-KR" altLang="en-US" sz="1300" kern="1200" dirty="0"/>
        </a:p>
        <a:p>
          <a:pPr marL="114300" lvl="1" indent="-114300" algn="l" defTabSz="577850" latinLnBrk="1">
            <a:lnSpc>
              <a:spcPct val="100000"/>
            </a:lnSpc>
            <a:spcBef>
              <a:spcPct val="0"/>
            </a:spcBef>
            <a:spcAft>
              <a:spcPct val="15000"/>
            </a:spcAft>
            <a:buFont typeface="Wingdings" panose="05000000000000000000" pitchFamily="2" charset="2"/>
            <a:buChar char="••"/>
          </a:pPr>
          <a:r>
            <a:rPr lang="en-US" altLang="ko-KR" sz="1300" kern="1200" dirty="0"/>
            <a:t>No HFNO</a:t>
          </a:r>
          <a:endParaRPr lang="ko-KR" altLang="en-US" sz="1300" kern="1200" dirty="0"/>
        </a:p>
      </dsp:txBody>
      <dsp:txXfrm>
        <a:off x="5847977" y="1343131"/>
        <a:ext cx="2562597" cy="3033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8AA3C-D6F5-489B-BEF3-26F946323F25}">
      <dsp:nvSpPr>
        <dsp:cNvPr id="0" name=""/>
        <dsp:cNvSpPr/>
      </dsp:nvSpPr>
      <dsp:spPr>
        <a:xfrm>
          <a:off x="3668036" y="2234269"/>
          <a:ext cx="1698199" cy="1698199"/>
        </a:xfrm>
        <a:prstGeom prst="ellipse">
          <a:avLst/>
        </a:prstGeom>
        <a:solidFill>
          <a:schemeClr val="accent5">
            <a:lumMod val="75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latinLnBrk="1">
            <a:lnSpc>
              <a:spcPct val="90000"/>
            </a:lnSpc>
            <a:spcBef>
              <a:spcPct val="0"/>
            </a:spcBef>
            <a:spcAft>
              <a:spcPct val="35000"/>
            </a:spcAft>
          </a:pPr>
          <a:r>
            <a:rPr lang="en-US" altLang="ko-KR" sz="4000" kern="1200" dirty="0">
              <a:solidFill>
                <a:schemeClr val="bg1"/>
              </a:solidFill>
            </a:rPr>
            <a:t>VILI</a:t>
          </a:r>
          <a:endParaRPr lang="ko-KR" altLang="en-US" sz="4000" kern="1200" dirty="0">
            <a:solidFill>
              <a:schemeClr val="bg1"/>
            </a:solidFill>
          </a:endParaRPr>
        </a:p>
      </dsp:txBody>
      <dsp:txXfrm>
        <a:off x="3916731" y="2482964"/>
        <a:ext cx="1200809" cy="1200809"/>
      </dsp:txXfrm>
    </dsp:sp>
    <dsp:sp modelId="{5A1B4420-2EEC-4602-9454-E050A45A7543}">
      <dsp:nvSpPr>
        <dsp:cNvPr id="0" name=""/>
        <dsp:cNvSpPr/>
      </dsp:nvSpPr>
      <dsp:spPr>
        <a:xfrm rot="16200000">
          <a:off x="4064507" y="1764723"/>
          <a:ext cx="905256" cy="33835"/>
        </a:xfrm>
        <a:custGeom>
          <a:avLst/>
          <a:gdLst/>
          <a:ahLst/>
          <a:cxnLst/>
          <a:rect l="0" t="0" r="0" b="0"/>
          <a:pathLst>
            <a:path>
              <a:moveTo>
                <a:pt x="0" y="16917"/>
              </a:moveTo>
              <a:lnTo>
                <a:pt x="905256" y="16917"/>
              </a:lnTo>
            </a:path>
          </a:pathLst>
        </a:custGeom>
        <a:noFill/>
        <a:ln w="25400" cap="flat" cmpd="dbl" algn="ctr">
          <a:solidFill>
            <a:schemeClr val="accent5">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a:off x="4494504" y="1759009"/>
        <a:ext cx="45262" cy="45262"/>
      </dsp:txXfrm>
    </dsp:sp>
    <dsp:sp modelId="{5C603250-EBD9-4788-89DC-0E4B56E39A76}">
      <dsp:nvSpPr>
        <dsp:cNvPr id="0" name=""/>
        <dsp:cNvSpPr/>
      </dsp:nvSpPr>
      <dsp:spPr>
        <a:xfrm>
          <a:off x="3576460" y="416366"/>
          <a:ext cx="1881350" cy="912646"/>
        </a:xfrm>
        <a:prstGeom prst="ellipse">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latinLnBrk="1">
            <a:lnSpc>
              <a:spcPct val="90000"/>
            </a:lnSpc>
            <a:spcBef>
              <a:spcPct val="0"/>
            </a:spcBef>
            <a:spcAft>
              <a:spcPct val="35000"/>
            </a:spcAft>
          </a:pPr>
          <a:r>
            <a:rPr lang="en-US" altLang="ko-KR" sz="1800" kern="1200" dirty="0" err="1"/>
            <a:t>Volutrauma</a:t>
          </a:r>
          <a:endParaRPr lang="ko-KR" altLang="en-US" sz="1800" kern="1200" dirty="0"/>
        </a:p>
      </dsp:txBody>
      <dsp:txXfrm>
        <a:off x="3851977" y="550020"/>
        <a:ext cx="1330316" cy="645338"/>
      </dsp:txXfrm>
    </dsp:sp>
    <dsp:sp modelId="{74AE9135-B996-423D-96C2-84DE778012DF}">
      <dsp:nvSpPr>
        <dsp:cNvPr id="0" name=""/>
        <dsp:cNvSpPr/>
      </dsp:nvSpPr>
      <dsp:spPr>
        <a:xfrm>
          <a:off x="5366235" y="3066451"/>
          <a:ext cx="420904" cy="33835"/>
        </a:xfrm>
        <a:custGeom>
          <a:avLst/>
          <a:gdLst/>
          <a:ahLst/>
          <a:cxnLst/>
          <a:rect l="0" t="0" r="0" b="0"/>
          <a:pathLst>
            <a:path>
              <a:moveTo>
                <a:pt x="0" y="16917"/>
              </a:moveTo>
              <a:lnTo>
                <a:pt x="420904" y="16917"/>
              </a:lnTo>
            </a:path>
          </a:pathLst>
        </a:custGeom>
        <a:noFill/>
        <a:ln w="25400" cap="flat" cmpd="dbl" algn="ctr">
          <a:solidFill>
            <a:schemeClr val="accent5">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a:off x="5566165" y="3072846"/>
        <a:ext cx="21045" cy="21045"/>
      </dsp:txXfrm>
    </dsp:sp>
    <dsp:sp modelId="{4BF06973-3B2B-4EC7-AE7E-B3259C6CE5A6}">
      <dsp:nvSpPr>
        <dsp:cNvPr id="0" name=""/>
        <dsp:cNvSpPr/>
      </dsp:nvSpPr>
      <dsp:spPr>
        <a:xfrm>
          <a:off x="5787139" y="2627045"/>
          <a:ext cx="1881350" cy="912646"/>
        </a:xfrm>
        <a:prstGeom prst="ellipse">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latinLnBrk="1">
            <a:lnSpc>
              <a:spcPct val="90000"/>
            </a:lnSpc>
            <a:spcBef>
              <a:spcPct val="0"/>
            </a:spcBef>
            <a:spcAft>
              <a:spcPct val="35000"/>
            </a:spcAft>
          </a:pPr>
          <a:r>
            <a:rPr lang="en-US" altLang="ko-KR" sz="1800" kern="1200" dirty="0"/>
            <a:t>Barotrauma</a:t>
          </a:r>
        </a:p>
      </dsp:txBody>
      <dsp:txXfrm>
        <a:off x="6062656" y="2760699"/>
        <a:ext cx="1330316" cy="645338"/>
      </dsp:txXfrm>
    </dsp:sp>
    <dsp:sp modelId="{E22E0839-3482-4193-BD88-155351800792}">
      <dsp:nvSpPr>
        <dsp:cNvPr id="0" name=""/>
        <dsp:cNvSpPr/>
      </dsp:nvSpPr>
      <dsp:spPr>
        <a:xfrm rot="5400000">
          <a:off x="4064507" y="4368179"/>
          <a:ext cx="905256" cy="33835"/>
        </a:xfrm>
        <a:custGeom>
          <a:avLst/>
          <a:gdLst/>
          <a:ahLst/>
          <a:cxnLst/>
          <a:rect l="0" t="0" r="0" b="0"/>
          <a:pathLst>
            <a:path>
              <a:moveTo>
                <a:pt x="0" y="16917"/>
              </a:moveTo>
              <a:lnTo>
                <a:pt x="905256" y="16917"/>
              </a:lnTo>
            </a:path>
          </a:pathLst>
        </a:custGeom>
        <a:noFill/>
        <a:ln w="25400" cap="flat" cmpd="dbl" algn="ctr">
          <a:solidFill>
            <a:schemeClr val="accent5">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a:off x="4494504" y="4362465"/>
        <a:ext cx="45262" cy="45262"/>
      </dsp:txXfrm>
    </dsp:sp>
    <dsp:sp modelId="{20B7F82B-01A3-4E1A-84D9-AFAA06D9CFE3}">
      <dsp:nvSpPr>
        <dsp:cNvPr id="0" name=""/>
        <dsp:cNvSpPr/>
      </dsp:nvSpPr>
      <dsp:spPr>
        <a:xfrm>
          <a:off x="3576460" y="4837724"/>
          <a:ext cx="1881350" cy="912646"/>
        </a:xfrm>
        <a:prstGeom prst="ellipse">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latinLnBrk="1">
            <a:lnSpc>
              <a:spcPct val="90000"/>
            </a:lnSpc>
            <a:spcBef>
              <a:spcPct val="0"/>
            </a:spcBef>
            <a:spcAft>
              <a:spcPct val="35000"/>
            </a:spcAft>
          </a:pPr>
          <a:r>
            <a:rPr lang="en-US" altLang="ko-KR" sz="1800" kern="1200"/>
            <a:t>Atelectauma</a:t>
          </a:r>
          <a:endParaRPr lang="en-US" altLang="ko-KR" sz="1800" kern="1200" dirty="0"/>
        </a:p>
      </dsp:txBody>
      <dsp:txXfrm>
        <a:off x="3851977" y="4971378"/>
        <a:ext cx="1330316" cy="645338"/>
      </dsp:txXfrm>
    </dsp:sp>
    <dsp:sp modelId="{4BC5216C-DD95-4880-A4EA-C13165EB1DB9}">
      <dsp:nvSpPr>
        <dsp:cNvPr id="0" name=""/>
        <dsp:cNvSpPr/>
      </dsp:nvSpPr>
      <dsp:spPr>
        <a:xfrm rot="10800000">
          <a:off x="3247132" y="3066451"/>
          <a:ext cx="420904" cy="33835"/>
        </a:xfrm>
        <a:custGeom>
          <a:avLst/>
          <a:gdLst/>
          <a:ahLst/>
          <a:cxnLst/>
          <a:rect l="0" t="0" r="0" b="0"/>
          <a:pathLst>
            <a:path>
              <a:moveTo>
                <a:pt x="0" y="16917"/>
              </a:moveTo>
              <a:lnTo>
                <a:pt x="420904" y="16917"/>
              </a:lnTo>
            </a:path>
          </a:pathLst>
        </a:custGeom>
        <a:noFill/>
        <a:ln w="25400" cap="flat" cmpd="dbl" algn="ctr">
          <a:solidFill>
            <a:schemeClr val="accent5">
              <a:lumMod val="50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latinLnBrk="1">
            <a:lnSpc>
              <a:spcPct val="90000"/>
            </a:lnSpc>
            <a:spcBef>
              <a:spcPct val="0"/>
            </a:spcBef>
            <a:spcAft>
              <a:spcPct val="35000"/>
            </a:spcAft>
          </a:pPr>
          <a:endParaRPr lang="ko-KR" altLang="en-US" sz="500" kern="1200"/>
        </a:p>
      </dsp:txBody>
      <dsp:txXfrm rot="10800000">
        <a:off x="3447061" y="3072846"/>
        <a:ext cx="21045" cy="21045"/>
      </dsp:txXfrm>
    </dsp:sp>
    <dsp:sp modelId="{10A67ACF-9099-457A-977D-E4A648269FDF}">
      <dsp:nvSpPr>
        <dsp:cNvPr id="0" name=""/>
        <dsp:cNvSpPr/>
      </dsp:nvSpPr>
      <dsp:spPr>
        <a:xfrm>
          <a:off x="1365781" y="2627045"/>
          <a:ext cx="1881350" cy="912646"/>
        </a:xfrm>
        <a:prstGeom prst="ellipse">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latinLnBrk="1">
            <a:lnSpc>
              <a:spcPct val="90000"/>
            </a:lnSpc>
            <a:spcBef>
              <a:spcPct val="0"/>
            </a:spcBef>
            <a:spcAft>
              <a:spcPct val="35000"/>
            </a:spcAft>
          </a:pPr>
          <a:r>
            <a:rPr lang="en-US" altLang="ko-KR" sz="1800" kern="1200" dirty="0" err="1"/>
            <a:t>Biotrauma</a:t>
          </a:r>
          <a:endParaRPr lang="ko-KR" altLang="en-US" sz="1800" kern="1200" dirty="0"/>
        </a:p>
      </dsp:txBody>
      <dsp:txXfrm>
        <a:off x="1641298" y="2760699"/>
        <a:ext cx="1330316" cy="6453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0E421-92C7-49C2-AC5C-25DB769FA166}">
      <dsp:nvSpPr>
        <dsp:cNvPr id="0" name=""/>
        <dsp:cNvSpPr/>
      </dsp:nvSpPr>
      <dsp:spPr>
        <a:xfrm>
          <a:off x="5786" y="-200660"/>
          <a:ext cx="2091482" cy="40132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66725" latinLnBrk="1">
            <a:lnSpc>
              <a:spcPct val="90000"/>
            </a:lnSpc>
            <a:spcBef>
              <a:spcPct val="0"/>
            </a:spcBef>
            <a:spcAft>
              <a:spcPct val="35000"/>
            </a:spcAft>
          </a:pPr>
          <a:r>
            <a:rPr lang="en-US" altLang="ko-KR" sz="1050" b="1" kern="1200" dirty="0" err="1">
              <a:solidFill>
                <a:srgbClr val="FFFF00"/>
              </a:solidFill>
            </a:rPr>
            <a:t>Nonintubated</a:t>
          </a:r>
          <a:r>
            <a:rPr lang="en-US" altLang="ko-KR" sz="1050" b="1" kern="1200" dirty="0">
              <a:solidFill>
                <a:srgbClr val="FFFF00"/>
              </a:solidFill>
            </a:rPr>
            <a:t> ARDS</a:t>
          </a:r>
          <a:endParaRPr lang="ko-KR" altLang="en-US" sz="1050" b="1" kern="1200" dirty="0">
            <a:solidFill>
              <a:srgbClr val="FFFF00"/>
            </a:solidFill>
          </a:endParaRPr>
        </a:p>
      </dsp:txBody>
      <dsp:txXfrm>
        <a:off x="5786" y="-200660"/>
        <a:ext cx="2091482" cy="401320"/>
      </dsp:txXfrm>
    </dsp:sp>
    <dsp:sp modelId="{0C72C761-15EA-471B-82FD-9EF0F2FE4F5B}">
      <dsp:nvSpPr>
        <dsp:cNvPr id="0" name=""/>
        <dsp:cNvSpPr/>
      </dsp:nvSpPr>
      <dsp:spPr>
        <a:xfrm>
          <a:off x="5786" y="200660"/>
          <a:ext cx="2091482" cy="26038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latinLnBrk="1">
            <a:lnSpc>
              <a:spcPct val="150000"/>
            </a:lnSpc>
            <a:spcBef>
              <a:spcPct val="0"/>
            </a:spcBef>
            <a:spcAft>
              <a:spcPct val="15000"/>
            </a:spcAft>
            <a:buChar char="••"/>
          </a:pPr>
          <a:r>
            <a:rPr lang="en-US" altLang="en-US" sz="1050" b="1" kern="1200" dirty="0"/>
            <a:t> PaO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en-US" altLang="en-US" sz="1050" b="1" kern="1200" dirty="0"/>
            <a:t>&lt; 300 mmHg 	      SpO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en-US" altLang="en-US" sz="1050" b="1" kern="1200" dirty="0"/>
            <a:t>&lt; 315</a:t>
          </a:r>
          <a:endParaRPr lang="ko-KR" altLang="en-US" sz="1050" b="1" kern="1200" dirty="0"/>
        </a:p>
        <a:p>
          <a:pPr marL="57150" lvl="1" indent="-57150" algn="l" defTabSz="466725" latinLnBrk="1">
            <a:lnSpc>
              <a:spcPct val="150000"/>
            </a:lnSpc>
            <a:spcBef>
              <a:spcPct val="0"/>
            </a:spcBef>
            <a:spcAft>
              <a:spcPct val="15000"/>
            </a:spcAft>
            <a:buChar char="••"/>
          </a:pPr>
          <a:endParaRPr lang="ko-KR" altLang="en-US" sz="1050" b="1" kern="1200" dirty="0"/>
        </a:p>
        <a:p>
          <a:pPr marL="57150" lvl="1" indent="-57150" algn="l" defTabSz="466725" latinLnBrk="1">
            <a:lnSpc>
              <a:spcPct val="100000"/>
            </a:lnSpc>
            <a:spcBef>
              <a:spcPct val="0"/>
            </a:spcBef>
            <a:spcAft>
              <a:spcPct val="15000"/>
            </a:spcAft>
            <a:buFont typeface="Wingdings" panose="05000000000000000000" pitchFamily="2" charset="2"/>
            <a:buChar char="••"/>
          </a:pPr>
          <a:r>
            <a:rPr lang="en-US" altLang="en-US" sz="1050" b="1" kern="1200" dirty="0"/>
            <a:t>HFNO</a:t>
          </a:r>
          <a:r>
            <a:rPr lang="en-US" altLang="ko-KR" sz="1050" b="1" kern="1200" dirty="0"/>
            <a:t>:</a:t>
          </a:r>
          <a:r>
            <a:rPr lang="en-US" altLang="en-US" sz="1050" b="1" kern="1200" dirty="0"/>
            <a:t> flow &gt;30 L/min</a:t>
          </a:r>
          <a:endParaRPr lang="ko-KR" altLang="en-US" sz="1050" b="1" kern="1200" dirty="0"/>
        </a:p>
        <a:p>
          <a:pPr marL="57150" lvl="1" indent="-57150" algn="l" defTabSz="466725" latinLnBrk="1">
            <a:lnSpc>
              <a:spcPct val="100000"/>
            </a:lnSpc>
            <a:spcBef>
              <a:spcPct val="0"/>
            </a:spcBef>
            <a:spcAft>
              <a:spcPct val="15000"/>
            </a:spcAft>
            <a:buFont typeface="Wingdings" panose="05000000000000000000" pitchFamily="2" charset="2"/>
            <a:buChar char="••"/>
          </a:pPr>
          <a:r>
            <a:rPr lang="en-US" altLang="en-US" sz="1050" b="1" kern="1200" dirty="0"/>
            <a:t>NIV/CPAP</a:t>
          </a:r>
          <a:r>
            <a:rPr lang="en-US" altLang="ko-KR" sz="1050" b="1" kern="1200" dirty="0"/>
            <a:t>:</a:t>
          </a:r>
          <a:r>
            <a:rPr lang="en-US" altLang="en-US" sz="1050" b="1" kern="1200" dirty="0"/>
            <a:t> </a:t>
          </a:r>
          <a:r>
            <a:rPr lang="en-US" altLang="ko-KR" sz="1050" b="1" kern="1200" dirty="0"/>
            <a:t>PEEP </a:t>
          </a:r>
          <a:r>
            <a:rPr lang="en-US" altLang="en-US" sz="1050" b="1" kern="1200" dirty="0">
              <a:latin typeface="맑은 고딕" panose="020B0503020000020004" pitchFamily="50" charset="-127"/>
              <a:ea typeface="맑은 고딕" panose="020B0503020000020004" pitchFamily="50" charset="-127"/>
            </a:rPr>
            <a:t>≥</a:t>
          </a:r>
          <a:r>
            <a:rPr lang="en-US" altLang="ko-KR" sz="1050" b="1" kern="1200" dirty="0"/>
            <a:t> </a:t>
          </a:r>
          <a:r>
            <a:rPr lang="en-US" altLang="en-US" sz="1050" b="1" kern="1200" dirty="0"/>
            <a:t>5 cmH</a:t>
          </a:r>
          <a:r>
            <a:rPr lang="en-US" altLang="en-US" sz="1050" b="1" kern="1200" baseline="-25000" dirty="0"/>
            <a:t>2</a:t>
          </a:r>
          <a:r>
            <a:rPr lang="en-US" altLang="en-US" sz="1050" b="1" kern="1200" dirty="0"/>
            <a:t>O </a:t>
          </a:r>
          <a:endParaRPr lang="ko-KR" altLang="en-US" sz="900" b="1" kern="1200" dirty="0"/>
        </a:p>
      </dsp:txBody>
      <dsp:txXfrm>
        <a:off x="5786" y="200660"/>
        <a:ext cx="2091482" cy="2603863"/>
      </dsp:txXfrm>
    </dsp:sp>
    <dsp:sp modelId="{098E27FD-C5E9-4F58-88A6-476F3F9D8E29}">
      <dsp:nvSpPr>
        <dsp:cNvPr id="0" name=""/>
        <dsp:cNvSpPr/>
      </dsp:nvSpPr>
      <dsp:spPr>
        <a:xfrm>
          <a:off x="2389790" y="-200660"/>
          <a:ext cx="2091482" cy="40132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66725" latinLnBrk="1">
            <a:lnSpc>
              <a:spcPct val="90000"/>
            </a:lnSpc>
            <a:spcBef>
              <a:spcPct val="0"/>
            </a:spcBef>
            <a:spcAft>
              <a:spcPct val="35000"/>
            </a:spcAft>
          </a:pPr>
          <a:r>
            <a:rPr lang="en-US" altLang="ko-KR" sz="1050" b="1" kern="1200" dirty="0">
              <a:solidFill>
                <a:srgbClr val="FFFF00"/>
              </a:solidFill>
            </a:rPr>
            <a:t>Intubated ARDS</a:t>
          </a:r>
          <a:endParaRPr lang="ko-KR" altLang="en-US" sz="1050" b="1" kern="1200" dirty="0">
            <a:solidFill>
              <a:srgbClr val="FFFF00"/>
            </a:solidFill>
          </a:endParaRPr>
        </a:p>
      </dsp:txBody>
      <dsp:txXfrm>
        <a:off x="2389790" y="-200660"/>
        <a:ext cx="2091482" cy="401320"/>
      </dsp:txXfrm>
    </dsp:sp>
    <dsp:sp modelId="{BA8BADFA-E6F2-4C12-9716-7B413B561D01}">
      <dsp:nvSpPr>
        <dsp:cNvPr id="0" name=""/>
        <dsp:cNvSpPr/>
      </dsp:nvSpPr>
      <dsp:spPr>
        <a:xfrm>
          <a:off x="2389790" y="200660"/>
          <a:ext cx="2091482" cy="26038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66725" latinLnBrk="1">
            <a:lnSpc>
              <a:spcPct val="100000"/>
            </a:lnSpc>
            <a:spcBef>
              <a:spcPct val="0"/>
            </a:spcBef>
            <a:spcAft>
              <a:spcPct val="15000"/>
            </a:spcAft>
            <a:buChar char="••"/>
          </a:pPr>
          <a:r>
            <a:rPr lang="en-US" altLang="en-US" sz="1050" b="1" kern="1200" dirty="0">
              <a:solidFill>
                <a:schemeClr val="accent5">
                  <a:lumMod val="50000"/>
                </a:schemeClr>
              </a:solidFill>
            </a:rPr>
            <a:t>Mild</a:t>
          </a:r>
          <a:r>
            <a:rPr lang="en-US" altLang="en-US" sz="1050" b="1" kern="1200" dirty="0"/>
            <a:t> 				      200 </a:t>
          </a:r>
          <a:r>
            <a:rPr lang="en-US" altLang="ko-KR" sz="1050" b="1" kern="1200" dirty="0"/>
            <a:t>&lt; </a:t>
          </a:r>
          <a:r>
            <a:rPr lang="en-US" altLang="en-US" sz="1050" b="1" kern="1200" dirty="0"/>
            <a:t>PaO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en-US" altLang="en-US" sz="1050" b="1" kern="1200" dirty="0">
              <a:latin typeface="맑은 고딕" panose="020B0503020000020004" pitchFamily="50" charset="-127"/>
              <a:ea typeface="맑은 고딕" panose="020B0503020000020004" pitchFamily="50" charset="-127"/>
            </a:rPr>
            <a:t>≤ </a:t>
          </a:r>
          <a:r>
            <a:rPr lang="en-US" altLang="en-US" sz="1050" b="1" kern="1200" dirty="0"/>
            <a:t>300 mmHg       235&lt; SpO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en-US" altLang="en-US" sz="1050" b="1" kern="1200" dirty="0">
              <a:latin typeface="맑은 고딕" panose="020B0503020000020004" pitchFamily="50" charset="-127"/>
              <a:ea typeface="맑은 고딕" panose="020B0503020000020004" pitchFamily="50" charset="-127"/>
            </a:rPr>
            <a:t>≤ </a:t>
          </a:r>
          <a:r>
            <a:rPr lang="en-US" altLang="en-US" sz="1050" b="1" kern="1200" dirty="0"/>
            <a:t>315</a:t>
          </a:r>
          <a:endParaRPr lang="ko-KR" altLang="en-US" sz="1050" b="1" kern="1200" dirty="0"/>
        </a:p>
        <a:p>
          <a:pPr marL="57150" lvl="1" indent="-57150" algn="l" defTabSz="222250" latinLnBrk="1">
            <a:lnSpc>
              <a:spcPct val="100000"/>
            </a:lnSpc>
            <a:spcBef>
              <a:spcPct val="0"/>
            </a:spcBef>
            <a:spcAft>
              <a:spcPct val="15000"/>
            </a:spcAft>
            <a:buChar char="••"/>
          </a:pPr>
          <a:endParaRPr lang="ko-KR" altLang="en-US" sz="500" b="1" kern="1200" dirty="0"/>
        </a:p>
        <a:p>
          <a:pPr marL="57150" lvl="1" indent="-57150" algn="l" defTabSz="466725" latinLnBrk="1">
            <a:lnSpc>
              <a:spcPct val="100000"/>
            </a:lnSpc>
            <a:spcBef>
              <a:spcPct val="0"/>
            </a:spcBef>
            <a:spcAft>
              <a:spcPct val="15000"/>
            </a:spcAft>
            <a:buChar char="••"/>
          </a:pPr>
          <a:r>
            <a:rPr lang="it-IT" altLang="en-US" sz="1050" b="1" kern="1200" dirty="0">
              <a:solidFill>
                <a:schemeClr val="accent5">
                  <a:lumMod val="50000"/>
                </a:schemeClr>
              </a:solidFill>
            </a:rPr>
            <a:t>Moderate  </a:t>
          </a:r>
          <a:r>
            <a:rPr lang="it-IT" altLang="en-US" sz="1050" b="1" kern="1200" dirty="0"/>
            <a:t>			      100 &lt; PaO2</a:t>
          </a:r>
          <a:r>
            <a:rPr lang="en-US" altLang="ko-KR" sz="1050" b="1" kern="1200" dirty="0"/>
            <a:t>/</a:t>
          </a:r>
          <a:r>
            <a:rPr lang="it-IT" altLang="en-US" sz="1050" b="1" kern="1200" dirty="0"/>
            <a:t>FiO</a:t>
          </a:r>
          <a:r>
            <a:rPr lang="en-US" altLang="en-US" sz="1050" b="1" kern="1200" baseline="-25000" dirty="0"/>
            <a:t>2</a:t>
          </a:r>
          <a:r>
            <a:rPr lang="it-IT" altLang="en-US" sz="1050" b="1" kern="1200" dirty="0"/>
            <a:t> </a:t>
          </a:r>
          <a:r>
            <a:rPr lang="it-IT" altLang="en-US" sz="1050" b="1" kern="1200" dirty="0">
              <a:latin typeface="맑은 고딕" panose="020B0503020000020004" pitchFamily="50" charset="-127"/>
              <a:ea typeface="맑은 고딕" panose="020B0503020000020004" pitchFamily="50" charset="-127"/>
            </a:rPr>
            <a:t>≤ </a:t>
          </a:r>
          <a:r>
            <a:rPr lang="it-IT" altLang="en-US" sz="1050" b="1" kern="1200" dirty="0"/>
            <a:t>200 mmHg       </a:t>
          </a:r>
          <a:r>
            <a:rPr lang="en-US" altLang="en-US" sz="1050" b="1" kern="1200" dirty="0"/>
            <a:t>148 </a:t>
          </a:r>
          <a:r>
            <a:rPr lang="en-US" altLang="ko-KR" sz="1050" b="1" kern="1200" dirty="0"/>
            <a:t>&lt;</a:t>
          </a:r>
          <a:r>
            <a:rPr lang="en-US" altLang="en-US" sz="1050" b="1" kern="1200" dirty="0"/>
            <a:t> SpO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it-IT" altLang="en-US" sz="1050" b="1" kern="1200" dirty="0">
              <a:latin typeface="맑은 고딕" panose="020B0503020000020004" pitchFamily="50" charset="-127"/>
              <a:ea typeface="맑은 고딕" panose="020B0503020000020004" pitchFamily="50" charset="-127"/>
            </a:rPr>
            <a:t>≤ </a:t>
          </a:r>
          <a:r>
            <a:rPr lang="en-US" altLang="en-US" sz="1050" b="1" kern="1200" dirty="0"/>
            <a:t>235</a:t>
          </a:r>
          <a:endParaRPr lang="ko-KR" altLang="en-US" sz="1050" b="1" kern="1200" dirty="0"/>
        </a:p>
        <a:p>
          <a:pPr marL="57150" lvl="1" indent="-57150" algn="l" defTabSz="222250" latinLnBrk="1">
            <a:lnSpc>
              <a:spcPct val="100000"/>
            </a:lnSpc>
            <a:spcBef>
              <a:spcPct val="0"/>
            </a:spcBef>
            <a:spcAft>
              <a:spcPct val="15000"/>
            </a:spcAft>
            <a:buChar char="••"/>
          </a:pPr>
          <a:endParaRPr lang="ko-KR" altLang="en-US" sz="500" b="1" kern="1200" dirty="0"/>
        </a:p>
        <a:p>
          <a:pPr marL="57150" lvl="1" indent="-57150" algn="l" defTabSz="466725" latinLnBrk="1">
            <a:lnSpc>
              <a:spcPct val="100000"/>
            </a:lnSpc>
            <a:spcBef>
              <a:spcPct val="0"/>
            </a:spcBef>
            <a:spcAft>
              <a:spcPct val="15000"/>
            </a:spcAft>
            <a:buChar char="••"/>
          </a:pPr>
          <a:r>
            <a:rPr lang="en-US" altLang="en-US" sz="1050" b="1" kern="1200" dirty="0">
              <a:solidFill>
                <a:schemeClr val="accent5">
                  <a:lumMod val="50000"/>
                </a:schemeClr>
              </a:solidFill>
            </a:rPr>
            <a:t>Severe	</a:t>
          </a:r>
          <a:r>
            <a:rPr lang="en-US" altLang="en-US" sz="1050" b="1" kern="1200" dirty="0"/>
            <a:t>		    </a:t>
          </a:r>
          <a:r>
            <a:rPr lang="en-US" altLang="en-US" sz="1050" b="1" kern="1200" dirty="0" smtClean="0"/>
            <a:t>  </a:t>
          </a:r>
          <a:r>
            <a:rPr lang="en-US" altLang="en-US" sz="1050" b="1" kern="1200" dirty="0"/>
            <a:t>PaO</a:t>
          </a:r>
          <a:r>
            <a:rPr lang="en-US" altLang="en-US" sz="1050" b="1" kern="1200" baseline="-25000" dirty="0"/>
            <a:t>2</a:t>
          </a:r>
          <a:r>
            <a:rPr lang="en-US" altLang="ko-KR" sz="1050" b="1" kern="1200" dirty="0"/>
            <a:t>/F</a:t>
          </a:r>
          <a:r>
            <a:rPr lang="en-US" altLang="en-US" sz="1050" b="1" kern="1200" dirty="0"/>
            <a:t>iO</a:t>
          </a:r>
          <a:r>
            <a:rPr lang="en-US" altLang="en-US" sz="1050" b="1" kern="1200" baseline="-25000" dirty="0"/>
            <a:t>2  </a:t>
          </a:r>
          <a:r>
            <a:rPr lang="en-US" altLang="en-US" sz="1050" b="1" kern="1200" dirty="0">
              <a:latin typeface="맑은 고딕" panose="020B0503020000020004" pitchFamily="50" charset="-127"/>
              <a:ea typeface="맑은 고딕" panose="020B0503020000020004" pitchFamily="50" charset="-127"/>
            </a:rPr>
            <a:t>≤ </a:t>
          </a:r>
          <a:r>
            <a:rPr lang="en-US" altLang="en-US" sz="1050" b="1" kern="1200" dirty="0"/>
            <a:t>100 mm Hg  	      SpO</a:t>
          </a:r>
          <a:r>
            <a:rPr lang="en-US" altLang="en-US" sz="1050" b="1" kern="1200" baseline="-25000" dirty="0"/>
            <a:t>2</a:t>
          </a:r>
          <a:r>
            <a:rPr lang="en-US" altLang="ko-KR" sz="1050" b="1" kern="1200" dirty="0"/>
            <a:t>/</a:t>
          </a:r>
          <a:r>
            <a:rPr lang="en-US" altLang="en-US" sz="1050" b="1" kern="1200" dirty="0"/>
            <a:t>FiO</a:t>
          </a:r>
          <a:r>
            <a:rPr lang="en-US" altLang="en-US" sz="1050" b="1" kern="1200" baseline="-25000" dirty="0"/>
            <a:t>2  </a:t>
          </a:r>
          <a:r>
            <a:rPr lang="en-US" altLang="en-US" sz="1050" b="1" kern="1200" dirty="0">
              <a:latin typeface="맑은 고딕" panose="020B0503020000020004" pitchFamily="50" charset="-127"/>
              <a:ea typeface="맑은 고딕" panose="020B0503020000020004" pitchFamily="50" charset="-127"/>
            </a:rPr>
            <a:t>≤ </a:t>
          </a:r>
          <a:r>
            <a:rPr lang="en-US" altLang="en-US" sz="1050" b="1" kern="1200" dirty="0"/>
            <a:t>148 	</a:t>
          </a:r>
          <a:endParaRPr lang="ko-KR" altLang="en-US" sz="1050" b="1" kern="1200" dirty="0"/>
        </a:p>
        <a:p>
          <a:pPr marL="57150" lvl="1" indent="-57150" algn="l" defTabSz="466725" latinLnBrk="1">
            <a:lnSpc>
              <a:spcPct val="150000"/>
            </a:lnSpc>
            <a:spcBef>
              <a:spcPct val="0"/>
            </a:spcBef>
            <a:spcAft>
              <a:spcPct val="15000"/>
            </a:spcAft>
            <a:buFont typeface="Wingdings" panose="05000000000000000000" pitchFamily="2" charset="2"/>
            <a:buChar char="••"/>
          </a:pPr>
          <a:r>
            <a:rPr lang="en-US" altLang="ko-KR" sz="1050" b="1" kern="1200" dirty="0"/>
            <a:t>PEEP </a:t>
          </a:r>
          <a:r>
            <a:rPr lang="en-US" altLang="en-US" sz="1050" b="1" kern="1200" dirty="0">
              <a:latin typeface="맑은 고딕" panose="020B0503020000020004" pitchFamily="50" charset="-127"/>
              <a:ea typeface="맑은 고딕" panose="020B0503020000020004" pitchFamily="50" charset="-127"/>
            </a:rPr>
            <a:t>≥</a:t>
          </a:r>
          <a:r>
            <a:rPr lang="en-US" altLang="ko-KR" sz="1050" b="1" kern="1200" dirty="0"/>
            <a:t> </a:t>
          </a:r>
          <a:r>
            <a:rPr lang="en-US" altLang="en-US" sz="1050" b="1" kern="1200" dirty="0"/>
            <a:t>5 cmH</a:t>
          </a:r>
          <a:r>
            <a:rPr lang="en-US" altLang="en-US" sz="1050" b="1" kern="1200" baseline="-25000" dirty="0"/>
            <a:t>2</a:t>
          </a:r>
          <a:r>
            <a:rPr lang="en-US" altLang="en-US" sz="1050" b="1" kern="1200" dirty="0"/>
            <a:t>O</a:t>
          </a:r>
          <a:endParaRPr lang="ko-KR" altLang="en-US" sz="900" b="1" kern="1200" dirty="0"/>
        </a:p>
      </dsp:txBody>
      <dsp:txXfrm>
        <a:off x="2389790" y="200660"/>
        <a:ext cx="2091482" cy="2603863"/>
      </dsp:txXfrm>
    </dsp:sp>
    <dsp:sp modelId="{59252566-AAD2-401C-BD51-C9433EBC8D8D}">
      <dsp:nvSpPr>
        <dsp:cNvPr id="0" name=""/>
        <dsp:cNvSpPr/>
      </dsp:nvSpPr>
      <dsp:spPr>
        <a:xfrm>
          <a:off x="4773794" y="-200660"/>
          <a:ext cx="2091482" cy="40132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latinLnBrk="1">
            <a:lnSpc>
              <a:spcPct val="90000"/>
            </a:lnSpc>
            <a:spcBef>
              <a:spcPct val="0"/>
            </a:spcBef>
            <a:spcAft>
              <a:spcPct val="35000"/>
            </a:spcAft>
          </a:pPr>
          <a:r>
            <a:rPr lang="en-US" altLang="en-US" sz="1000" b="1" kern="1200" dirty="0">
              <a:solidFill>
                <a:srgbClr val="FFFF00"/>
              </a:solidFill>
            </a:rPr>
            <a:t>Modified Definition for</a:t>
          </a:r>
          <a:endParaRPr lang="ko-KR" altLang="en-US" sz="1000" b="1" kern="1200" dirty="0">
            <a:solidFill>
              <a:srgbClr val="FFFF00"/>
            </a:solidFill>
          </a:endParaRPr>
        </a:p>
        <a:p>
          <a:pPr lvl="0" algn="ctr" defTabSz="444500" latinLnBrk="1">
            <a:lnSpc>
              <a:spcPct val="90000"/>
            </a:lnSpc>
            <a:spcBef>
              <a:spcPct val="0"/>
            </a:spcBef>
            <a:spcAft>
              <a:spcPct val="35000"/>
            </a:spcAft>
          </a:pPr>
          <a:r>
            <a:rPr lang="en-US" altLang="en-US" sz="1000" b="1" kern="1200" dirty="0">
              <a:solidFill>
                <a:srgbClr val="FFFF00"/>
              </a:solidFill>
            </a:rPr>
            <a:t>Resource-Limited Settings</a:t>
          </a:r>
          <a:endParaRPr lang="ko-KR" altLang="en-US" sz="1000" b="1" kern="1200" dirty="0">
            <a:solidFill>
              <a:srgbClr val="FFFF00"/>
            </a:solidFill>
          </a:endParaRPr>
        </a:p>
      </dsp:txBody>
      <dsp:txXfrm>
        <a:off x="4773794" y="-200660"/>
        <a:ext cx="2091482" cy="401320"/>
      </dsp:txXfrm>
    </dsp:sp>
    <dsp:sp modelId="{3C857AF9-B9A8-45CF-A18B-A12E005A2DCD}">
      <dsp:nvSpPr>
        <dsp:cNvPr id="0" name=""/>
        <dsp:cNvSpPr/>
      </dsp:nvSpPr>
      <dsp:spPr>
        <a:xfrm>
          <a:off x="4775948" y="200660"/>
          <a:ext cx="2091482" cy="260386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latinLnBrk="1">
            <a:lnSpc>
              <a:spcPct val="150000"/>
            </a:lnSpc>
            <a:spcBef>
              <a:spcPct val="0"/>
            </a:spcBef>
            <a:spcAft>
              <a:spcPct val="15000"/>
            </a:spcAft>
            <a:buChar char="••"/>
          </a:pPr>
          <a:r>
            <a:rPr lang="en-US" altLang="en-US" sz="1000" b="1" kern="1200" dirty="0"/>
            <a:t>SpO</a:t>
          </a:r>
          <a:r>
            <a:rPr lang="en-US" altLang="en-US" sz="1000" b="1" kern="1200" baseline="-25000" dirty="0"/>
            <a:t>2</a:t>
          </a:r>
          <a:r>
            <a:rPr lang="en-US" altLang="ko-KR" sz="1000" b="1" kern="1200" dirty="0"/>
            <a:t>/</a:t>
          </a:r>
          <a:r>
            <a:rPr lang="en-US" altLang="en-US" sz="1000" b="1" kern="1200" dirty="0"/>
            <a:t>FiO</a:t>
          </a:r>
          <a:r>
            <a:rPr lang="en-US" altLang="en-US" sz="1000" b="1" kern="1200" baseline="-25000" dirty="0"/>
            <a:t>2 </a:t>
          </a:r>
          <a:r>
            <a:rPr lang="en-US" altLang="en-US" sz="1000" b="1" kern="1200" dirty="0">
              <a:latin typeface="맑은 고딕" panose="020B0503020000020004" pitchFamily="50" charset="-127"/>
              <a:ea typeface="맑은 고딕" panose="020B0503020000020004" pitchFamily="50" charset="-127"/>
            </a:rPr>
            <a:t>≤ </a:t>
          </a:r>
          <a:r>
            <a:rPr lang="en-US" altLang="en-US" sz="1000" b="1" kern="1200" dirty="0"/>
            <a:t>315</a:t>
          </a:r>
          <a:endParaRPr lang="ko-KR" altLang="en-US" sz="1000" b="1" kern="1200" dirty="0"/>
        </a:p>
        <a:p>
          <a:pPr marL="57150" lvl="1" indent="-57150" algn="l" defTabSz="444500" latinLnBrk="1">
            <a:lnSpc>
              <a:spcPct val="150000"/>
            </a:lnSpc>
            <a:spcBef>
              <a:spcPct val="0"/>
            </a:spcBef>
            <a:spcAft>
              <a:spcPct val="15000"/>
            </a:spcAft>
            <a:buChar char="••"/>
          </a:pPr>
          <a:endParaRPr lang="ko-KR" altLang="en-US" sz="1000" b="1" kern="1200" dirty="0"/>
        </a:p>
        <a:p>
          <a:pPr marL="57150" lvl="1" indent="-57150" algn="l" defTabSz="444500" latinLnBrk="1">
            <a:lnSpc>
              <a:spcPct val="150000"/>
            </a:lnSpc>
            <a:spcBef>
              <a:spcPct val="0"/>
            </a:spcBef>
            <a:spcAft>
              <a:spcPct val="15000"/>
            </a:spcAft>
            <a:buFont typeface="Wingdings" panose="05000000000000000000" pitchFamily="2" charset="2"/>
            <a:buChar char="••"/>
          </a:pPr>
          <a:r>
            <a:rPr lang="en-US" altLang="ko-KR" sz="1000" b="1" i="1" kern="1200" dirty="0"/>
            <a:t>No</a:t>
          </a:r>
          <a:r>
            <a:rPr lang="en-US" altLang="ko-KR" sz="1000" b="1" kern="1200" dirty="0"/>
            <a:t> </a:t>
          </a:r>
          <a:r>
            <a:rPr lang="en-US" altLang="en-US" sz="1000" b="1" kern="1200" dirty="0"/>
            <a:t>PaO</a:t>
          </a:r>
          <a:r>
            <a:rPr lang="en-US" altLang="en-US" sz="1000" b="1" kern="1200" baseline="-25000" dirty="0"/>
            <a:t>2</a:t>
          </a:r>
          <a:endParaRPr lang="ko-KR" altLang="en-US" sz="1000" b="1" kern="1200" dirty="0"/>
        </a:p>
        <a:p>
          <a:pPr marL="57150" lvl="1" indent="-57150" algn="l" defTabSz="444500" latinLnBrk="1">
            <a:lnSpc>
              <a:spcPct val="150000"/>
            </a:lnSpc>
            <a:spcBef>
              <a:spcPct val="0"/>
            </a:spcBef>
            <a:spcAft>
              <a:spcPct val="15000"/>
            </a:spcAft>
            <a:buFont typeface="Wingdings" panose="05000000000000000000" pitchFamily="2" charset="2"/>
            <a:buChar char="••"/>
          </a:pPr>
          <a:r>
            <a:rPr lang="en-US" altLang="ko-KR" sz="1000" b="1" i="1" kern="1200" dirty="0"/>
            <a:t>No</a:t>
          </a:r>
          <a:r>
            <a:rPr lang="en-US" altLang="en-US" sz="1000" b="1" kern="1200" dirty="0"/>
            <a:t> </a:t>
          </a:r>
          <a:r>
            <a:rPr lang="en-US" altLang="ko-KR" sz="1000" b="1" kern="1200" dirty="0"/>
            <a:t>PEEP</a:t>
          </a:r>
          <a:endParaRPr lang="ko-KR" altLang="en-US" sz="1000" b="1" kern="1200" dirty="0"/>
        </a:p>
        <a:p>
          <a:pPr marL="57150" lvl="1" indent="-57150" algn="l" defTabSz="444500" latinLnBrk="1">
            <a:lnSpc>
              <a:spcPct val="150000"/>
            </a:lnSpc>
            <a:spcBef>
              <a:spcPct val="0"/>
            </a:spcBef>
            <a:spcAft>
              <a:spcPct val="15000"/>
            </a:spcAft>
            <a:buFont typeface="Wingdings" panose="05000000000000000000" pitchFamily="2" charset="2"/>
            <a:buChar char="••"/>
          </a:pPr>
          <a:r>
            <a:rPr lang="en-US" altLang="ko-KR" sz="1000" b="1" i="1" kern="1200" dirty="0"/>
            <a:t>No</a:t>
          </a:r>
          <a:r>
            <a:rPr lang="en-US" altLang="ko-KR" sz="1000" b="1" kern="1200" dirty="0"/>
            <a:t> HFNO</a:t>
          </a:r>
          <a:endParaRPr lang="ko-KR" altLang="en-US" sz="800" b="1" kern="1200" dirty="0"/>
        </a:p>
      </dsp:txBody>
      <dsp:txXfrm>
        <a:off x="4775948" y="200660"/>
        <a:ext cx="2091482" cy="260386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6218D-D9E8-4ABC-86C3-42DB0FE53750}" type="datetimeFigureOut">
              <a:rPr lang="ko-KR" altLang="en-US" smtClean="0"/>
              <a:t>2025-04-20</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5F8BE-B264-4320-A425-1B6C5224FFA9}" type="slidenum">
              <a:rPr lang="ko-KR" altLang="en-US" smtClean="0"/>
              <a:t>‹#›</a:t>
            </a:fld>
            <a:endParaRPr lang="ko-KR" altLang="en-US"/>
          </a:p>
        </p:txBody>
      </p:sp>
    </p:spTree>
    <p:extLst>
      <p:ext uri="{BB962C8B-B14F-4D97-AF65-F5344CB8AC3E}">
        <p14:creationId xmlns:p14="http://schemas.microsoft.com/office/powerpoint/2010/main" val="285311187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adiopaedia.org/articles/bedside-lung-ultrasound-in-emergency-approach?lang=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mc.ncbi.nlm.nih.gov/articles/PMC8449136/#bib1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pmc.ncbi.nlm.nih.gov/articles/PMC8449136/#bib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mc.ncbi.nlm.nih.gov/articles/PMC7641258/#CR6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46F9FEE-E595-4CF2-9418-469F9DCB13B0}" type="slidenum">
              <a:rPr lang="ko-KR" altLang="en-US" smtClean="0"/>
              <a:t>1</a:t>
            </a:fld>
            <a:endParaRPr lang="ko-KR" altLang="en-US"/>
          </a:p>
        </p:txBody>
      </p:sp>
    </p:spTree>
    <p:extLst>
      <p:ext uri="{BB962C8B-B14F-4D97-AF65-F5344CB8AC3E}">
        <p14:creationId xmlns:p14="http://schemas.microsoft.com/office/powerpoint/2010/main" val="165321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sng" kern="1200" dirty="0">
                <a:solidFill>
                  <a:schemeClr val="tx1"/>
                </a:solidFill>
                <a:effectLst/>
                <a:latin typeface="+mn-lt"/>
                <a:ea typeface="+mn-ea"/>
                <a:cs typeface="+mn-cs"/>
                <a:hlinkClick r:id="rId3" tooltip="BLUE (ultrasound protocol)"/>
              </a:rPr>
              <a:t>alveolar-interstitial syndrome</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13</a:t>
            </a:fld>
            <a:endParaRPr lang="ko-KR" altLang="en-US"/>
          </a:p>
        </p:txBody>
      </p:sp>
    </p:spTree>
    <p:extLst>
      <p:ext uri="{BB962C8B-B14F-4D97-AF65-F5344CB8AC3E}">
        <p14:creationId xmlns:p14="http://schemas.microsoft.com/office/powerpoint/2010/main" val="421010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AHPE: acute hemodynamic pulmonary edema</a:t>
            </a:r>
          </a:p>
          <a:p>
            <a:r>
              <a:rPr lang="en-US" altLang="ko-KR" dirty="0" smtClean="0"/>
              <a:t>ILF: interstitial lung fibrosis</a:t>
            </a:r>
          </a:p>
          <a:p>
            <a:endParaRPr lang="en-US" altLang="ko-KR" dirty="0"/>
          </a:p>
          <a:p>
            <a:r>
              <a:rPr lang="en-US" altLang="ko-KR" sz="1200" b="0" i="0" kern="1200" dirty="0">
                <a:solidFill>
                  <a:schemeClr val="tx1"/>
                </a:solidFill>
                <a:effectLst/>
                <a:latin typeface="+mn-lt"/>
                <a:ea typeface="+mn-ea"/>
                <a:cs typeface="+mn-cs"/>
              </a:rPr>
              <a:t/>
            </a:r>
            <a:br>
              <a:rPr lang="en-US" altLang="ko-KR" sz="1200" b="0" i="0" kern="1200" dirty="0">
                <a:solidFill>
                  <a:schemeClr val="tx1"/>
                </a:solidFill>
                <a:effectLst/>
                <a:latin typeface="+mn-lt"/>
                <a:ea typeface="+mn-ea"/>
                <a:cs typeface="+mn-cs"/>
              </a:rPr>
            </a:b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17</a:t>
            </a:fld>
            <a:endParaRPr lang="ko-KR" altLang="en-US"/>
          </a:p>
        </p:txBody>
      </p:sp>
    </p:spTree>
    <p:extLst>
      <p:ext uri="{BB962C8B-B14F-4D97-AF65-F5344CB8AC3E}">
        <p14:creationId xmlns:p14="http://schemas.microsoft.com/office/powerpoint/2010/main" val="323638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Darker skin, shock (perfusion)</a:t>
            </a:r>
          </a:p>
          <a:p>
            <a:endParaRPr lang="en-US" altLang="ko-KR" dirty="0"/>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18</a:t>
            </a:fld>
            <a:endParaRPr lang="ko-KR" altLang="en-US"/>
          </a:p>
        </p:txBody>
      </p:sp>
    </p:spTree>
    <p:extLst>
      <p:ext uri="{BB962C8B-B14F-4D97-AF65-F5344CB8AC3E}">
        <p14:creationId xmlns:p14="http://schemas.microsoft.com/office/powerpoint/2010/main" val="340546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‡Modified oxygenation criteria can be applied in settings in which arterial blood gas and/or HFNO, NIV, and mechanical ventilation are not</a:t>
            </a:r>
          </a:p>
          <a:p>
            <a:r>
              <a:rPr lang="en-US" altLang="ko-KR" sz="1200" b="0" i="0" u="none" strike="noStrike" kern="1200" baseline="0" dirty="0">
                <a:solidFill>
                  <a:schemeClr val="tx1"/>
                </a:solidFill>
                <a:latin typeface="+mn-lt"/>
                <a:ea typeface="+mn-ea"/>
                <a:cs typeface="+mn-cs"/>
              </a:rPr>
              <a:t>routinely available.</a:t>
            </a:r>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en-US" altLang="ko-KR" dirty="0"/>
          </a:p>
          <a:p>
            <a:endParaRPr lang="en-US" altLang="ko-KR" dirty="0"/>
          </a:p>
          <a:p>
            <a:r>
              <a:rPr lang="en-US" altLang="ko-KR" sz="1200" b="0" i="0" u="none" strike="noStrike" kern="1200" baseline="0" dirty="0">
                <a:solidFill>
                  <a:schemeClr val="tx1"/>
                </a:solidFill>
                <a:latin typeface="+mn-lt"/>
                <a:ea typeface="+mn-ea"/>
                <a:cs typeface="+mn-cs"/>
              </a:rPr>
              <a:t>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ambient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(e.g.,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19</a:t>
            </a:fld>
            <a:endParaRPr lang="ko-KR" altLang="en-US"/>
          </a:p>
        </p:txBody>
      </p:sp>
    </p:spTree>
    <p:extLst>
      <p:ext uri="{BB962C8B-B14F-4D97-AF65-F5344CB8AC3E}">
        <p14:creationId xmlns:p14="http://schemas.microsoft.com/office/powerpoint/2010/main" val="197285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0" u="none" strike="noStrike" kern="1200" baseline="0" dirty="0">
                <a:solidFill>
                  <a:schemeClr val="tx1"/>
                </a:solidFill>
                <a:latin typeface="+mn-lt"/>
                <a:ea typeface="+mn-ea"/>
                <a:cs typeface="+mn-cs"/>
              </a:rPr>
              <a:t>The S/F ratio threshold value of 235 resulted in 85% sensitivity with 85% specificity for P/F ratios of 200.</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1" i="0" u="none" strike="noStrike" kern="1200" baseline="0" dirty="0">
                <a:solidFill>
                  <a:schemeClr val="tx1"/>
                </a:solidFill>
                <a:latin typeface="+mn-lt"/>
                <a:ea typeface="+mn-ea"/>
                <a:cs typeface="+mn-cs"/>
              </a:rPr>
              <a:t>The S/F ratio threshold value of 315 resulted in 91% sensitivity with 56% specificity for P/F ratios of 300.</a:t>
            </a:r>
            <a:endParaRPr lang="ko-KR" altLang="en-US" dirty="0"/>
          </a:p>
          <a:p>
            <a:endParaRPr lang="en-US" altLang="ko-KR"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20</a:t>
            </a:fld>
            <a:endParaRPr lang="ko-KR" altLang="en-US"/>
          </a:p>
        </p:txBody>
      </p:sp>
    </p:spTree>
    <p:extLst>
      <p:ext uri="{BB962C8B-B14F-4D97-AF65-F5344CB8AC3E}">
        <p14:creationId xmlns:p14="http://schemas.microsoft.com/office/powerpoint/2010/main" val="221949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‡Modified oxygenation criteria can be applied in settings in which arterial blood gas and/or HFNO, NIV, and mechanical ventilation are not</a:t>
            </a:r>
          </a:p>
          <a:p>
            <a:r>
              <a:rPr lang="en-US" altLang="ko-KR" sz="1200" b="0" i="0" u="none" strike="noStrike" kern="1200" baseline="0" dirty="0">
                <a:solidFill>
                  <a:schemeClr val="tx1"/>
                </a:solidFill>
                <a:latin typeface="+mn-lt"/>
                <a:ea typeface="+mn-ea"/>
                <a:cs typeface="+mn-cs"/>
              </a:rPr>
              <a:t>routinely available.</a:t>
            </a:r>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en-US" altLang="ko-KR" dirty="0"/>
          </a:p>
          <a:p>
            <a:endParaRPr lang="en-US" altLang="ko-KR" dirty="0"/>
          </a:p>
          <a:p>
            <a:r>
              <a:rPr lang="en-US" altLang="ko-KR" sz="1200" b="0" i="0" u="none" strike="noStrike" kern="1200" baseline="0" dirty="0">
                <a:solidFill>
                  <a:schemeClr val="tx1"/>
                </a:solidFill>
                <a:latin typeface="+mn-lt"/>
                <a:ea typeface="+mn-ea"/>
                <a:cs typeface="+mn-cs"/>
              </a:rPr>
              <a:t>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ambient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(e.g.,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21</a:t>
            </a:fld>
            <a:endParaRPr lang="ko-KR" altLang="en-US"/>
          </a:p>
        </p:txBody>
      </p:sp>
    </p:spTree>
    <p:extLst>
      <p:ext uri="{BB962C8B-B14F-4D97-AF65-F5344CB8AC3E}">
        <p14:creationId xmlns:p14="http://schemas.microsoft.com/office/powerpoint/2010/main" val="1820057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22</a:t>
            </a:fld>
            <a:endParaRPr lang="ko-KR" altLang="en-US"/>
          </a:p>
        </p:txBody>
      </p:sp>
    </p:spTree>
    <p:extLst>
      <p:ext uri="{BB962C8B-B14F-4D97-AF65-F5344CB8AC3E}">
        <p14:creationId xmlns:p14="http://schemas.microsoft.com/office/powerpoint/2010/main" val="1267856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‡Modified oxygenation criteria can be applied in settings in which arterial blood gas and/or HFNO, NIV, and mechanical ventilation are not</a:t>
            </a:r>
          </a:p>
          <a:p>
            <a:r>
              <a:rPr lang="en-US" altLang="ko-KR" sz="1200" b="0" i="0" u="none" strike="noStrike" kern="1200" baseline="0" dirty="0">
                <a:solidFill>
                  <a:schemeClr val="tx1"/>
                </a:solidFill>
                <a:latin typeface="+mn-lt"/>
                <a:ea typeface="+mn-ea"/>
                <a:cs typeface="+mn-cs"/>
              </a:rPr>
              <a:t>routinely available.</a:t>
            </a:r>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en-US" altLang="ko-KR" dirty="0"/>
          </a:p>
          <a:p>
            <a:endParaRPr lang="en-US" altLang="ko-KR" dirty="0"/>
          </a:p>
          <a:p>
            <a:r>
              <a:rPr lang="en-US" altLang="ko-KR" sz="1200" b="0" i="0" u="none" strike="noStrike" kern="1200" baseline="0" dirty="0">
                <a:solidFill>
                  <a:schemeClr val="tx1"/>
                </a:solidFill>
                <a:latin typeface="+mn-lt"/>
                <a:ea typeface="+mn-ea"/>
                <a:cs typeface="+mn-cs"/>
              </a:rPr>
              <a:t>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ambient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(e.g.,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24</a:t>
            </a:fld>
            <a:endParaRPr lang="ko-KR" altLang="en-US"/>
          </a:p>
        </p:txBody>
      </p:sp>
    </p:spTree>
    <p:extLst>
      <p:ext uri="{BB962C8B-B14F-4D97-AF65-F5344CB8AC3E}">
        <p14:creationId xmlns:p14="http://schemas.microsoft.com/office/powerpoint/2010/main" val="146227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kern="1200" dirty="0">
                <a:solidFill>
                  <a:schemeClr val="tx1"/>
                </a:solidFill>
                <a:effectLst/>
                <a:latin typeface="+mn-lt"/>
                <a:ea typeface="+mn-ea"/>
                <a:cs typeface="+mn-cs"/>
              </a:rPr>
              <a:t>.</a:t>
            </a:r>
            <a:r>
              <a:rPr lang="en-US" altLang="ko-KR" sz="1200" b="0" i="0" u="none" strike="noStrike" kern="1200" baseline="0" dirty="0">
                <a:solidFill>
                  <a:schemeClr val="tx1"/>
                </a:solidFill>
                <a:latin typeface="+mn-lt"/>
                <a:ea typeface="+mn-ea"/>
                <a:cs typeface="+mn-cs"/>
              </a:rPr>
              <a:t> 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b="0" i="0" u="none" strike="noStrike" kern="1200" baseline="0" dirty="0">
              <a:solidFill>
                <a:schemeClr val="tx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3) FiO2 0.6 = 0.21 + 0.03*15 = 0.21 + 0.45</a:t>
            </a:r>
          </a:p>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25</a:t>
            </a:fld>
            <a:endParaRPr lang="ko-KR" altLang="en-US"/>
          </a:p>
        </p:txBody>
      </p:sp>
    </p:spTree>
    <p:extLst>
      <p:ext uri="{BB962C8B-B14F-4D97-AF65-F5344CB8AC3E}">
        <p14:creationId xmlns:p14="http://schemas.microsoft.com/office/powerpoint/2010/main" val="1579717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26</a:t>
            </a:fld>
            <a:endParaRPr lang="ko-KR" altLang="en-US"/>
          </a:p>
        </p:txBody>
      </p:sp>
    </p:spTree>
    <p:extLst>
      <p:ext uri="{BB962C8B-B14F-4D97-AF65-F5344CB8AC3E}">
        <p14:creationId xmlns:p14="http://schemas.microsoft.com/office/powerpoint/2010/main" val="350976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a:t>
            </a:fld>
            <a:endParaRPr lang="ko-KR" altLang="en-US"/>
          </a:p>
        </p:txBody>
      </p:sp>
    </p:spTree>
    <p:extLst>
      <p:ext uri="{BB962C8B-B14F-4D97-AF65-F5344CB8AC3E}">
        <p14:creationId xmlns:p14="http://schemas.microsoft.com/office/powerpoint/2010/main" val="2216830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27</a:t>
            </a:fld>
            <a:endParaRPr lang="ko-KR" altLang="en-US"/>
          </a:p>
        </p:txBody>
      </p:sp>
    </p:spTree>
    <p:extLst>
      <p:ext uri="{BB962C8B-B14F-4D97-AF65-F5344CB8AC3E}">
        <p14:creationId xmlns:p14="http://schemas.microsoft.com/office/powerpoint/2010/main" val="4070320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28</a:t>
            </a:fld>
            <a:endParaRPr lang="ko-KR" altLang="en-US"/>
          </a:p>
        </p:txBody>
      </p:sp>
    </p:spTree>
    <p:extLst>
      <p:ext uri="{BB962C8B-B14F-4D97-AF65-F5344CB8AC3E}">
        <p14:creationId xmlns:p14="http://schemas.microsoft.com/office/powerpoint/2010/main" val="281217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Fluid and Catheter Treatment Trial (FACCT) Conservative and Liberal Fluid Management</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The conservative-strategy group had higher serum oncotic pressures and lower intravascular pressures </a:t>
            </a:r>
          </a:p>
          <a:p>
            <a:r>
              <a:rPr lang="en-US" altLang="ko-KR" sz="1200" b="0" i="0" u="none" strike="noStrike" kern="1200" baseline="0" dirty="0">
                <a:solidFill>
                  <a:schemeClr val="tx1"/>
                </a:solidFill>
                <a:latin typeface="+mn-lt"/>
                <a:ea typeface="+mn-ea"/>
                <a:cs typeface="+mn-cs"/>
              </a:rPr>
              <a:t>— characteristics that would be expected to limit the development of pulmonary edema</a:t>
            </a:r>
          </a:p>
          <a:p>
            <a:endParaRPr lang="en-US" altLang="ko-KR" sz="1200" b="0" i="0" u="none" strike="noStrike" kern="1200" baseline="0" dirty="0">
              <a:solidFill>
                <a:schemeClr val="tx1"/>
              </a:solidFill>
              <a:latin typeface="+mn-lt"/>
              <a:ea typeface="+mn-ea"/>
              <a:cs typeface="+mn-cs"/>
            </a:endParaRPr>
          </a:p>
          <a:p>
            <a:r>
              <a:rPr lang="en-US" altLang="ko-KR" sz="1200" b="0" i="0" kern="1200" dirty="0" smtClean="0">
                <a:solidFill>
                  <a:schemeClr val="tx1"/>
                </a:solidFill>
                <a:effectLst/>
                <a:latin typeface="+mn-lt"/>
                <a:ea typeface="+mn-ea"/>
                <a:cs typeface="+mn-cs"/>
              </a:rPr>
              <a:t>conservative </a:t>
            </a:r>
            <a:r>
              <a:rPr lang="en-US" altLang="ko-KR" sz="1200" b="0" i="0" kern="1200" dirty="0">
                <a:solidFill>
                  <a:schemeClr val="tx1"/>
                </a:solidFill>
                <a:effectLst/>
                <a:latin typeface="+mn-lt"/>
                <a:ea typeface="+mn-ea"/>
                <a:cs typeface="+mn-cs"/>
              </a:rPr>
              <a:t>fluid strategy might prevent cerebral edema or decrease sedation requirement as a consequence of earlier improvement in lung function and earlier removal from mechanical ventilation</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29</a:t>
            </a:fld>
            <a:endParaRPr lang="ko-KR" altLang="en-US"/>
          </a:p>
        </p:txBody>
      </p:sp>
    </p:spTree>
    <p:extLst>
      <p:ext uri="{BB962C8B-B14F-4D97-AF65-F5344CB8AC3E}">
        <p14:creationId xmlns:p14="http://schemas.microsoft.com/office/powerpoint/2010/main" val="419058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The conservative-strategy group had higher serum oncotic pressures and lower intravascular pressures </a:t>
            </a:r>
          </a:p>
          <a:p>
            <a:r>
              <a:rPr lang="en-US" altLang="ko-KR" sz="1200" b="0" i="0" u="none" strike="noStrike" kern="1200" baseline="0" dirty="0">
                <a:solidFill>
                  <a:schemeClr val="tx1"/>
                </a:solidFill>
                <a:latin typeface="+mn-lt"/>
                <a:ea typeface="+mn-ea"/>
                <a:cs typeface="+mn-cs"/>
              </a:rPr>
              <a:t>— characteristics that would be expected to limit the development of pulmonary edema</a:t>
            </a:r>
          </a:p>
          <a:p>
            <a:endParaRPr lang="en-US" altLang="ko-KR" sz="1200" b="0" i="0" u="none" strike="noStrike" kern="1200" baseline="0" dirty="0">
              <a:solidFill>
                <a:schemeClr val="tx1"/>
              </a:solidFill>
              <a:latin typeface="+mn-lt"/>
              <a:ea typeface="+mn-ea"/>
              <a:cs typeface="+mn-cs"/>
            </a:endParaRPr>
          </a:p>
          <a:p>
            <a:r>
              <a:rPr lang="en-US" altLang="ko-KR" sz="1200" b="0" i="0" kern="1200" dirty="0">
                <a:solidFill>
                  <a:schemeClr val="tx1"/>
                </a:solidFill>
                <a:effectLst/>
                <a:latin typeface="+mn-lt"/>
                <a:ea typeface="+mn-ea"/>
                <a:cs typeface="+mn-cs"/>
              </a:rPr>
              <a:t>withhold furosemide until the subject has achieved at least 12 hours of a mean arterial pressure greater than 60 mm Hg off vasopressors. </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30</a:t>
            </a:fld>
            <a:endParaRPr lang="ko-KR" altLang="en-US"/>
          </a:p>
        </p:txBody>
      </p:sp>
    </p:spTree>
    <p:extLst>
      <p:ext uri="{BB962C8B-B14F-4D97-AF65-F5344CB8AC3E}">
        <p14:creationId xmlns:p14="http://schemas.microsoft.com/office/powerpoint/2010/main" val="2725814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31</a:t>
            </a:fld>
            <a:endParaRPr lang="ko-KR" altLang="en-US"/>
          </a:p>
        </p:txBody>
      </p:sp>
    </p:spTree>
    <p:extLst>
      <p:ext uri="{BB962C8B-B14F-4D97-AF65-F5344CB8AC3E}">
        <p14:creationId xmlns:p14="http://schemas.microsoft.com/office/powerpoint/2010/main" val="2115874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Before paralysis, increased respiratory drive from multiple causes can lead to increased tidal volumes, active exhalation, and patient–ventilator asynchrony, all of which can potentially worsen various forms of ventilator-induced lung injury. In addition, muscle activation may divert blood flow away from vital organs and lead to a lower mixed venous partial pressure of oxygen (PO2). These mechanisms may lead to increased organ dysfunction and ultimately death. After paralysis, the administered NMBAs prevent patient-initiated generation of high and low lung volumes and also prevent active expiration, allowing for better lung-protective ventilation and less ventilator-induced lung injury. Ventilator-induced lung injury may also be lessened by less pulmonary blood flow due to decreased oxygen consumption. NMBAs may also indirectly improve arterial oxygenation by decreasing blood flow to active muscle groups (because of decreased oxygen requirements) and by improving the distribution of ventilation relative to perfusion (V/A).</a:t>
            </a:r>
          </a:p>
          <a:p>
            <a:r>
              <a:rPr lang="en-US" altLang="ko-KR" sz="1200" b="0" i="0" u="none" strike="noStrike" kern="1200" baseline="0" dirty="0">
                <a:solidFill>
                  <a:schemeClr val="tx1"/>
                </a:solidFill>
                <a:latin typeface="+mn-lt"/>
                <a:ea typeface="+mn-ea"/>
                <a:cs typeface="+mn-cs"/>
              </a:rPr>
              <a:t>(Arterial PO2 may also be decreased through this mechanism if V/Q is worsened.) Finally, NMBAs may have a direct anti-inflammatory effect. The relative effect of NMBAs on many of these mechanisms depends on the state of muscle activation before paralysis, which is dependent on a number of factors, including the patient’s level of sedation.</a:t>
            </a:r>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32</a:t>
            </a:fld>
            <a:endParaRPr lang="ko-KR" altLang="en-US"/>
          </a:p>
        </p:txBody>
      </p:sp>
    </p:spTree>
    <p:extLst>
      <p:ext uri="{BB962C8B-B14F-4D97-AF65-F5344CB8AC3E}">
        <p14:creationId xmlns:p14="http://schemas.microsoft.com/office/powerpoint/2010/main" val="802504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r>
              <a:rPr lang="en-US" altLang="ko-KR" dirty="0"/>
              <a:t>normally aerated regions that receive a relatively larger fraction of the delivered tidal volume , probably reflecting </a:t>
            </a:r>
            <a:r>
              <a:rPr lang="en-US" altLang="ko-KR" dirty="0" err="1"/>
              <a:t>volutrauma</a:t>
            </a:r>
            <a:r>
              <a:rPr lang="en-US" altLang="ko-KR" dirty="0"/>
              <a:t>. </a:t>
            </a:r>
          </a:p>
          <a:p>
            <a:r>
              <a:rPr lang="en-US" altLang="ko-KR" dirty="0"/>
              <a:t>in the dorsal, </a:t>
            </a:r>
            <a:r>
              <a:rPr lang="en-US" altLang="ko-KR" dirty="0" err="1"/>
              <a:t>nonaerated</a:t>
            </a:r>
            <a:r>
              <a:rPr lang="en-US" altLang="ko-KR" dirty="0"/>
              <a:t> regions of both lungs, in part reflecting atelectasis</a:t>
            </a:r>
          </a:p>
          <a:p>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F14F61F9-0604-43B6-9C65-CA53C8D11CE8}" type="slidenum">
              <a:rPr lang="ko-KR" altLang="en-US" smtClean="0"/>
              <a:t>33</a:t>
            </a:fld>
            <a:endParaRPr lang="ko-KR" altLang="en-US"/>
          </a:p>
        </p:txBody>
      </p:sp>
    </p:spTree>
    <p:extLst>
      <p:ext uri="{BB962C8B-B14F-4D97-AF65-F5344CB8AC3E}">
        <p14:creationId xmlns:p14="http://schemas.microsoft.com/office/powerpoint/2010/main" val="3568419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34</a:t>
            </a:fld>
            <a:endParaRPr lang="ko-KR" altLang="en-US"/>
          </a:p>
        </p:txBody>
      </p:sp>
    </p:spTree>
    <p:extLst>
      <p:ext uri="{BB962C8B-B14F-4D97-AF65-F5344CB8AC3E}">
        <p14:creationId xmlns:p14="http://schemas.microsoft.com/office/powerpoint/2010/main" val="4019967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35</a:t>
            </a:fld>
            <a:endParaRPr lang="ko-KR" altLang="en-US"/>
          </a:p>
        </p:txBody>
      </p:sp>
    </p:spTree>
    <p:extLst>
      <p:ext uri="{BB962C8B-B14F-4D97-AF65-F5344CB8AC3E}">
        <p14:creationId xmlns:p14="http://schemas.microsoft.com/office/powerpoint/2010/main" val="132563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36</a:t>
            </a:fld>
            <a:endParaRPr lang="ko-KR" altLang="en-US"/>
          </a:p>
        </p:txBody>
      </p:sp>
    </p:spTree>
    <p:extLst>
      <p:ext uri="{BB962C8B-B14F-4D97-AF65-F5344CB8AC3E}">
        <p14:creationId xmlns:p14="http://schemas.microsoft.com/office/powerpoint/2010/main" val="253103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acute exudative/inflammatory phase, proliferative phase, and fibrotic phase</a:t>
            </a:r>
          </a:p>
          <a:p>
            <a:endParaRPr lang="en-US" altLang="ko-KR" b="0" dirty="0"/>
          </a:p>
          <a:p>
            <a:r>
              <a:rPr lang="en-US" altLang="ko-KR" sz="1200" b="0" i="0" kern="1200" dirty="0">
                <a:solidFill>
                  <a:schemeClr val="tx1"/>
                </a:solidFill>
                <a:effectLst/>
                <a:latin typeface="+mn-lt"/>
                <a:ea typeface="+mn-ea"/>
                <a:cs typeface="+mn-cs"/>
              </a:rPr>
              <a:t>In the acute phase, there is endothelial and epithelial injury to the alveoli and capillaries, alveolar macrophages secrete cytokines such as interleukin-1, 6, 8 and 10 (IL-1, 6, 8, and 10), and tumor necrosis factor α (TNF-α). These immunomodulatory proteins activate neutrophils to release proinflammatory molecules and stimulate the production of the extracellular matrix by fibroblasts.</a:t>
            </a:r>
            <a:r>
              <a:rPr lang="en-US" altLang="ko-KR" sz="1200" b="0" i="0" u="sng" kern="1200" baseline="30000" dirty="0">
                <a:solidFill>
                  <a:schemeClr val="tx1"/>
                </a:solidFill>
                <a:effectLst/>
                <a:latin typeface="+mn-lt"/>
                <a:ea typeface="+mn-ea"/>
                <a:cs typeface="+mn-cs"/>
                <a:hlinkClick r:id="rId3"/>
              </a:rPr>
              <a:t>10</a:t>
            </a:r>
            <a:r>
              <a:rPr lang="en-US" altLang="ko-KR" sz="1200" b="0" i="0" kern="1200" dirty="0">
                <a:solidFill>
                  <a:schemeClr val="tx1"/>
                </a:solidFill>
                <a:effectLst/>
                <a:latin typeface="+mn-lt"/>
                <a:ea typeface="+mn-ea"/>
                <a:cs typeface="+mn-cs"/>
              </a:rPr>
              <a:t> Alveolar-capillary permeability increases, which leads to the accumulation of protein-rich edematous fluid in the alveoli and interstitium.</a:t>
            </a:r>
            <a:r>
              <a:rPr lang="en-US" altLang="ko-KR" sz="1200" b="0" i="0" u="sng" kern="1200" baseline="30000" dirty="0">
                <a:solidFill>
                  <a:schemeClr val="tx1"/>
                </a:solidFill>
                <a:effectLst/>
                <a:latin typeface="+mn-lt"/>
                <a:ea typeface="+mn-ea"/>
                <a:cs typeface="+mn-cs"/>
                <a:hlinkClick r:id="rId3"/>
              </a:rPr>
              <a:t>10</a:t>
            </a:r>
            <a:r>
              <a:rPr lang="en-US" altLang="ko-KR" sz="1200" b="0" i="0" kern="1200" dirty="0">
                <a:solidFill>
                  <a:schemeClr val="tx1"/>
                </a:solidFill>
                <a:effectLst/>
                <a:latin typeface="+mn-lt"/>
                <a:ea typeface="+mn-ea"/>
                <a:cs typeface="+mn-cs"/>
              </a:rPr>
              <a:t> These acute-phase injuries decrease pulmonary compliance and increase ventilation/perfusion (V/Q) mismatch.</a:t>
            </a:r>
            <a:r>
              <a:rPr lang="en-US" altLang="ko-KR" sz="1200" b="0" i="0" u="sng" kern="1200" baseline="30000" dirty="0">
                <a:solidFill>
                  <a:schemeClr val="tx1"/>
                </a:solidFill>
                <a:effectLst/>
                <a:latin typeface="+mn-lt"/>
                <a:ea typeface="+mn-ea"/>
                <a:cs typeface="+mn-cs"/>
                <a:hlinkClick r:id="rId4"/>
              </a:rPr>
              <a:t>9</a:t>
            </a:r>
            <a:r>
              <a:rPr lang="en-US" altLang="ko-KR" sz="1200" b="0" i="0" kern="1200" dirty="0">
                <a:solidFill>
                  <a:schemeClr val="tx1"/>
                </a:solidFill>
                <a:effectLst/>
                <a:latin typeface="+mn-lt"/>
                <a:ea typeface="+mn-ea"/>
                <a:cs typeface="+mn-cs"/>
              </a:rPr>
              <a:t> The protein-rich alveolar fluid also disrupts pulmonary oncotic forces, making the alveoli more vulnerable to increased hydrostatic pressure and the development of noncardiogenic pulmonary edema. </a:t>
            </a:r>
          </a:p>
          <a:p>
            <a:r>
              <a:rPr lang="en-US" altLang="ko-KR" sz="1200" b="0" i="0" kern="1200" dirty="0">
                <a:solidFill>
                  <a:schemeClr val="tx1"/>
                </a:solidFill>
                <a:effectLst/>
                <a:latin typeface="+mn-lt"/>
                <a:ea typeface="+mn-ea"/>
                <a:cs typeface="+mn-cs"/>
              </a:rPr>
              <a:t>During the proliferative phase, type II pneumocytes repopulate alveoli; alveolar edema is resolved by the active sodium and chloride transport and water channels, and protein is cleared from the small airways to restore alveolar architecture and function.</a:t>
            </a:r>
            <a:r>
              <a:rPr lang="en-US" altLang="ko-KR" sz="1200" b="0" i="0" u="sng" kern="1200" baseline="30000" dirty="0">
                <a:solidFill>
                  <a:schemeClr val="tx1"/>
                </a:solidFill>
                <a:effectLst/>
                <a:latin typeface="+mn-lt"/>
                <a:ea typeface="+mn-ea"/>
                <a:cs typeface="+mn-cs"/>
                <a:hlinkClick r:id="rId3"/>
              </a:rPr>
              <a:t>10</a:t>
            </a:r>
            <a:r>
              <a:rPr lang="en-US" altLang="ko-KR" sz="1200" b="0" i="0" kern="1200" dirty="0">
                <a:solidFill>
                  <a:schemeClr val="tx1"/>
                </a:solidFill>
                <a:effectLst/>
                <a:latin typeface="+mn-lt"/>
                <a:ea typeface="+mn-ea"/>
                <a:cs typeface="+mn-cs"/>
              </a:rPr>
              <a:t> </a:t>
            </a:r>
          </a:p>
          <a:p>
            <a:r>
              <a:rPr lang="en-US" altLang="ko-KR" sz="1200" b="0" i="0" kern="1200" dirty="0">
                <a:solidFill>
                  <a:schemeClr val="tx1"/>
                </a:solidFill>
                <a:effectLst/>
                <a:latin typeface="+mn-lt"/>
                <a:ea typeface="+mn-ea"/>
                <a:cs typeface="+mn-cs"/>
              </a:rPr>
              <a:t>A small subset of ARDS patients will progress to the fibrotic phase, which is characterized by the gradual remodeling and resolution of intra-alveolar and interstitial granulation tissue. This phase occurs inconsistently and delays functional recovery, and the presence of fibrosis is associated with increased mortality.</a:t>
            </a:r>
            <a:endParaRPr lang="ko-KR" altLang="en-US" b="0"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4</a:t>
            </a:fld>
            <a:endParaRPr lang="ko-KR" altLang="en-US"/>
          </a:p>
        </p:txBody>
      </p:sp>
    </p:spTree>
    <p:extLst>
      <p:ext uri="{BB962C8B-B14F-4D97-AF65-F5344CB8AC3E}">
        <p14:creationId xmlns:p14="http://schemas.microsoft.com/office/powerpoint/2010/main" val="1442578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Importantly, the interaction between Vt assignment and </a:t>
            </a:r>
            <a:r>
              <a:rPr lang="en-US" altLang="ko-KR" sz="1200" b="0" i="0" u="none" strike="noStrike" kern="1200" baseline="0" dirty="0" err="1">
                <a:solidFill>
                  <a:schemeClr val="tx1"/>
                </a:solidFill>
                <a:latin typeface="+mn-lt"/>
                <a:ea typeface="+mn-ea"/>
                <a:cs typeface="+mn-cs"/>
              </a:rPr>
              <a:t>Pplat</a:t>
            </a:r>
            <a:r>
              <a:rPr lang="en-US" altLang="ko-KR" sz="1200" b="0" i="0" u="none" strike="noStrike" kern="1200" baseline="0" dirty="0">
                <a:solidFill>
                  <a:schemeClr val="tx1"/>
                </a:solidFill>
                <a:latin typeface="+mn-lt"/>
                <a:ea typeface="+mn-ea"/>
                <a:cs typeface="+mn-cs"/>
              </a:rPr>
              <a:t> quartiles was not significant (p </a:t>
            </a:r>
            <a:r>
              <a:rPr lang="en-US" altLang="ko-KR" sz="1200" b="0" i="0" u="none" strike="noStrike" kern="1200" baseline="0" dirty="0">
                <a:solidFill>
                  <a:schemeClr val="tx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tx1"/>
                </a:solidFill>
                <a:latin typeface="+mn-lt"/>
                <a:ea typeface="+mn-ea"/>
                <a:cs typeface="+mn-cs"/>
              </a:rPr>
              <a:t>  0.23 for all quartiles).</a:t>
            </a:r>
          </a:p>
          <a:p>
            <a:r>
              <a:rPr lang="en-US" altLang="ko-KR" sz="1200" b="0" i="0" u="none" strike="noStrike" kern="1200" baseline="0" dirty="0">
                <a:solidFill>
                  <a:schemeClr val="tx1"/>
                </a:solidFill>
                <a:latin typeface="+mn-lt"/>
                <a:ea typeface="+mn-ea"/>
                <a:cs typeface="+mn-cs"/>
              </a:rPr>
              <a:t>This suggests that patients in the higher Vt group would have benefited from Vt reduction in each of the quartiles, </a:t>
            </a:r>
          </a:p>
          <a:p>
            <a:r>
              <a:rPr lang="en-US" altLang="ko-KR" sz="1200" b="0" i="0" u="none" strike="noStrike" kern="1200" baseline="0" dirty="0">
                <a:solidFill>
                  <a:schemeClr val="tx1"/>
                </a:solidFill>
                <a:latin typeface="+mn-lt"/>
                <a:ea typeface="+mn-ea"/>
                <a:cs typeface="+mn-cs"/>
              </a:rPr>
              <a:t>including the two in which </a:t>
            </a:r>
            <a:r>
              <a:rPr lang="en-US" altLang="ko-KR" sz="1200" b="0" i="0" u="none" strike="noStrike" kern="1200" baseline="0" dirty="0" err="1">
                <a:solidFill>
                  <a:schemeClr val="tx1"/>
                </a:solidFill>
                <a:latin typeface="+mn-lt"/>
                <a:ea typeface="+mn-ea"/>
                <a:cs typeface="+mn-cs"/>
              </a:rPr>
              <a:t>Pplat</a:t>
            </a:r>
            <a:r>
              <a:rPr lang="en-US" altLang="ko-KR" sz="1200" b="0" i="0" u="none" strike="noStrike" kern="1200" baseline="0" dirty="0">
                <a:solidFill>
                  <a:schemeClr val="tx1"/>
                </a:solidFill>
                <a:latin typeface="+mn-lt"/>
                <a:ea typeface="+mn-ea"/>
                <a:cs typeface="+mn-cs"/>
              </a:rPr>
              <a:t> levels were already 31 cm H2O or lower.</a:t>
            </a:r>
            <a:endParaRPr lang="ko-KR" altLang="en-US" b="0"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39</a:t>
            </a:fld>
            <a:endParaRPr lang="ko-KR" altLang="en-US"/>
          </a:p>
        </p:txBody>
      </p:sp>
    </p:spTree>
    <p:extLst>
      <p:ext uri="{BB962C8B-B14F-4D97-AF65-F5344CB8AC3E}">
        <p14:creationId xmlns:p14="http://schemas.microsoft.com/office/powerpoint/2010/main" val="2419417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171450" indent="-171450">
              <a:buFontTx/>
              <a:buChar char="-"/>
            </a:pPr>
            <a:r>
              <a:rPr lang="tzm-Tfng-MA" altLang="ko-KR" sz="1200" b="0" i="0" u="none" strike="noStrike" kern="1200" baseline="0" dirty="0">
                <a:solidFill>
                  <a:schemeClr val="tx1"/>
                </a:solidFill>
                <a:latin typeface="+mn-lt"/>
                <a:ea typeface="+mn-ea"/>
                <a:cs typeface="+mn-cs"/>
              </a:rPr>
              <a:t>ⵠ</a:t>
            </a:r>
            <a:r>
              <a:rPr lang="en-US" altLang="ko-KR" sz="1200" b="0" i="0" u="none" strike="noStrike" kern="1200" baseline="0" dirty="0">
                <a:solidFill>
                  <a:schemeClr val="tx1"/>
                </a:solidFill>
                <a:latin typeface="+mn-lt"/>
                <a:ea typeface="+mn-ea"/>
                <a:cs typeface="+mn-cs"/>
              </a:rPr>
              <a:t>P = VT/</a:t>
            </a:r>
            <a:r>
              <a:rPr lang="en-US" altLang="ko-KR" sz="1200" b="1" i="0" u="none" strike="noStrike" kern="1200" baseline="0" dirty="0">
                <a:solidFill>
                  <a:schemeClr val="tx1"/>
                </a:solidFill>
                <a:latin typeface="+mn-lt"/>
                <a:ea typeface="+mn-ea"/>
                <a:cs typeface="+mn-cs"/>
              </a:rPr>
              <a:t>CRS </a:t>
            </a:r>
            <a:r>
              <a:rPr lang="en-US" altLang="ko-KR" sz="1200" b="0" i="0" u="none" strike="noStrike" kern="1200" baseline="0" dirty="0">
                <a:solidFill>
                  <a:schemeClr val="tx1"/>
                </a:solidFill>
                <a:latin typeface="+mn-lt"/>
                <a:ea typeface="+mn-ea"/>
                <a:cs typeface="+mn-cs"/>
              </a:rPr>
              <a:t>= </a:t>
            </a:r>
            <a:r>
              <a:rPr lang="en-US" altLang="ko-KR" sz="1200" b="0" i="0" u="none" strike="noStrike" kern="1200" baseline="0" dirty="0" err="1">
                <a:solidFill>
                  <a:schemeClr val="tx1"/>
                </a:solidFill>
                <a:latin typeface="+mn-lt"/>
                <a:ea typeface="+mn-ea"/>
                <a:cs typeface="+mn-cs"/>
              </a:rPr>
              <a:t>Pplat</a:t>
            </a:r>
            <a:r>
              <a:rPr lang="en-US" altLang="ko-KR" sz="1200" b="0" i="0" u="none" strike="noStrike" kern="1200" baseline="0" dirty="0">
                <a:solidFill>
                  <a:schemeClr val="tx1"/>
                </a:solidFill>
                <a:latin typeface="+mn-lt"/>
                <a:ea typeface="+mn-ea"/>
                <a:cs typeface="+mn-cs"/>
              </a:rPr>
              <a:t> – PEEP</a:t>
            </a:r>
          </a:p>
          <a:p>
            <a:pPr marL="171450" indent="-171450">
              <a:buFontTx/>
              <a:buChar char="-"/>
            </a:pPr>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40</a:t>
            </a:fld>
            <a:endParaRPr lang="ko-KR" altLang="en-US"/>
          </a:p>
        </p:txBody>
      </p:sp>
    </p:spTree>
    <p:extLst>
      <p:ext uri="{BB962C8B-B14F-4D97-AF65-F5344CB8AC3E}">
        <p14:creationId xmlns:p14="http://schemas.microsoft.com/office/powerpoint/2010/main" val="254342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0" u="none" strike="noStrike" kern="1200" baseline="0" dirty="0">
                <a:solidFill>
                  <a:schemeClr val="tx1"/>
                </a:solidFill>
                <a:latin typeface="+mn-lt"/>
                <a:ea typeface="+mn-ea"/>
                <a:cs typeface="+mn-cs"/>
              </a:rPr>
              <a:t>Relative Risk of Death in the Hospital across Relevant Subsamples after Multivariate Adjustment — Survival Effect of Ventilation Pressures.</a:t>
            </a:r>
          </a:p>
          <a:p>
            <a:r>
              <a:rPr lang="en-US" altLang="ko-KR" sz="1200" b="0" i="0" u="none" strike="noStrike" kern="1200" baseline="0" dirty="0">
                <a:solidFill>
                  <a:schemeClr val="tx1"/>
                </a:solidFill>
                <a:latin typeface="+mn-lt"/>
                <a:ea typeface="+mn-ea"/>
                <a:cs typeface="+mn-cs"/>
              </a:rPr>
              <a:t>Using double stratification procedures (obtaining subgroups of patients with matched mean levels for one variable but very different mean levels for another ranking variable; see Section III.3 in the Supplementary Appendix for details), </a:t>
            </a:r>
          </a:p>
          <a:p>
            <a:r>
              <a:rPr lang="en-US" altLang="ko-KR" sz="1200" b="0" i="0" u="none" strike="noStrike" kern="1200" baseline="0" dirty="0">
                <a:solidFill>
                  <a:schemeClr val="tx1"/>
                </a:solidFill>
                <a:latin typeface="+mn-lt"/>
                <a:ea typeface="+mn-ea"/>
                <a:cs typeface="+mn-cs"/>
              </a:rPr>
              <a:t>we partitioned our data set into five distinct subsamples (each including approximately 600 patients with the acute respiratory distress syndrome [ARDS]) and calculated</a:t>
            </a:r>
          </a:p>
          <a:p>
            <a:r>
              <a:rPr lang="en-US" altLang="ko-KR" sz="1200" b="0" i="0" u="none" strike="noStrike" kern="1200" baseline="0" dirty="0">
                <a:solidFill>
                  <a:schemeClr val="tx1"/>
                </a:solidFill>
                <a:latin typeface="+mn-lt"/>
                <a:ea typeface="+mn-ea"/>
                <a:cs typeface="+mn-cs"/>
              </a:rPr>
              <a:t>the relative risk (adjusted mortality) for each subsample in comparison with the mean risk in the combined population. </a:t>
            </a:r>
          </a:p>
          <a:p>
            <a:r>
              <a:rPr lang="en-US" altLang="ko-KR" sz="1200" b="0" i="0" u="none" strike="noStrike" kern="1200" baseline="0" dirty="0">
                <a:solidFill>
                  <a:schemeClr val="tx1"/>
                </a:solidFill>
                <a:latin typeface="+mn-lt"/>
                <a:ea typeface="+mn-ea"/>
                <a:cs typeface="+mn-cs"/>
              </a:rPr>
              <a:t>The upper stacked-bar diagrams illustrate the mean values for positive end-expiratory pressure (PEEP), plateau pressure, and driving pressure (ΔP) observed in each subsample. The error bars represent 1 standard deviation. </a:t>
            </a:r>
          </a:p>
          <a:p>
            <a:r>
              <a:rPr lang="en-US" altLang="ko-KR" sz="1200" b="0" i="0" u="none" strike="noStrike" kern="1200" baseline="0" dirty="0">
                <a:solidFill>
                  <a:schemeClr val="tx1"/>
                </a:solidFill>
                <a:latin typeface="+mn-lt"/>
                <a:ea typeface="+mn-ea"/>
                <a:cs typeface="+mn-cs"/>
              </a:rPr>
              <a:t>Each resampling (A, B, and C) produced subsamples with similar mean values for one ventilator variable but very distinct values for the two other variables. </a:t>
            </a:r>
          </a:p>
          <a:p>
            <a:r>
              <a:rPr lang="en-US" altLang="ko-KR" sz="1200" b="0" i="0" u="none" strike="noStrike" kern="1200" baseline="0" dirty="0">
                <a:solidFill>
                  <a:schemeClr val="tx1"/>
                </a:solidFill>
                <a:latin typeface="+mn-lt"/>
                <a:ea typeface="+mn-ea"/>
                <a:cs typeface="+mn-cs"/>
              </a:rPr>
              <a:t>At the bottom, the respective relative risks for death in the hospital are shown, calculated for each subsample after multivariate adjustment (at the patient level) for the five</a:t>
            </a:r>
          </a:p>
          <a:p>
            <a:r>
              <a:rPr lang="en-US" altLang="ko-KR" sz="1200" b="0" i="0" u="none" strike="noStrike" kern="1200" baseline="0" dirty="0">
                <a:solidFill>
                  <a:schemeClr val="tx1"/>
                </a:solidFill>
                <a:latin typeface="+mn-lt"/>
                <a:ea typeface="+mn-ea"/>
                <a:cs typeface="+mn-cs"/>
              </a:rPr>
              <a:t>covariates (trial, age, risk of death according to the Acute Physiology and Chronic Health Evaluation [APACHE] or Simplified Acute Physiology Score [SAPS], arterial pH at entry, and Pao2:Fio2 at entry) specified in model 1.Error bars represent 95% confidence intervals. </a:t>
            </a:r>
          </a:p>
          <a:p>
            <a:r>
              <a:rPr lang="en-US" altLang="ko-KR" sz="1200" b="0" i="0" u="none" strike="noStrike" kern="1200" baseline="0" dirty="0">
                <a:solidFill>
                  <a:schemeClr val="tx1"/>
                </a:solidFill>
                <a:latin typeface="+mn-lt"/>
                <a:ea typeface="+mn-ea"/>
                <a:cs typeface="+mn-cs"/>
              </a:rPr>
              <a:t>A relative risk of 1 represents the mean risk of the pooled population, which had an adjusted survival rate of 68% at 60 days. </a:t>
            </a:r>
          </a:p>
          <a:p>
            <a:r>
              <a:rPr lang="en-US" altLang="ko-KR" sz="1200" b="0" i="0" u="none" strike="noStrike" kern="1200" baseline="0" dirty="0">
                <a:solidFill>
                  <a:schemeClr val="tx1"/>
                </a:solidFill>
                <a:latin typeface="+mn-lt"/>
                <a:ea typeface="+mn-ea"/>
                <a:cs typeface="+mn-cs"/>
              </a:rPr>
              <a:t>Note that a lower survival rate was observed among patients with higher ΔP and higher survival was observed among patients with lower ΔP, independent of concomitant variations in PEEP and plateau pressure.</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41</a:t>
            </a:fld>
            <a:endParaRPr lang="ko-KR" altLang="en-US"/>
          </a:p>
        </p:txBody>
      </p:sp>
    </p:spTree>
    <p:extLst>
      <p:ext uri="{BB962C8B-B14F-4D97-AF65-F5344CB8AC3E}">
        <p14:creationId xmlns:p14="http://schemas.microsoft.com/office/powerpoint/2010/main" val="2825857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0" u="none" strike="noStrike" kern="1200" baseline="0" dirty="0">
                <a:solidFill>
                  <a:schemeClr val="tx1"/>
                </a:solidFill>
                <a:latin typeface="+mn-lt"/>
                <a:ea typeface="+mn-ea"/>
                <a:cs typeface="+mn-cs"/>
              </a:rPr>
              <a:t>Relative Risk of Death in the Hospital versus ΔP in the Combined</a:t>
            </a:r>
          </a:p>
          <a:p>
            <a:r>
              <a:rPr lang="en-US" altLang="ko-KR" sz="1200" b="1" i="0" u="none" strike="noStrike" kern="1200" baseline="0" dirty="0">
                <a:solidFill>
                  <a:schemeClr val="tx1"/>
                </a:solidFill>
                <a:latin typeface="+mn-lt"/>
                <a:ea typeface="+mn-ea"/>
                <a:cs typeface="+mn-cs"/>
              </a:rPr>
              <a:t>Cohort after Multivariate Adjustment.</a:t>
            </a:r>
          </a:p>
          <a:p>
            <a:r>
              <a:rPr lang="en-US" altLang="ko-KR" sz="1200" b="0" i="0" u="none" strike="noStrike" kern="1200" baseline="0" dirty="0">
                <a:solidFill>
                  <a:schemeClr val="tx1"/>
                </a:solidFill>
                <a:latin typeface="+mn-lt"/>
                <a:ea typeface="+mn-ea"/>
                <a:cs typeface="+mn-cs"/>
              </a:rPr>
              <a:t>The combined cohort (with 1249 death events) was partitioned into 15 quantiles of ΔP, </a:t>
            </a:r>
          </a:p>
          <a:p>
            <a:r>
              <a:rPr lang="en-US" altLang="ko-KR" sz="1200" b="0" i="0" u="none" strike="noStrike" kern="1200" baseline="0" dirty="0">
                <a:solidFill>
                  <a:schemeClr val="tx1"/>
                </a:solidFill>
                <a:latin typeface="+mn-lt"/>
                <a:ea typeface="+mn-ea"/>
                <a:cs typeface="+mn-cs"/>
              </a:rPr>
              <a:t>and the relative risk for each quantile was calculated in relation to the mean risk of the combined population (assumed to be 1).</a:t>
            </a:r>
          </a:p>
          <a:p>
            <a:r>
              <a:rPr lang="en-US" altLang="ko-KR" sz="1200" b="0" i="0" u="none" strike="noStrike" kern="1200" baseline="0" dirty="0">
                <a:solidFill>
                  <a:schemeClr val="tx1"/>
                </a:solidFill>
                <a:latin typeface="+mn-lt"/>
                <a:ea typeface="+mn-ea"/>
                <a:cs typeface="+mn-cs"/>
              </a:rPr>
              <a:t>The mean risk and 95% confidence intervals (error bars) for each percentile were calculated after multivariate adjustment at the patient level (Cox proportional-hazards model) for the five covariates (trial, age, risk of death according to APACHE or SAPS, arterial pH at entry, and Pao2:Fio2 at entry) specified in model 1. </a:t>
            </a:r>
          </a:p>
          <a:p>
            <a:r>
              <a:rPr lang="en-US" altLang="ko-KR" sz="1200" b="0" i="0" u="none" strike="noStrike" kern="1200" baseline="0" dirty="0">
                <a:solidFill>
                  <a:schemeClr val="tx1"/>
                </a:solidFill>
                <a:latin typeface="+mn-lt"/>
                <a:ea typeface="+mn-ea"/>
                <a:cs typeface="+mn-cs"/>
              </a:rPr>
              <a:t>The gray zone represents the 95% confidence interval for the Cox regression (dashed line) across the whole population when ΔP is considered as a continuous variable.</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42</a:t>
            </a:fld>
            <a:endParaRPr lang="ko-KR" altLang="en-US"/>
          </a:p>
        </p:txBody>
      </p:sp>
    </p:spTree>
    <p:extLst>
      <p:ext uri="{BB962C8B-B14F-4D97-AF65-F5344CB8AC3E}">
        <p14:creationId xmlns:p14="http://schemas.microsoft.com/office/powerpoint/2010/main" val="3169177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44</a:t>
            </a:fld>
            <a:endParaRPr lang="ko-KR" altLang="en-US"/>
          </a:p>
        </p:txBody>
      </p:sp>
    </p:spTree>
    <p:extLst>
      <p:ext uri="{BB962C8B-B14F-4D97-AF65-F5344CB8AC3E}">
        <p14:creationId xmlns:p14="http://schemas.microsoft.com/office/powerpoint/2010/main" val="1882857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indent="0">
              <a:buNone/>
            </a:pPr>
            <a:r>
              <a:rPr lang="en-US" altLang="ko-KR" sz="1200" dirty="0"/>
              <a:t>High respiratory drive </a:t>
            </a:r>
            <a:r>
              <a:rPr lang="en-US" altLang="ko-KR" sz="1200" dirty="0">
                <a:sym typeface="Wingdings" panose="05000000000000000000" pitchFamily="2" charset="2"/>
              </a:rPr>
              <a:t></a:t>
            </a:r>
            <a:r>
              <a:rPr lang="en-US" altLang="ko-KR" sz="1200" dirty="0"/>
              <a:t> intense inspiratory effort </a:t>
            </a:r>
            <a:r>
              <a:rPr lang="en-US" altLang="ko-KR" sz="1200" dirty="0">
                <a:sym typeface="Wingdings" panose="05000000000000000000" pitchFamily="2" charset="2"/>
              </a:rPr>
              <a:t> worsen </a:t>
            </a:r>
            <a:r>
              <a:rPr lang="en-US" altLang="ko-KR" sz="1200" dirty="0"/>
              <a:t>lung damage</a:t>
            </a:r>
          </a:p>
          <a:p>
            <a:pPr marL="0" indent="0">
              <a:buNone/>
            </a:pPr>
            <a:endParaRPr lang="en-US" altLang="ko-KR" sz="1200" dirty="0"/>
          </a:p>
          <a:p>
            <a:r>
              <a:rPr lang="en-US" altLang="ko-KR" sz="1200" dirty="0"/>
              <a:t>Excessive </a:t>
            </a:r>
            <a:r>
              <a:rPr lang="en-US" altLang="ko-KR" sz="1200" dirty="0" err="1"/>
              <a:t>transpulmonary</a:t>
            </a:r>
            <a:r>
              <a:rPr lang="en-US" altLang="ko-KR" sz="1200" dirty="0"/>
              <a:t> pressure </a:t>
            </a:r>
            <a:r>
              <a:rPr lang="en-US" altLang="ko-KR" sz="1200" dirty="0">
                <a:sym typeface="Wingdings" panose="05000000000000000000" pitchFamily="2" charset="2"/>
              </a:rPr>
              <a:t> </a:t>
            </a:r>
            <a:r>
              <a:rPr lang="en-US" altLang="ko-KR" sz="1200" dirty="0"/>
              <a:t>over-distension</a:t>
            </a:r>
          </a:p>
          <a:p>
            <a:r>
              <a:rPr lang="en-US" altLang="ko-KR" sz="1200" dirty="0"/>
              <a:t>Inhomogeneous distribution of </a:t>
            </a:r>
            <a:r>
              <a:rPr lang="en-US" altLang="ko-KR" sz="1200" dirty="0" err="1"/>
              <a:t>transpulmonary</a:t>
            </a:r>
            <a:r>
              <a:rPr lang="en-US" altLang="ko-KR" sz="1200" dirty="0"/>
              <a:t> pressure variations across the lung </a:t>
            </a:r>
            <a:r>
              <a:rPr lang="en-US" altLang="ko-KR" sz="1200" dirty="0">
                <a:sym typeface="Wingdings" panose="05000000000000000000" pitchFamily="2" charset="2"/>
              </a:rPr>
              <a:t> </a:t>
            </a:r>
            <a:r>
              <a:rPr lang="en-US" altLang="ko-KR" sz="1200" dirty="0"/>
              <a:t>cyclic opening/closing of nondependent regions, </a:t>
            </a:r>
            <a:r>
              <a:rPr lang="en-US" altLang="ko-KR" sz="1200" dirty="0" err="1"/>
              <a:t>pendelluft</a:t>
            </a:r>
            <a:r>
              <a:rPr lang="en-US" altLang="ko-KR" sz="1200" dirty="0"/>
              <a:t> phenomenon</a:t>
            </a:r>
          </a:p>
          <a:p>
            <a:r>
              <a:rPr lang="en-US" altLang="ko-KR" sz="1200" dirty="0"/>
              <a:t>▲ </a:t>
            </a:r>
            <a:r>
              <a:rPr lang="en-US" altLang="ko-KR" sz="1200" dirty="0" err="1"/>
              <a:t>transvascular</a:t>
            </a:r>
            <a:r>
              <a:rPr lang="en-US" altLang="ko-KR" sz="1200" dirty="0"/>
              <a:t> pressure </a:t>
            </a:r>
            <a:r>
              <a:rPr lang="en-US" altLang="ko-KR" sz="1200" dirty="0">
                <a:sym typeface="Wingdings" panose="05000000000000000000" pitchFamily="2" charset="2"/>
              </a:rPr>
              <a:t></a:t>
            </a:r>
            <a:r>
              <a:rPr lang="en-US" altLang="ko-KR" sz="1200" dirty="0"/>
              <a:t> aggravation of pulmonary edema</a:t>
            </a:r>
          </a:p>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45</a:t>
            </a:fld>
            <a:endParaRPr lang="ko-KR" altLang="en-US"/>
          </a:p>
        </p:txBody>
      </p:sp>
    </p:spTree>
    <p:extLst>
      <p:ext uri="{BB962C8B-B14F-4D97-AF65-F5344CB8AC3E}">
        <p14:creationId xmlns:p14="http://schemas.microsoft.com/office/powerpoint/2010/main" val="361702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46</a:t>
            </a:fld>
            <a:endParaRPr lang="ko-KR" altLang="en-US"/>
          </a:p>
        </p:txBody>
      </p:sp>
    </p:spTree>
    <p:extLst>
      <p:ext uri="{BB962C8B-B14F-4D97-AF65-F5344CB8AC3E}">
        <p14:creationId xmlns:p14="http://schemas.microsoft.com/office/powerpoint/2010/main" val="2686687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47</a:t>
            </a:fld>
            <a:endParaRPr lang="ko-KR" altLang="en-US"/>
          </a:p>
        </p:txBody>
      </p:sp>
    </p:spTree>
    <p:extLst>
      <p:ext uri="{BB962C8B-B14F-4D97-AF65-F5344CB8AC3E}">
        <p14:creationId xmlns:p14="http://schemas.microsoft.com/office/powerpoint/2010/main" val="2926792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48</a:t>
            </a:fld>
            <a:endParaRPr lang="ko-KR" altLang="en-US"/>
          </a:p>
        </p:txBody>
      </p:sp>
    </p:spTree>
    <p:extLst>
      <p:ext uri="{BB962C8B-B14F-4D97-AF65-F5344CB8AC3E}">
        <p14:creationId xmlns:p14="http://schemas.microsoft.com/office/powerpoint/2010/main" val="1448238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In patients with severe ARDS, early application of prolonged prone-positioning sessions significantly decreased 28-day and 90-day mortality.</a:t>
            </a:r>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49</a:t>
            </a:fld>
            <a:endParaRPr lang="ko-KR" altLang="en-US"/>
          </a:p>
        </p:txBody>
      </p:sp>
    </p:spTree>
    <p:extLst>
      <p:ext uri="{BB962C8B-B14F-4D97-AF65-F5344CB8AC3E}">
        <p14:creationId xmlns:p14="http://schemas.microsoft.com/office/powerpoint/2010/main" val="230587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6</a:t>
            </a:fld>
            <a:endParaRPr lang="ko-KR" altLang="en-US"/>
          </a:p>
        </p:txBody>
      </p:sp>
    </p:spTree>
    <p:extLst>
      <p:ext uri="{BB962C8B-B14F-4D97-AF65-F5344CB8AC3E}">
        <p14:creationId xmlns:p14="http://schemas.microsoft.com/office/powerpoint/2010/main" val="534437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51</a:t>
            </a:fld>
            <a:endParaRPr lang="ko-KR" altLang="en-US"/>
          </a:p>
        </p:txBody>
      </p:sp>
    </p:spTree>
    <p:extLst>
      <p:ext uri="{BB962C8B-B14F-4D97-AF65-F5344CB8AC3E}">
        <p14:creationId xmlns:p14="http://schemas.microsoft.com/office/powerpoint/2010/main" val="2474612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vl="2">
              <a:lnSpc>
                <a:spcPct val="140000"/>
              </a:lnSpc>
            </a:pPr>
            <a:endParaRPr lang="en-US" altLang="ko-KR" sz="1300" dirty="0"/>
          </a:p>
          <a:p>
            <a:pPr lvl="2">
              <a:lnSpc>
                <a:spcPct val="140000"/>
              </a:lnSpc>
            </a:pPr>
            <a:r>
              <a:rPr lang="en-US" altLang="ko-KR" sz="1300" dirty="0" err="1"/>
              <a:t>Highher</a:t>
            </a:r>
            <a:r>
              <a:rPr lang="en-US" altLang="ko-KR" sz="1300" dirty="0"/>
              <a:t> with hepatic renal dysfunction</a:t>
            </a:r>
          </a:p>
          <a:p>
            <a:pPr lvl="2">
              <a:lnSpc>
                <a:spcPct val="140000"/>
              </a:lnSpc>
            </a:pPr>
            <a:r>
              <a:rPr lang="en-US" altLang="ko-KR" sz="1300" dirty="0"/>
              <a:t>Long-term infusion, </a:t>
            </a:r>
            <a:r>
              <a:rPr lang="en-US" altLang="ko-KR" sz="1300" dirty="0" err="1"/>
              <a:t>concominant</a:t>
            </a:r>
            <a:r>
              <a:rPr lang="en-US" altLang="ko-KR" sz="1300" dirty="0"/>
              <a:t> use of AG or glucocorticoids</a:t>
            </a:r>
          </a:p>
          <a:p>
            <a:endParaRPr lang="en-US" altLang="ko-KR" baseline="0"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52</a:t>
            </a:fld>
            <a:endParaRPr lang="ko-KR" altLang="en-US"/>
          </a:p>
        </p:txBody>
      </p:sp>
    </p:spTree>
    <p:extLst>
      <p:ext uri="{BB962C8B-B14F-4D97-AF65-F5344CB8AC3E}">
        <p14:creationId xmlns:p14="http://schemas.microsoft.com/office/powerpoint/2010/main" val="3655384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Before paralysis, increased respiratory drive from multiple causes can lead to increased tidal volumes, active exhalation, and patient–ventilator asynchrony, all of which can potentially worsen various forms of ventilator-induced lung injury. In addition, muscle activation may divert blood flow away from vital organs and lead to a lower mixed venous partial pressure of oxygen (PO2). These mechanisms may lead to increased organ dysfunction and ultimately death. </a:t>
            </a:r>
          </a:p>
          <a:p>
            <a:r>
              <a:rPr lang="en-US" altLang="ko-KR" sz="1200" b="0" i="0" u="none" strike="noStrike" kern="1200" baseline="0" dirty="0">
                <a:solidFill>
                  <a:schemeClr val="tx1"/>
                </a:solidFill>
                <a:latin typeface="+mn-lt"/>
                <a:ea typeface="+mn-ea"/>
                <a:cs typeface="+mn-cs"/>
              </a:rPr>
              <a:t>After paralysis, the administered NMBAs prevent patient-initiated generation of high and low lung volumes and also prevent active expiration, allowing for better lung-protective ventilation and less ventilator-induced lung injury. Ventilator-induced lung injury may also be lessened by less pulmonary blood flow due to decreased oxygen consumption. NMBAs may also indirectly improve arterial oxygenation by decreasing blood flow to active muscle groups (because of decreased oxygen requirements) and by improving the distribution of ventilation relative to perfusion (V/A).</a:t>
            </a:r>
          </a:p>
          <a:p>
            <a:r>
              <a:rPr lang="en-US" altLang="ko-KR" sz="1200" b="0" i="0" u="none" strike="noStrike" kern="1200" baseline="0" dirty="0">
                <a:solidFill>
                  <a:schemeClr val="tx1"/>
                </a:solidFill>
                <a:latin typeface="+mn-lt"/>
                <a:ea typeface="+mn-ea"/>
                <a:cs typeface="+mn-cs"/>
              </a:rPr>
              <a:t>(Arterial PO2 may also be decreased through this mechanism if V/Q is worsened.) Finally, NMBAs may have a direct anti-inflammatory effect. The relative effect of NMBAs on many of these mechanisms depends on the state of muscle activation before paralysis, which is dependent on a number of factors, including the patient’s level of sedation.</a:t>
            </a:r>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53</a:t>
            </a:fld>
            <a:endParaRPr lang="ko-KR" altLang="en-US"/>
          </a:p>
        </p:txBody>
      </p:sp>
    </p:spTree>
    <p:extLst>
      <p:ext uri="{BB962C8B-B14F-4D97-AF65-F5344CB8AC3E}">
        <p14:creationId xmlns:p14="http://schemas.microsoft.com/office/powerpoint/2010/main" val="2696850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ACURASYS</a:t>
            </a:r>
            <a:endParaRPr lang="ko-KR" altLang="en-US" dirty="0"/>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48 hours, either </a:t>
            </a:r>
            <a:r>
              <a:rPr lang="en-US" altLang="ko-KR" sz="1200" b="0" i="0" u="none" strike="noStrike" kern="1200" baseline="0" dirty="0" err="1">
                <a:solidFill>
                  <a:schemeClr val="tx1"/>
                </a:solidFill>
                <a:latin typeface="+mn-lt"/>
                <a:ea typeface="+mn-ea"/>
                <a:cs typeface="+mn-cs"/>
              </a:rPr>
              <a:t>cisatracurium</a:t>
            </a:r>
            <a:r>
              <a:rPr lang="en-US" altLang="ko-KR" sz="1200" b="0" i="0" u="none" strike="noStrike" kern="1200" baseline="0" dirty="0">
                <a:solidFill>
                  <a:schemeClr val="tx1"/>
                </a:solidFill>
                <a:latin typeface="+mn-lt"/>
                <a:ea typeface="+mn-ea"/>
                <a:cs typeface="+mn-cs"/>
              </a:rPr>
              <a:t> besylate (178 patients) or placebo (162 patients)</a:t>
            </a:r>
          </a:p>
          <a:p>
            <a:r>
              <a:rPr lang="en-US" altLang="ko-KR" sz="1200" b="0" i="0" u="none" strike="noStrike" kern="1200" baseline="0" dirty="0">
                <a:solidFill>
                  <a:schemeClr val="tx1"/>
                </a:solidFill>
                <a:latin typeface="+mn-lt"/>
                <a:ea typeface="+mn-ea"/>
                <a:cs typeface="+mn-cs"/>
              </a:rPr>
              <a:t>improved the adjusted 90-day survival rate</a:t>
            </a:r>
          </a:p>
          <a:p>
            <a:r>
              <a:rPr lang="en-US" altLang="ko-KR" sz="1200" b="0" i="0" u="none" strike="noStrike" kern="1200" baseline="0" dirty="0">
                <a:solidFill>
                  <a:schemeClr val="tx1"/>
                </a:solidFill>
                <a:latin typeface="+mn-lt"/>
                <a:ea typeface="+mn-ea"/>
                <a:cs typeface="+mn-cs"/>
              </a:rPr>
              <a:t>adjustment for the baseline PaO2:FiO2, SAPS II, and plateau pressure</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this multicenter trial provides evidence that the administration of a neuromuscular blocking agent </a:t>
            </a:r>
          </a:p>
          <a:p>
            <a:r>
              <a:rPr lang="en-US" altLang="ko-KR" sz="1200" b="0" i="0" u="none" strike="noStrike" kern="1200" baseline="0" dirty="0">
                <a:solidFill>
                  <a:schemeClr val="tx1"/>
                </a:solidFill>
                <a:latin typeface="+mn-lt"/>
                <a:ea typeface="+mn-ea"/>
                <a:cs typeface="+mn-cs"/>
              </a:rPr>
              <a:t>early in the course of severe ARDS managed with low-tidal-volume ventilation may improve outcomes</a:t>
            </a:r>
            <a:endParaRPr lang="ko-KR" altLang="en-US" b="0"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54</a:t>
            </a:fld>
            <a:endParaRPr lang="ko-KR" altLang="en-US"/>
          </a:p>
        </p:txBody>
      </p:sp>
    </p:spTree>
    <p:extLst>
      <p:ext uri="{BB962C8B-B14F-4D97-AF65-F5344CB8AC3E}">
        <p14:creationId xmlns:p14="http://schemas.microsoft.com/office/powerpoint/2010/main" val="3243073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Among patients with moderate-to-severe ARDS who were treated with a </a:t>
            </a:r>
            <a:r>
              <a:rPr lang="en-US" altLang="ko-KR" sz="1200" b="1" i="0" u="none" strike="noStrike" kern="1200" baseline="0" dirty="0">
                <a:solidFill>
                  <a:schemeClr val="tx1"/>
                </a:solidFill>
                <a:latin typeface="+mn-lt"/>
                <a:ea typeface="+mn-ea"/>
                <a:cs typeface="+mn-cs"/>
              </a:rPr>
              <a:t>higher PEEP strategy</a:t>
            </a:r>
            <a:r>
              <a:rPr lang="en-US" altLang="ko-KR" sz="1200" b="0" i="0" u="none" strike="noStrike" kern="1200" baseline="0" dirty="0">
                <a:solidFill>
                  <a:schemeClr val="tx1"/>
                </a:solidFill>
                <a:latin typeface="+mn-lt"/>
                <a:ea typeface="+mn-ea"/>
                <a:cs typeface="+mn-cs"/>
              </a:rPr>
              <a:t>, </a:t>
            </a:r>
          </a:p>
          <a:p>
            <a:r>
              <a:rPr lang="en-US" altLang="ko-KR" sz="1200" b="0" i="0" u="none" strike="noStrike" kern="1200" baseline="0" dirty="0">
                <a:solidFill>
                  <a:schemeClr val="tx1"/>
                </a:solidFill>
                <a:latin typeface="+mn-lt"/>
                <a:ea typeface="+mn-ea"/>
                <a:cs typeface="+mn-cs"/>
              </a:rPr>
              <a:t>the administration of an early and continuous infusion of </a:t>
            </a:r>
            <a:r>
              <a:rPr lang="en-US" altLang="ko-KR" sz="1200" b="0" i="0" u="none" strike="noStrike" kern="1200" baseline="0" dirty="0" err="1">
                <a:solidFill>
                  <a:schemeClr val="tx1"/>
                </a:solidFill>
                <a:latin typeface="+mn-lt"/>
                <a:ea typeface="+mn-ea"/>
                <a:cs typeface="+mn-cs"/>
              </a:rPr>
              <a:t>cisatracurium</a:t>
            </a:r>
            <a:r>
              <a:rPr lang="en-US" altLang="ko-KR" sz="1200" b="0" i="0" u="none" strike="noStrike" kern="1200" baseline="0" dirty="0">
                <a:solidFill>
                  <a:schemeClr val="tx1"/>
                </a:solidFill>
                <a:latin typeface="+mn-lt"/>
                <a:ea typeface="+mn-ea"/>
                <a:cs typeface="+mn-cs"/>
              </a:rPr>
              <a:t> did not result in significantly lower mortality at 90 days</a:t>
            </a:r>
          </a:p>
          <a:p>
            <a:r>
              <a:rPr lang="en-US" altLang="ko-KR" sz="1200" b="0" i="0" u="none" strike="noStrike" kern="1200" baseline="0" dirty="0">
                <a:solidFill>
                  <a:schemeClr val="tx1"/>
                </a:solidFill>
                <a:latin typeface="+mn-lt"/>
                <a:ea typeface="+mn-ea"/>
                <a:cs typeface="+mn-cs"/>
              </a:rPr>
              <a:t> than usual care </a:t>
            </a:r>
            <a:r>
              <a:rPr lang="en-US" altLang="ko-KR" sz="1200" b="1" i="0" u="none" strike="noStrike" kern="1200" baseline="0" dirty="0">
                <a:solidFill>
                  <a:schemeClr val="tx1"/>
                </a:solidFill>
                <a:latin typeface="+mn-lt"/>
                <a:ea typeface="+mn-ea"/>
                <a:cs typeface="+mn-cs"/>
              </a:rPr>
              <a:t>with lighter sedation targets</a:t>
            </a:r>
            <a:r>
              <a:rPr lang="en-US" altLang="ko-KR" sz="1200" b="0" i="0" u="none" strike="noStrike" kern="1200" baseline="0" dirty="0">
                <a:solidFill>
                  <a:schemeClr val="tx1"/>
                </a:solidFill>
                <a:latin typeface="+mn-lt"/>
                <a:ea typeface="+mn-ea"/>
                <a:cs typeface="+mn-cs"/>
              </a:rPr>
              <a:t>.</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PEEP</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9</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vs.</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12</a:t>
            </a: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Prone</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position </a:t>
            </a:r>
            <a:r>
              <a:rPr lang="ko-KR" altLang="en-US" sz="1200" b="0" i="0" u="none" strike="noStrike" kern="1200" baseline="0" dirty="0">
                <a:solidFill>
                  <a:schemeClr val="tx1"/>
                </a:solidFill>
                <a:latin typeface="+mn-lt"/>
                <a:ea typeface="+mn-ea"/>
                <a:cs typeface="+mn-cs"/>
              </a:rPr>
              <a:t>비율 적음</a:t>
            </a:r>
            <a:endParaRPr lang="en-US" altLang="ko-KR" sz="1200" b="0" i="0" u="none" strike="noStrike" kern="1200" baseline="0" dirty="0">
              <a:solidFill>
                <a:schemeClr val="tx1"/>
              </a:solidFill>
              <a:latin typeface="+mn-lt"/>
              <a:ea typeface="+mn-ea"/>
              <a:cs typeface="+mn-cs"/>
            </a:endParaRPr>
          </a:p>
          <a:p>
            <a:r>
              <a:rPr lang="ko-KR" altLang="en-US" sz="1200" b="0" i="0" u="none" strike="noStrike" kern="1200" baseline="0" dirty="0">
                <a:solidFill>
                  <a:schemeClr val="tx1"/>
                </a:solidFill>
                <a:latin typeface="+mn-lt"/>
                <a:ea typeface="+mn-ea"/>
                <a:cs typeface="+mn-cs"/>
              </a:rPr>
              <a:t>이전에 사용하던 환자 제외됨</a:t>
            </a:r>
            <a:endParaRPr lang="en-US" altLang="ko-KR" sz="1200" b="0" i="0" u="none" strike="noStrike" kern="1200" baseline="0" dirty="0">
              <a:solidFill>
                <a:schemeClr val="tx1"/>
              </a:solidFill>
              <a:latin typeface="+mn-lt"/>
              <a:ea typeface="+mn-ea"/>
              <a:cs typeface="+mn-cs"/>
            </a:endParaRPr>
          </a:p>
          <a:p>
            <a:endParaRPr lang="en-US" altLang="ko-KR" sz="1200" b="0" i="0" u="none" strike="noStrike" kern="1200" baseline="0" dirty="0">
              <a:solidFill>
                <a:schemeClr val="tx1"/>
              </a:solidFill>
              <a:latin typeface="+mn-lt"/>
              <a:ea typeface="+mn-ea"/>
              <a:cs typeface="+mn-cs"/>
            </a:endParaRP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55</a:t>
            </a:fld>
            <a:endParaRPr lang="ko-KR" altLang="en-US"/>
          </a:p>
        </p:txBody>
      </p:sp>
    </p:spTree>
    <p:extLst>
      <p:ext uri="{BB962C8B-B14F-4D97-AF65-F5344CB8AC3E}">
        <p14:creationId xmlns:p14="http://schemas.microsoft.com/office/powerpoint/2010/main" val="4007466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56</a:t>
            </a:fld>
            <a:endParaRPr lang="ko-KR" altLang="en-US"/>
          </a:p>
        </p:txBody>
      </p:sp>
    </p:spTree>
    <p:extLst>
      <p:ext uri="{BB962C8B-B14F-4D97-AF65-F5344CB8AC3E}">
        <p14:creationId xmlns:p14="http://schemas.microsoft.com/office/powerpoint/2010/main" val="1013707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57</a:t>
            </a:fld>
            <a:endParaRPr lang="ko-KR" altLang="en-US"/>
          </a:p>
        </p:txBody>
      </p:sp>
    </p:spTree>
    <p:extLst>
      <p:ext uri="{BB962C8B-B14F-4D97-AF65-F5344CB8AC3E}">
        <p14:creationId xmlns:p14="http://schemas.microsoft.com/office/powerpoint/2010/main" val="1362320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Among patients with very severe ARDS, 60­day mortality was not significantly lower with ECMO than with a strategy of conventional mechanical ventilation that included ECMO as rescue therapy.</a:t>
            </a:r>
          </a:p>
          <a:p>
            <a:r>
              <a:rPr lang="en-US" altLang="ko-KR" dirty="0"/>
              <a:t>EOLIA trial</a:t>
            </a:r>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59</a:t>
            </a:fld>
            <a:endParaRPr lang="ko-KR" altLang="en-US"/>
          </a:p>
        </p:txBody>
      </p:sp>
    </p:spTree>
    <p:extLst>
      <p:ext uri="{BB962C8B-B14F-4D97-AF65-F5344CB8AC3E}">
        <p14:creationId xmlns:p14="http://schemas.microsoft.com/office/powerpoint/2010/main" val="3423013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i="0" dirty="0">
              <a:solidFill>
                <a:schemeClr val="tx1"/>
              </a:solidFill>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60</a:t>
            </a:fld>
            <a:endParaRPr lang="ko-KR" altLang="en-US"/>
          </a:p>
        </p:txBody>
      </p:sp>
    </p:spTree>
    <p:extLst>
      <p:ext uri="{BB962C8B-B14F-4D97-AF65-F5344CB8AC3E}">
        <p14:creationId xmlns:p14="http://schemas.microsoft.com/office/powerpoint/2010/main" val="1844047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61</a:t>
            </a:fld>
            <a:endParaRPr lang="ko-KR" altLang="en-US"/>
          </a:p>
        </p:txBody>
      </p:sp>
    </p:spTree>
    <p:extLst>
      <p:ext uri="{BB962C8B-B14F-4D97-AF65-F5344CB8AC3E}">
        <p14:creationId xmlns:p14="http://schemas.microsoft.com/office/powerpoint/2010/main" val="3457176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However, ARDS can be diagnosed in the presence of these conditions if a predisposing risk factor for ARDS is also present.</a:t>
            </a:r>
            <a:endParaRPr lang="ko-KR" altLang="en-US" dirty="0"/>
          </a:p>
          <a:p>
            <a:endParaRPr lang="en-US" altLang="ko-KR" sz="1200" b="0" i="0" u="none" strike="noStrike" kern="1200" baseline="0" dirty="0">
              <a:solidFill>
                <a:schemeClr val="tx1"/>
              </a:solidFill>
              <a:latin typeface="+mn-lt"/>
              <a:ea typeface="+mn-ea"/>
              <a:cs typeface="+mn-cs"/>
            </a:endParaRPr>
          </a:p>
          <a:p>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*The ultrasound operator should be well trained in the use of ultrasound for identifying bilateral loss of lung aeration (e.g., multiple B lines and/or</a:t>
            </a:r>
          </a:p>
          <a:p>
            <a:r>
              <a:rPr lang="en-US" altLang="ko-KR" sz="1200" b="0" i="0" u="none" strike="noStrike" kern="1200" baseline="0" dirty="0">
                <a:solidFill>
                  <a:schemeClr val="tx1"/>
                </a:solidFill>
                <a:latin typeface="+mn-lt"/>
                <a:ea typeface="+mn-ea"/>
                <a:cs typeface="+mn-cs"/>
              </a:rPr>
              <a:t>consolidations) and other ultrasound findings suggestive of noncardiogenic pulmonary edema (e.g., pleural line abnormalities).</a:t>
            </a:r>
          </a:p>
          <a:p>
            <a:r>
              <a:rPr lang="en-US" altLang="ko-KR" sz="1200" b="0" i="0" u="none" strike="noStrike" kern="1200" baseline="0" dirty="0">
                <a:solidFill>
                  <a:schemeClr val="tx1"/>
                </a:solidFill>
                <a:latin typeface="+mn-lt"/>
                <a:ea typeface="+mn-ea"/>
                <a:cs typeface="+mn-cs"/>
              </a:rPr>
              <a:t>†Estimated FIO2 = ambient FIO2 (e.g., 0.21)10.033O2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7</a:t>
            </a:fld>
            <a:endParaRPr lang="ko-KR" altLang="en-US"/>
          </a:p>
        </p:txBody>
      </p:sp>
    </p:spTree>
    <p:extLst>
      <p:ext uri="{BB962C8B-B14F-4D97-AF65-F5344CB8AC3E}">
        <p14:creationId xmlns:p14="http://schemas.microsoft.com/office/powerpoint/2010/main" val="1534356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62</a:t>
            </a:fld>
            <a:endParaRPr lang="ko-KR" altLang="en-US"/>
          </a:p>
        </p:txBody>
      </p:sp>
    </p:spTree>
    <p:extLst>
      <p:ext uri="{BB962C8B-B14F-4D97-AF65-F5344CB8AC3E}">
        <p14:creationId xmlns:p14="http://schemas.microsoft.com/office/powerpoint/2010/main" val="3647792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smtClean="0">
                <a:solidFill>
                  <a:schemeClr val="tx1"/>
                </a:solidFill>
                <a:effectLst/>
                <a:latin typeface="+mn-lt"/>
                <a:ea typeface="+mn-ea"/>
                <a:cs typeface="+mn-cs"/>
              </a:rPr>
              <a:t>The dosage is adjusted to ideal body weight and rounded up to the nearest 10 mg (e.g., 77 mg rounded up to 80 mg). Thereafter I would state that 80 mg is an example for a patient with an ideal body weight of 77. Day 0, intravenous bolus (80 mg in 50 cc normal saline) over 30 min. Day 0-to ICU discharge: infusion is done by adding the daily dosage to 240 cc of normal saline and running it at 10 cc/h. If necessary, infusion can be changed to bolus every 6 h (1/4 daily dose) or in the last 6 days to every 12 h (1/2 daily dose). If on day 3–5 there is no improvement or even worsening oxygenation indices the condition is considered “</a:t>
            </a:r>
            <a:r>
              <a:rPr lang="en-US" altLang="ko-KR" sz="1200" b="0" i="0" kern="1200" dirty="0" err="1" smtClean="0">
                <a:solidFill>
                  <a:schemeClr val="tx1"/>
                </a:solidFill>
                <a:effectLst/>
                <a:latin typeface="+mn-lt"/>
                <a:ea typeface="+mn-ea"/>
                <a:cs typeface="+mn-cs"/>
              </a:rPr>
              <a:t>unresolving</a:t>
            </a:r>
            <a:r>
              <a:rPr lang="en-US" altLang="ko-KR" sz="1200" b="0" i="0" kern="1200" dirty="0" smtClean="0">
                <a:solidFill>
                  <a:schemeClr val="tx1"/>
                </a:solidFill>
                <a:effectLst/>
                <a:latin typeface="+mn-lt"/>
                <a:ea typeface="+mn-ea"/>
                <a:cs typeface="+mn-cs"/>
              </a:rPr>
              <a:t> ARDS”. In this case, a protocol of similar duration of treatment, but with double the daily dose of methylprednisolone (starting with 160 mg/day) is initiated. If the patient is </a:t>
            </a:r>
            <a:r>
              <a:rPr lang="en-US" altLang="ko-KR" sz="1200" b="0" i="0" kern="1200" dirty="0" err="1" smtClean="0">
                <a:solidFill>
                  <a:schemeClr val="tx1"/>
                </a:solidFill>
                <a:effectLst/>
                <a:latin typeface="+mn-lt"/>
                <a:ea typeface="+mn-ea"/>
                <a:cs typeface="+mn-cs"/>
              </a:rPr>
              <a:t>extubated</a:t>
            </a:r>
            <a:r>
              <a:rPr lang="en-US" altLang="ko-KR" sz="1200" b="0" i="0" kern="1200" dirty="0" smtClean="0">
                <a:solidFill>
                  <a:schemeClr val="tx1"/>
                </a:solidFill>
                <a:effectLst/>
                <a:latin typeface="+mn-lt"/>
                <a:ea typeface="+mn-ea"/>
                <a:cs typeface="+mn-cs"/>
              </a:rPr>
              <a:t> before day 14, the methylprednisolone infusion is advanced to day 15 of drug therapy and tapered according to schedule. Oral administration should be delayed to 5 days after </a:t>
            </a:r>
            <a:r>
              <a:rPr lang="en-US" altLang="ko-KR" sz="1200" b="0" i="0" kern="1200" dirty="0" err="1" smtClean="0">
                <a:solidFill>
                  <a:schemeClr val="tx1"/>
                </a:solidFill>
                <a:effectLst/>
                <a:latin typeface="+mn-lt"/>
                <a:ea typeface="+mn-ea"/>
                <a:cs typeface="+mn-cs"/>
              </a:rPr>
              <a:t>extubation</a:t>
            </a:r>
            <a:r>
              <a:rPr lang="en-US" altLang="ko-KR" sz="1200" b="0" i="0" kern="1200" dirty="0" smtClean="0">
                <a:solidFill>
                  <a:schemeClr val="tx1"/>
                </a:solidFill>
                <a:effectLst/>
                <a:latin typeface="+mn-lt"/>
                <a:ea typeface="+mn-ea"/>
                <a:cs typeface="+mn-cs"/>
              </a:rPr>
              <a:t>, because enteral absorption of methylprednisolone, and likely other GCs, is compromised for days after </a:t>
            </a:r>
            <a:r>
              <a:rPr lang="en-US" altLang="ko-KR" sz="1200" b="0" i="0" kern="1200" dirty="0" err="1" smtClean="0">
                <a:solidFill>
                  <a:schemeClr val="tx1"/>
                </a:solidFill>
                <a:effectLst/>
                <a:latin typeface="+mn-lt"/>
                <a:ea typeface="+mn-ea"/>
                <a:cs typeface="+mn-cs"/>
              </a:rPr>
              <a:t>extubation</a:t>
            </a:r>
            <a:r>
              <a:rPr lang="en-US" altLang="ko-KR" sz="1200" b="0" i="0" kern="1200" dirty="0" smtClean="0">
                <a:solidFill>
                  <a:schemeClr val="tx1"/>
                </a:solidFill>
                <a:effectLst/>
                <a:latin typeface="+mn-lt"/>
                <a:ea typeface="+mn-ea"/>
                <a:cs typeface="+mn-cs"/>
              </a:rPr>
              <a:t>. Rapid tapering can be associated with rebound systemic inflammation in the presence of suppressed adrenal function with worsening of lung physiology and an increased mortality risk [</a:t>
            </a:r>
            <a:r>
              <a:rPr lang="en-US" altLang="ko-KR" sz="1200" b="0" i="0" u="sng" kern="1200" dirty="0" smtClean="0">
                <a:solidFill>
                  <a:schemeClr val="tx1"/>
                </a:solidFill>
                <a:effectLst/>
                <a:latin typeface="+mn-lt"/>
                <a:ea typeface="+mn-ea"/>
                <a:cs typeface="+mn-cs"/>
                <a:hlinkClick r:id="rId3"/>
              </a:rPr>
              <a:t>60</a:t>
            </a:r>
            <a:r>
              <a:rPr lang="en-US" altLang="ko-KR" sz="1200" b="0" i="0" kern="1200" dirty="0" smtClean="0">
                <a:solidFill>
                  <a:schemeClr val="tx1"/>
                </a:solidFill>
                <a:effectLst/>
                <a:latin typeface="+mn-lt"/>
                <a:ea typeface="+mn-ea"/>
                <a:cs typeface="+mn-cs"/>
              </a:rPr>
              <a:t>]. If patients worsen significantly, then GC treatment should be restarted again, and after improvement followed by slow tapering, to comply with the Food and Drug Administration’s package insert warnings</a:t>
            </a:r>
            <a:endParaRPr lang="ko-KR" altLang="en-US" dirty="0"/>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63</a:t>
            </a:fld>
            <a:endParaRPr lang="ko-KR" altLang="en-US"/>
          </a:p>
        </p:txBody>
      </p:sp>
    </p:spTree>
    <p:extLst>
      <p:ext uri="{BB962C8B-B14F-4D97-AF65-F5344CB8AC3E}">
        <p14:creationId xmlns:p14="http://schemas.microsoft.com/office/powerpoint/2010/main" val="2508004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Methylprednisolone is suggested because of its greater penetration into lung tissue and longer residence time</a:t>
            </a:r>
          </a:p>
          <a:p>
            <a:r>
              <a:rPr lang="en-US" altLang="ko-KR" sz="1200" b="0" i="0" kern="1200" dirty="0">
                <a:solidFill>
                  <a:schemeClr val="tx1"/>
                </a:solidFill>
                <a:effectLst/>
                <a:latin typeface="+mn-lt"/>
                <a:ea typeface="+mn-ea"/>
                <a:cs typeface="+mn-cs"/>
              </a:rPr>
              <a:t>methylprednisolone should be weaned slowly (6−14 days) and not stopped rapidly (2−4 days) </a:t>
            </a:r>
          </a:p>
        </p:txBody>
      </p:sp>
      <p:sp>
        <p:nvSpPr>
          <p:cNvPr id="4" name="슬라이드 번호 개체 틀 3"/>
          <p:cNvSpPr>
            <a:spLocks noGrp="1"/>
          </p:cNvSpPr>
          <p:nvPr>
            <p:ph type="sldNum" sz="quarter" idx="10"/>
          </p:nvPr>
        </p:nvSpPr>
        <p:spPr/>
        <p:txBody>
          <a:bodyPr/>
          <a:lstStyle/>
          <a:p>
            <a:fld id="{2D75F8BE-B264-4320-A425-1B6C5224FFA9}" type="slidenum">
              <a:rPr lang="ko-KR" altLang="en-US" smtClean="0"/>
              <a:t>64</a:t>
            </a:fld>
            <a:endParaRPr lang="ko-KR" altLang="en-US"/>
          </a:p>
        </p:txBody>
      </p:sp>
    </p:spTree>
    <p:extLst>
      <p:ext uri="{BB962C8B-B14F-4D97-AF65-F5344CB8AC3E}">
        <p14:creationId xmlns:p14="http://schemas.microsoft.com/office/powerpoint/2010/main" val="2091298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65</a:t>
            </a:fld>
            <a:endParaRPr lang="ko-KR" altLang="en-US"/>
          </a:p>
        </p:txBody>
      </p:sp>
    </p:spTree>
    <p:extLst>
      <p:ext uri="{BB962C8B-B14F-4D97-AF65-F5344CB8AC3E}">
        <p14:creationId xmlns:p14="http://schemas.microsoft.com/office/powerpoint/2010/main" val="3718962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66</a:t>
            </a:fld>
            <a:endParaRPr lang="ko-KR" altLang="en-US"/>
          </a:p>
        </p:txBody>
      </p:sp>
    </p:spTree>
    <p:extLst>
      <p:ext uri="{BB962C8B-B14F-4D97-AF65-F5344CB8AC3E}">
        <p14:creationId xmlns:p14="http://schemas.microsoft.com/office/powerpoint/2010/main" val="338594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‡Modified oxygenation criteria can be applied in settings in which arterial blood gas and/or HFNO, NIV, and mechanical ventilation are not</a:t>
            </a:r>
          </a:p>
          <a:p>
            <a:r>
              <a:rPr lang="en-US" altLang="ko-KR" sz="1200" b="0" i="0" u="none" strike="noStrike" kern="1200" baseline="0" dirty="0">
                <a:solidFill>
                  <a:schemeClr val="tx1"/>
                </a:solidFill>
                <a:latin typeface="+mn-lt"/>
                <a:ea typeface="+mn-ea"/>
                <a:cs typeface="+mn-cs"/>
              </a:rPr>
              <a:t>routinely available.</a:t>
            </a:r>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en-US" altLang="ko-KR" dirty="0"/>
          </a:p>
          <a:p>
            <a:endParaRPr lang="en-US" altLang="ko-KR" dirty="0"/>
          </a:p>
          <a:p>
            <a:r>
              <a:rPr lang="en-US" altLang="ko-KR" sz="1200" b="0" i="0" u="none" strike="noStrike" kern="1200" baseline="0" dirty="0">
                <a:solidFill>
                  <a:schemeClr val="tx1"/>
                </a:solidFill>
                <a:latin typeface="+mn-lt"/>
                <a:ea typeface="+mn-ea"/>
                <a:cs typeface="+mn-cs"/>
              </a:rPr>
              <a:t>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ambient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(e.g.,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8</a:t>
            </a:fld>
            <a:endParaRPr lang="ko-KR" altLang="en-US"/>
          </a:p>
        </p:txBody>
      </p:sp>
    </p:spTree>
    <p:extLst>
      <p:ext uri="{BB962C8B-B14F-4D97-AF65-F5344CB8AC3E}">
        <p14:creationId xmlns:p14="http://schemas.microsoft.com/office/powerpoint/2010/main" val="84011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‡Modified oxygenation criteria can be applied in settings in which arterial blood gas and/or HFNO, NIV, and mechanical ventilation are not</a:t>
            </a:r>
          </a:p>
          <a:p>
            <a:r>
              <a:rPr lang="en-US" altLang="ko-KR" sz="1200" b="0" i="0" u="none" strike="noStrike" kern="1200" baseline="0" dirty="0">
                <a:solidFill>
                  <a:schemeClr val="tx1"/>
                </a:solidFill>
                <a:latin typeface="+mn-lt"/>
                <a:ea typeface="+mn-ea"/>
                <a:cs typeface="+mn-cs"/>
              </a:rPr>
              <a:t>routinely available.</a:t>
            </a:r>
          </a:p>
          <a:p>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is not valid above saturation values of 97%.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kern="1200" baseline="0" dirty="0">
                <a:solidFill>
                  <a:schemeClr val="tx1"/>
                </a:solidFill>
                <a:latin typeface="+mn-lt"/>
                <a:ea typeface="+mn-ea"/>
                <a:cs typeface="+mn-cs"/>
              </a:rPr>
              <a:t>SpO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values of  97% were also excluded from analysis because the oxyhemoglobin dissociation curve is flat above these levels.</a:t>
            </a:r>
            <a:endParaRPr lang="ko-KR" altLang="en-US" dirty="0"/>
          </a:p>
          <a:p>
            <a:endParaRPr lang="en-US" altLang="ko-KR" dirty="0"/>
          </a:p>
          <a:p>
            <a:endParaRPr lang="en-US" altLang="ko-KR" dirty="0"/>
          </a:p>
          <a:p>
            <a:r>
              <a:rPr lang="en-US" altLang="ko-KR" sz="1200" b="0" i="0" u="none" strike="noStrike" kern="1200" baseline="0" dirty="0">
                <a:solidFill>
                  <a:schemeClr val="tx1"/>
                </a:solidFill>
                <a:latin typeface="+mn-lt"/>
                <a:ea typeface="+mn-ea"/>
                <a:cs typeface="+mn-cs"/>
              </a:rPr>
              <a:t>Estimated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 ambient FiO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(e.g., 0.21)+0.03 x O</a:t>
            </a:r>
            <a:r>
              <a:rPr lang="en-US" altLang="ko-KR" sz="1200" b="0" i="0" u="none" strike="noStrike" kern="1200" baseline="-25000" dirty="0">
                <a:solidFill>
                  <a:schemeClr val="tx1"/>
                </a:solidFill>
                <a:latin typeface="+mn-lt"/>
                <a:ea typeface="+mn-ea"/>
                <a:cs typeface="+mn-cs"/>
              </a:rPr>
              <a:t>2</a:t>
            </a:r>
            <a:r>
              <a:rPr lang="en-US" altLang="ko-KR" sz="1200" b="0" i="0" u="none" strike="noStrike" kern="1200" baseline="0" dirty="0">
                <a:solidFill>
                  <a:schemeClr val="tx1"/>
                </a:solidFill>
                <a:latin typeface="+mn-lt"/>
                <a:ea typeface="+mn-ea"/>
                <a:cs typeface="+mn-cs"/>
              </a:rPr>
              <a:t> flow rate (L/min).</a:t>
            </a:r>
          </a:p>
          <a:p>
            <a:endParaRPr lang="en-US" altLang="ko-KR" sz="1200" b="0" i="0" u="none" strike="noStrike" kern="1200" baseline="0" dirty="0">
              <a:solidFill>
                <a:schemeClr val="tx1"/>
              </a:solidFill>
              <a:latin typeface="+mn-lt"/>
              <a:ea typeface="+mn-ea"/>
              <a:cs typeface="+mn-cs"/>
            </a:endParaRPr>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9</a:t>
            </a:fld>
            <a:endParaRPr lang="ko-KR" altLang="en-US"/>
          </a:p>
        </p:txBody>
      </p:sp>
    </p:spTree>
    <p:extLst>
      <p:ext uri="{BB962C8B-B14F-4D97-AF65-F5344CB8AC3E}">
        <p14:creationId xmlns:p14="http://schemas.microsoft.com/office/powerpoint/2010/main" val="72182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10</a:t>
            </a:fld>
            <a:endParaRPr lang="ko-KR" altLang="en-US"/>
          </a:p>
        </p:txBody>
      </p:sp>
    </p:spTree>
    <p:extLst>
      <p:ext uri="{BB962C8B-B14F-4D97-AF65-F5344CB8AC3E}">
        <p14:creationId xmlns:p14="http://schemas.microsoft.com/office/powerpoint/2010/main" val="1222175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Operator</a:t>
            </a:r>
            <a:r>
              <a:rPr lang="en-US" altLang="ko-KR" baseline="0" dirty="0"/>
              <a:t> dependent</a:t>
            </a:r>
            <a:endParaRPr lang="ko-KR" altLang="en-US" dirty="0"/>
          </a:p>
        </p:txBody>
      </p:sp>
      <p:sp>
        <p:nvSpPr>
          <p:cNvPr id="4" name="슬라이드 번호 개체 틀 3"/>
          <p:cNvSpPr>
            <a:spLocks noGrp="1"/>
          </p:cNvSpPr>
          <p:nvPr>
            <p:ph type="sldNum" sz="quarter" idx="5"/>
          </p:nvPr>
        </p:nvSpPr>
        <p:spPr/>
        <p:txBody>
          <a:bodyPr/>
          <a:lstStyle/>
          <a:p>
            <a:fld id="{2D75F8BE-B264-4320-A425-1B6C5224FFA9}" type="slidenum">
              <a:rPr lang="ko-KR" altLang="en-US" smtClean="0"/>
              <a:t>11</a:t>
            </a:fld>
            <a:endParaRPr lang="ko-KR" altLang="en-US"/>
          </a:p>
        </p:txBody>
      </p:sp>
    </p:spTree>
    <p:extLst>
      <p:ext uri="{BB962C8B-B14F-4D97-AF65-F5344CB8AC3E}">
        <p14:creationId xmlns:p14="http://schemas.microsoft.com/office/powerpoint/2010/main" val="226058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149933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325632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2256032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표지">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1A6BBA5F-55D9-421F-8D33-8652DD7CD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 y="0"/>
            <a:ext cx="9142781" cy="6858000"/>
          </a:xfrm>
          <a:prstGeom prst="rect">
            <a:avLst/>
          </a:prstGeom>
        </p:spPr>
      </p:pic>
      <p:pic>
        <p:nvPicPr>
          <p:cNvPr id="4" name="그림 3"/>
          <p:cNvPicPr>
            <a:picLocks noChangeAspect="1"/>
          </p:cNvPicPr>
          <p:nvPr/>
        </p:nvPicPr>
        <p:blipFill rotWithShape="1">
          <a:blip r:embed="rId3">
            <a:extLst>
              <a:ext uri="{28A0092B-C50C-407E-A947-70E740481C1C}">
                <a14:useLocalDpi xmlns:a14="http://schemas.microsoft.com/office/drawing/2010/main" val="0"/>
              </a:ext>
            </a:extLst>
          </a:blip>
          <a:srcRect t="3283" b="6956"/>
          <a:stretch/>
        </p:blipFill>
        <p:spPr>
          <a:xfrm>
            <a:off x="0" y="564117"/>
            <a:ext cx="9144000" cy="6156000"/>
          </a:xfrm>
          <a:prstGeom prst="rect">
            <a:avLst/>
          </a:prstGeom>
        </p:spPr>
      </p:pic>
    </p:spTree>
    <p:extLst>
      <p:ext uri="{BB962C8B-B14F-4D97-AF65-F5344CB8AC3E}">
        <p14:creationId xmlns:p14="http://schemas.microsoft.com/office/powerpoint/2010/main" val="177200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4147"/>
          </a:xfrm>
        </p:spPr>
        <p:txBody>
          <a:bodyPr/>
          <a:lstStyle>
            <a:lvl1pPr algn="ctr">
              <a:defRPr/>
            </a:lvl1pPr>
          </a:lstStyle>
          <a:p>
            <a:r>
              <a:rPr lang="ko-KR" altLang="en-US" dirty="0"/>
              <a:t>마스터 제목 스타일 편집</a:t>
            </a:r>
            <a:endParaRPr lang="en-US" dirty="0"/>
          </a:p>
        </p:txBody>
      </p:sp>
      <p:sp>
        <p:nvSpPr>
          <p:cNvPr id="3" name="Content Placeholder 2"/>
          <p:cNvSpPr>
            <a:spLocks noGrp="1"/>
          </p:cNvSpPr>
          <p:nvPr>
            <p:ph idx="1"/>
          </p:nvPr>
        </p:nvSpPr>
        <p:spPr>
          <a:xfrm>
            <a:off x="628650" y="1487055"/>
            <a:ext cx="7886700" cy="468990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4F7B84A-1D40-4296-88C8-166C34B7EA49}" type="slidenum">
              <a:rPr lang="ko-KR" altLang="en-US" smtClean="0"/>
              <a:pPr/>
              <a:t>‹#›</a:t>
            </a:fld>
            <a:endParaRPr lang="ko-KR" altLang="en-US" dirty="0"/>
          </a:p>
        </p:txBody>
      </p:sp>
    </p:spTree>
    <p:extLst>
      <p:ext uri="{BB962C8B-B14F-4D97-AF65-F5344CB8AC3E}">
        <p14:creationId xmlns:p14="http://schemas.microsoft.com/office/powerpoint/2010/main" val="1111049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151406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239671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252569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28277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122592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329836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037FAE21-76CE-490A-AE38-82B7D709AB15}" type="datetimeFigureOut">
              <a:rPr lang="ko-KR" altLang="en-US" smtClean="0"/>
              <a:t>2025-04-20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54F7B84A-1D40-4296-88C8-166C34B7EA49}" type="slidenum">
              <a:rPr lang="ko-KR" altLang="en-US" smtClean="0"/>
              <a:t>‹#›</a:t>
            </a:fld>
            <a:endParaRPr lang="ko-KR" altLang="en-US"/>
          </a:p>
        </p:txBody>
      </p:sp>
    </p:spTree>
    <p:extLst>
      <p:ext uri="{BB962C8B-B14F-4D97-AF65-F5344CB8AC3E}">
        <p14:creationId xmlns:p14="http://schemas.microsoft.com/office/powerpoint/2010/main" val="409781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dirty="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FAE21-76CE-490A-AE38-82B7D709AB15}" type="datetimeFigureOut">
              <a:rPr lang="ko-KR" altLang="en-US" smtClean="0"/>
              <a:t>2025-04-20</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54F7B84A-1D40-4296-88C8-166C34B7EA49}" type="slidenum">
              <a:rPr lang="ko-KR" altLang="en-US" smtClean="0"/>
              <a:pPr/>
              <a:t>‹#›</a:t>
            </a:fld>
            <a:endParaRPr lang="ko-KR" altLang="en-US" dirty="0"/>
          </a:p>
        </p:txBody>
      </p:sp>
    </p:spTree>
    <p:extLst>
      <p:ext uri="{BB962C8B-B14F-4D97-AF65-F5344CB8AC3E}">
        <p14:creationId xmlns:p14="http://schemas.microsoft.com/office/powerpoint/2010/main" val="1331544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15.xml.rels><?xml version="1.0" encoding="UTF-8" standalone="yes"?>
<Relationships xmlns="http://schemas.openxmlformats.org/package/2006/relationships"><Relationship Id="rId3" Type="http://schemas.microsoft.com/office/2007/relationships/media" Target="../media/media4.mov"/><Relationship Id="rId7" Type="http://schemas.openxmlformats.org/officeDocument/2006/relationships/image" Target="../media/image1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video" Target="../media/media4.mov"/></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8DE01C-04BB-4606-A9A4-28398BBFDF35}"/>
              </a:ext>
            </a:extLst>
          </p:cNvPr>
          <p:cNvSpPr txBox="1"/>
          <p:nvPr/>
        </p:nvSpPr>
        <p:spPr>
          <a:xfrm>
            <a:off x="934690" y="1322667"/>
            <a:ext cx="7274620" cy="954107"/>
          </a:xfrm>
          <a:prstGeom prst="rect">
            <a:avLst/>
          </a:prstGeom>
          <a:noFill/>
        </p:spPr>
        <p:txBody>
          <a:bodyPr wrap="none" rtlCol="0">
            <a:spAutoFit/>
          </a:bodyPr>
          <a:lstStyle/>
          <a:p>
            <a:pPr algn="ctr"/>
            <a:r>
              <a:rPr lang="en-US" altLang="ko-KR" sz="2800" b="1" dirty="0">
                <a:solidFill>
                  <a:srgbClr val="002060"/>
                </a:solidFill>
                <a:latin typeface="+mj-lt"/>
              </a:rPr>
              <a:t>Acute Respiratory Distress Syndrome (ARDS)</a:t>
            </a:r>
          </a:p>
          <a:p>
            <a:pPr algn="ctr"/>
            <a:r>
              <a:rPr lang="ko-KR" altLang="en-US" sz="2800" b="1" dirty="0">
                <a:solidFill>
                  <a:srgbClr val="002060"/>
                </a:solidFill>
                <a:latin typeface="굴림" panose="020B0600000101010101" pitchFamily="50" charset="-127"/>
                <a:ea typeface="굴림" panose="020B0600000101010101" pitchFamily="50" charset="-127"/>
              </a:rPr>
              <a:t>급성 호흡곤란 증후군</a:t>
            </a:r>
            <a:endParaRPr lang="en-US" altLang="ko-KR" sz="2800" b="1" dirty="0">
              <a:solidFill>
                <a:srgbClr val="002060"/>
              </a:solidFill>
              <a:latin typeface="굴림" panose="020B0600000101010101" pitchFamily="50" charset="-127"/>
              <a:ea typeface="굴림" panose="020B0600000101010101" pitchFamily="50" charset="-127"/>
            </a:endParaRPr>
          </a:p>
        </p:txBody>
      </p:sp>
      <p:sp>
        <p:nvSpPr>
          <p:cNvPr id="8" name="제목 36">
            <a:extLst>
              <a:ext uri="{FF2B5EF4-FFF2-40B4-BE49-F238E27FC236}">
                <a16:creationId xmlns:a16="http://schemas.microsoft.com/office/drawing/2014/main" id="{0D31CBFC-5A62-4706-A2AB-F31529EA9D0E}"/>
              </a:ext>
            </a:extLst>
          </p:cNvPr>
          <p:cNvSpPr txBox="1">
            <a:spLocks/>
          </p:cNvSpPr>
          <p:nvPr/>
        </p:nvSpPr>
        <p:spPr>
          <a:xfrm>
            <a:off x="2909021" y="1045470"/>
            <a:ext cx="3325963" cy="277197"/>
          </a:xfrm>
          <a:prstGeom prst="rect">
            <a:avLst/>
          </a:prstGeom>
        </p:spPr>
        <p:txBody>
          <a:bodyPr anchor="ctr"/>
          <a:lstStyle>
            <a:lvl1pPr algn="l" defTabSz="914400" rtl="0" eaLnBrk="1" latinLnBrk="1" hangingPunct="1">
              <a:lnSpc>
                <a:spcPct val="100000"/>
              </a:lnSpc>
              <a:spcBef>
                <a:spcPct val="0"/>
              </a:spcBef>
              <a:buNone/>
              <a:defRPr sz="3200" b="1" kern="1200" spc="-300" baseline="0">
                <a:ln w="3175">
                  <a:solidFill>
                    <a:schemeClr val="bg1">
                      <a:alpha val="10000"/>
                    </a:schemeClr>
                  </a:solidFill>
                </a:ln>
                <a:solidFill>
                  <a:schemeClr val="bg1"/>
                </a:solidFill>
                <a:effectLst>
                  <a:outerShdw blurRad="25400" dist="38100" dir="2700000" algn="tl" rotWithShape="0">
                    <a:prstClr val="black">
                      <a:alpha val="20000"/>
                    </a:prstClr>
                  </a:outerShdw>
                </a:effectLst>
                <a:latin typeface="+mj-lt"/>
                <a:ea typeface="+mj-ea"/>
                <a:cs typeface="+mj-cs"/>
              </a:defRPr>
            </a:lvl1pPr>
          </a:lstStyle>
          <a:p>
            <a:pPr algn="dist"/>
            <a:r>
              <a:rPr lang="en-US" altLang="ko-KR" sz="525" b="0" spc="-127">
                <a:ln w="3175">
                  <a:solidFill>
                    <a:schemeClr val="bg1">
                      <a:lumMod val="75000"/>
                      <a:alpha val="10000"/>
                    </a:schemeClr>
                  </a:solidFill>
                </a:ln>
                <a:solidFill>
                  <a:schemeClr val="bg1">
                    <a:lumMod val="75000"/>
                  </a:schemeClr>
                </a:solidFill>
                <a:effectLst/>
              </a:rPr>
              <a:t>Gyeongsang National University Hospital</a:t>
            </a:r>
            <a:endParaRPr lang="ko-KR" altLang="en-US" sz="525" b="0" spc="-127">
              <a:ln w="3175">
                <a:solidFill>
                  <a:schemeClr val="bg1">
                    <a:lumMod val="75000"/>
                    <a:alpha val="10000"/>
                  </a:schemeClr>
                </a:solidFill>
              </a:ln>
              <a:solidFill>
                <a:schemeClr val="bg1">
                  <a:lumMod val="75000"/>
                </a:schemeClr>
              </a:solidFill>
              <a:effectLst/>
            </a:endParaRPr>
          </a:p>
        </p:txBody>
      </p:sp>
      <p:cxnSp>
        <p:nvCxnSpPr>
          <p:cNvPr id="31" name="직선 연결선 30">
            <a:extLst>
              <a:ext uri="{FF2B5EF4-FFF2-40B4-BE49-F238E27FC236}">
                <a16:creationId xmlns:a16="http://schemas.microsoft.com/office/drawing/2014/main" id="{D93C4897-64F8-462C-803F-86C1E00E49F1}"/>
              </a:ext>
            </a:extLst>
          </p:cNvPr>
          <p:cNvCxnSpPr>
            <a:cxnSpLocks/>
          </p:cNvCxnSpPr>
          <p:nvPr/>
        </p:nvCxnSpPr>
        <p:spPr>
          <a:xfrm>
            <a:off x="1882700" y="2255596"/>
            <a:ext cx="5378605" cy="0"/>
          </a:xfrm>
          <a:prstGeom prst="line">
            <a:avLst/>
          </a:prstGeom>
          <a:ln>
            <a:gradFill flip="none" rotWithShape="1">
              <a:gsLst>
                <a:gs pos="0">
                  <a:schemeClr val="bg1">
                    <a:lumMod val="75000"/>
                    <a:alpha val="0"/>
                  </a:schemeClr>
                </a:gs>
                <a:gs pos="20000">
                  <a:schemeClr val="bg1">
                    <a:lumMod val="75000"/>
                    <a:alpha val="70000"/>
                  </a:schemeClr>
                </a:gs>
                <a:gs pos="80000">
                  <a:schemeClr val="bg1">
                    <a:lumMod val="75000"/>
                    <a:alpha val="70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양쪽 대괄호 2">
            <a:extLst>
              <a:ext uri="{FF2B5EF4-FFF2-40B4-BE49-F238E27FC236}">
                <a16:creationId xmlns:a16="http://schemas.microsoft.com/office/drawing/2014/main" id="{AD3F84BD-CA36-4246-8C2F-1BEB616723E7}"/>
              </a:ext>
            </a:extLst>
          </p:cNvPr>
          <p:cNvSpPr/>
          <p:nvPr/>
        </p:nvSpPr>
        <p:spPr>
          <a:xfrm>
            <a:off x="3341274" y="5084192"/>
            <a:ext cx="2740349" cy="805975"/>
          </a:xfrm>
          <a:prstGeom prst="bracketPair">
            <a:avLst>
              <a:gd name="adj" fmla="val 6517"/>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1350"/>
          </a:p>
        </p:txBody>
      </p:sp>
      <p:grpSp>
        <p:nvGrpSpPr>
          <p:cNvPr id="6" name="그룹 5">
            <a:extLst>
              <a:ext uri="{FF2B5EF4-FFF2-40B4-BE49-F238E27FC236}">
                <a16:creationId xmlns:a16="http://schemas.microsoft.com/office/drawing/2014/main" id="{1B77F04C-C641-4B62-A593-08046A4496B1}"/>
              </a:ext>
            </a:extLst>
          </p:cNvPr>
          <p:cNvGrpSpPr/>
          <p:nvPr/>
        </p:nvGrpSpPr>
        <p:grpSpPr>
          <a:xfrm>
            <a:off x="4164645" y="2254522"/>
            <a:ext cx="814714" cy="2"/>
            <a:chOff x="4459234" y="1899241"/>
            <a:chExt cx="987532" cy="2"/>
          </a:xfrm>
        </p:grpSpPr>
        <p:cxnSp>
          <p:nvCxnSpPr>
            <p:cNvPr id="10" name="직선 연결선 9">
              <a:extLst>
                <a:ext uri="{FF2B5EF4-FFF2-40B4-BE49-F238E27FC236}">
                  <a16:creationId xmlns:a16="http://schemas.microsoft.com/office/drawing/2014/main" id="{EDD79D5A-FD57-4ECB-BBEA-D1F046669B73}"/>
                </a:ext>
              </a:extLst>
            </p:cNvPr>
            <p:cNvCxnSpPr>
              <a:cxnSpLocks/>
            </p:cNvCxnSpPr>
            <p:nvPr/>
          </p:nvCxnSpPr>
          <p:spPr>
            <a:xfrm>
              <a:off x="4459234" y="1899241"/>
              <a:ext cx="321922" cy="0"/>
            </a:xfrm>
            <a:prstGeom prst="line">
              <a:avLst/>
            </a:prstGeom>
            <a:ln w="19050" cap="sq">
              <a:solidFill>
                <a:srgbClr val="F7AF00"/>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0A94B75C-0300-4174-8E25-61289B15994B}"/>
                </a:ext>
              </a:extLst>
            </p:cNvPr>
            <p:cNvCxnSpPr>
              <a:cxnSpLocks/>
            </p:cNvCxnSpPr>
            <p:nvPr/>
          </p:nvCxnSpPr>
          <p:spPr>
            <a:xfrm>
              <a:off x="4792039" y="1899242"/>
              <a:ext cx="321922" cy="0"/>
            </a:xfrm>
            <a:prstGeom prst="line">
              <a:avLst/>
            </a:prstGeom>
            <a:ln w="19050" cap="sq">
              <a:solidFill>
                <a:srgbClr val="00A0E9"/>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F02F0C19-CC97-48BC-986B-F4D7D10868F5}"/>
                </a:ext>
              </a:extLst>
            </p:cNvPr>
            <p:cNvCxnSpPr>
              <a:cxnSpLocks/>
            </p:cNvCxnSpPr>
            <p:nvPr/>
          </p:nvCxnSpPr>
          <p:spPr>
            <a:xfrm>
              <a:off x="5124844" y="1899243"/>
              <a:ext cx="321922" cy="0"/>
            </a:xfrm>
            <a:prstGeom prst="line">
              <a:avLst/>
            </a:prstGeom>
            <a:ln w="19050" cap="sq">
              <a:solidFill>
                <a:srgbClr val="C3D600"/>
              </a:solidFill>
            </a:ln>
          </p:spPr>
          <p:style>
            <a:lnRef idx="1">
              <a:schemeClr val="accent1"/>
            </a:lnRef>
            <a:fillRef idx="0">
              <a:schemeClr val="accent1"/>
            </a:fillRef>
            <a:effectRef idx="0">
              <a:schemeClr val="accent1"/>
            </a:effectRef>
            <a:fontRef idx="minor">
              <a:schemeClr val="tx1"/>
            </a:fontRef>
          </p:style>
        </p:cxnSp>
      </p:grpSp>
      <p:sp>
        <p:nvSpPr>
          <p:cNvPr id="2" name="직사각형 1"/>
          <p:cNvSpPr/>
          <p:nvPr/>
        </p:nvSpPr>
        <p:spPr>
          <a:xfrm>
            <a:off x="7402526" y="5262833"/>
            <a:ext cx="740664" cy="549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18" name="그림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609" y="5234273"/>
            <a:ext cx="785719" cy="505811"/>
          </a:xfrm>
          <a:prstGeom prst="rect">
            <a:avLst/>
          </a:prstGeom>
        </p:spPr>
      </p:pic>
      <p:sp>
        <p:nvSpPr>
          <p:cNvPr id="17" name="TextBox 16">
            <a:extLst>
              <a:ext uri="{FF2B5EF4-FFF2-40B4-BE49-F238E27FC236}">
                <a16:creationId xmlns:a16="http://schemas.microsoft.com/office/drawing/2014/main" id="{14DA424C-DD7C-4626-BB90-C2052BC25D4A}"/>
              </a:ext>
            </a:extLst>
          </p:cNvPr>
          <p:cNvSpPr txBox="1"/>
          <p:nvPr/>
        </p:nvSpPr>
        <p:spPr>
          <a:xfrm>
            <a:off x="6403651" y="5907469"/>
            <a:ext cx="2740349" cy="492443"/>
          </a:xfrm>
          <a:prstGeom prst="rect">
            <a:avLst/>
          </a:prstGeom>
          <a:noFill/>
        </p:spPr>
        <p:txBody>
          <a:bodyPr wrap="square" lIns="0" tIns="0" rIns="0" bIns="0" rtlCol="0">
            <a:spAutoFit/>
          </a:bodyPr>
          <a:lstStyle/>
          <a:p>
            <a:pPr algn="ctr"/>
            <a:r>
              <a:rPr lang="ko-KR" altLang="en-US" sz="1600" b="1" dirty="0">
                <a:solidFill>
                  <a:schemeClr val="bg2">
                    <a:lumMod val="50000"/>
                  </a:schemeClr>
                </a:solidFill>
              </a:rPr>
              <a:t>경상국립대학교병원</a:t>
            </a:r>
            <a:endParaRPr lang="en-US" altLang="ko-KR" sz="1600" b="1" dirty="0">
              <a:solidFill>
                <a:schemeClr val="bg2">
                  <a:lumMod val="50000"/>
                </a:schemeClr>
              </a:solidFill>
            </a:endParaRPr>
          </a:p>
          <a:p>
            <a:pPr algn="ctr"/>
            <a:r>
              <a:rPr lang="ko-KR" altLang="en-US" sz="1600" b="1" dirty="0">
                <a:solidFill>
                  <a:schemeClr val="bg2">
                    <a:lumMod val="50000"/>
                  </a:schemeClr>
                </a:solidFill>
              </a:rPr>
              <a:t>주선미</a:t>
            </a:r>
            <a:endParaRPr lang="en-US" altLang="ko-KR" sz="1600" b="1" dirty="0">
              <a:solidFill>
                <a:schemeClr val="bg2">
                  <a:lumMod val="50000"/>
                </a:schemeClr>
              </a:solidFill>
            </a:endParaRPr>
          </a:p>
        </p:txBody>
      </p:sp>
    </p:spTree>
    <p:extLst>
      <p:ext uri="{BB962C8B-B14F-4D97-AF65-F5344CB8AC3E}">
        <p14:creationId xmlns:p14="http://schemas.microsoft.com/office/powerpoint/2010/main" val="1574126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D9F002A-7463-4B8A-BC09-ECA1BA239A58}"/>
              </a:ext>
            </a:extLst>
          </p:cNvPr>
          <p:cNvSpPr>
            <a:spLocks noGrp="1"/>
          </p:cNvSpPr>
          <p:nvPr>
            <p:ph type="title"/>
          </p:nvPr>
        </p:nvSpPr>
        <p:spPr/>
        <p:txBody>
          <a:bodyPr>
            <a:noAutofit/>
          </a:bodyPr>
          <a:lstStyle/>
          <a:p>
            <a:r>
              <a:rPr lang="en-US" altLang="ko-KR" sz="2800" b="1" dirty="0"/>
              <a:t>Berlin Definition </a:t>
            </a:r>
            <a:r>
              <a:rPr lang="en-US" altLang="ko-KR" sz="2800" b="1" i="1" dirty="0"/>
              <a:t>vs</a:t>
            </a:r>
            <a:r>
              <a:rPr lang="en-US" altLang="ko-KR" sz="2800" b="1" dirty="0"/>
              <a:t>. New Global Definition</a:t>
            </a:r>
            <a:endParaRPr lang="ko-KR" altLang="en-US" sz="2800" dirty="0"/>
          </a:p>
        </p:txBody>
      </p:sp>
      <p:graphicFrame>
        <p:nvGraphicFramePr>
          <p:cNvPr id="5" name="표 4">
            <a:extLst>
              <a:ext uri="{FF2B5EF4-FFF2-40B4-BE49-F238E27FC236}">
                <a16:creationId xmlns:a16="http://schemas.microsoft.com/office/drawing/2014/main" id="{90D4A64E-4303-4AA6-9360-F747CB406533}"/>
              </a:ext>
            </a:extLst>
          </p:cNvPr>
          <p:cNvGraphicFramePr>
            <a:graphicFrameLocks noGrp="1"/>
          </p:cNvGraphicFramePr>
          <p:nvPr>
            <p:extLst>
              <p:ext uri="{D42A27DB-BD31-4B8C-83A1-F6EECF244321}">
                <p14:modId xmlns:p14="http://schemas.microsoft.com/office/powerpoint/2010/main" val="1116202709"/>
              </p:ext>
            </p:extLst>
          </p:nvPr>
        </p:nvGraphicFramePr>
        <p:xfrm>
          <a:off x="137541" y="1599184"/>
          <a:ext cx="8868918" cy="4547843"/>
        </p:xfrm>
        <a:graphic>
          <a:graphicData uri="http://schemas.openxmlformats.org/drawingml/2006/table">
            <a:tbl>
              <a:tblPr firstRow="1" bandRow="1">
                <a:tableStyleId>{5C22544A-7EE6-4342-B048-85BDC9FD1C3A}</a:tableStyleId>
              </a:tblPr>
              <a:tblGrid>
                <a:gridCol w="2956306">
                  <a:extLst>
                    <a:ext uri="{9D8B030D-6E8A-4147-A177-3AD203B41FA5}">
                      <a16:colId xmlns:a16="http://schemas.microsoft.com/office/drawing/2014/main" val="452335372"/>
                    </a:ext>
                  </a:extLst>
                </a:gridCol>
                <a:gridCol w="2956306">
                  <a:extLst>
                    <a:ext uri="{9D8B030D-6E8A-4147-A177-3AD203B41FA5}">
                      <a16:colId xmlns:a16="http://schemas.microsoft.com/office/drawing/2014/main" val="1429399382"/>
                    </a:ext>
                  </a:extLst>
                </a:gridCol>
                <a:gridCol w="2956306">
                  <a:extLst>
                    <a:ext uri="{9D8B030D-6E8A-4147-A177-3AD203B41FA5}">
                      <a16:colId xmlns:a16="http://schemas.microsoft.com/office/drawing/2014/main" val="2830061733"/>
                    </a:ext>
                  </a:extLst>
                </a:gridCol>
              </a:tblGrid>
              <a:tr h="475377">
                <a:tc>
                  <a:txBody>
                    <a:bodyPr/>
                    <a:lstStyle/>
                    <a:p>
                      <a:pPr algn="ctr" latinLnBrk="1"/>
                      <a:r>
                        <a:rPr lang="en-US" altLang="ko-KR" sz="1400" b="1" i="0" u="none" strike="noStrike" kern="1200" baseline="0" dirty="0">
                          <a:solidFill>
                            <a:schemeClr val="lt1"/>
                          </a:solidFill>
                          <a:latin typeface="+mn-lt"/>
                          <a:ea typeface="+mn-ea"/>
                          <a:cs typeface="+mn-cs"/>
                        </a:rPr>
                        <a:t>Berlin Definition</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Rationale for Updating Criteria</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Global Definition</a:t>
                      </a:r>
                      <a:endParaRPr lang="ko-KR" altLang="en-US" sz="1400" b="1" dirty="0"/>
                    </a:p>
                  </a:txBody>
                  <a:tcPr anchor="ctr"/>
                </a:tc>
                <a:extLst>
                  <a:ext uri="{0D108BD9-81ED-4DB2-BD59-A6C34878D82A}">
                    <a16:rowId xmlns:a16="http://schemas.microsoft.com/office/drawing/2014/main" val="1409902089"/>
                  </a:ext>
                </a:extLst>
              </a:tr>
              <a:tr h="586081">
                <a:tc>
                  <a:txBody>
                    <a:bodyPr/>
                    <a:lstStyle/>
                    <a:p>
                      <a:r>
                        <a:rPr lang="en-US" altLang="ko-KR" sz="1200" b="0" i="0" u="none" strike="noStrike" kern="1200" baseline="0" dirty="0">
                          <a:solidFill>
                            <a:schemeClr val="dk1"/>
                          </a:solidFill>
                          <a:highlight>
                            <a:srgbClr val="FFFF00"/>
                          </a:highlight>
                          <a:latin typeface="+mn-lt"/>
                          <a:ea typeface="+mn-ea"/>
                          <a:cs typeface="+mn-cs"/>
                        </a:rPr>
                        <a:t>Acute onset within 1 week </a:t>
                      </a:r>
                      <a:r>
                        <a:rPr lang="en-US" altLang="ko-KR" sz="1200" b="0" i="0" u="none" strike="noStrike" kern="1200" baseline="0" dirty="0">
                          <a:solidFill>
                            <a:schemeClr val="dk1"/>
                          </a:solidFill>
                          <a:latin typeface="+mn-lt"/>
                          <a:ea typeface="+mn-ea"/>
                          <a:cs typeface="+mn-cs"/>
                        </a:rPr>
                        <a:t>of known insult or new or worsening respiratory symptoms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Onset may be </a:t>
                      </a:r>
                      <a:r>
                        <a:rPr lang="en-US" altLang="ko-KR" sz="1200" b="0" i="0" u="none" strike="noStrike" kern="1200" baseline="0" dirty="0">
                          <a:solidFill>
                            <a:schemeClr val="dk1"/>
                          </a:solidFill>
                          <a:highlight>
                            <a:srgbClr val="FFFF00"/>
                          </a:highlight>
                          <a:latin typeface="+mn-lt"/>
                          <a:ea typeface="+mn-ea"/>
                          <a:cs typeface="+mn-cs"/>
                        </a:rPr>
                        <a:t>more indolent </a:t>
                      </a:r>
                      <a:r>
                        <a:rPr lang="en-US" altLang="ko-KR" sz="1200" b="0" i="0" u="none" strike="noStrike" kern="1200" baseline="0" dirty="0">
                          <a:solidFill>
                            <a:schemeClr val="dk1"/>
                          </a:solidFill>
                          <a:latin typeface="+mn-lt"/>
                          <a:ea typeface="+mn-ea"/>
                          <a:cs typeface="+mn-cs"/>
                        </a:rPr>
                        <a:t>for some insults, such as </a:t>
                      </a:r>
                      <a:r>
                        <a:rPr lang="en-US" altLang="ko-KR" sz="1200" b="0" i="0" u="none" strike="noStrike" kern="1200" baseline="0" dirty="0">
                          <a:solidFill>
                            <a:schemeClr val="dk1"/>
                          </a:solidFill>
                          <a:highlight>
                            <a:srgbClr val="FFFF00"/>
                          </a:highlight>
                          <a:latin typeface="+mn-lt"/>
                          <a:ea typeface="+mn-ea"/>
                          <a:cs typeface="+mn-cs"/>
                        </a:rPr>
                        <a:t>COVID-19</a:t>
                      </a:r>
                      <a:endParaRPr lang="ko-KR" altLang="en-US" sz="1200" dirty="0">
                        <a:highlight>
                          <a:srgbClr val="FFFF00"/>
                        </a:highlight>
                      </a:endParaRPr>
                    </a:p>
                  </a:txBody>
                  <a:tcPr/>
                </a:tc>
                <a:tc>
                  <a:txBody>
                    <a:bodyPr/>
                    <a:lstStyle/>
                    <a:p>
                      <a:r>
                        <a:rPr lang="en-US" altLang="ko-KR" sz="1200" b="0" i="0" u="none" strike="noStrike" kern="1200" baseline="0" dirty="0">
                          <a:solidFill>
                            <a:schemeClr val="dk1"/>
                          </a:solidFill>
                          <a:latin typeface="+mn-lt"/>
                          <a:ea typeface="+mn-ea"/>
                          <a:cs typeface="+mn-cs"/>
                        </a:rPr>
                        <a:t>The inclusion of patients with </a:t>
                      </a:r>
                      <a:r>
                        <a:rPr lang="en-US" altLang="ko-KR" sz="1200" b="0" i="0" u="none" strike="noStrike" kern="1200" baseline="0" dirty="0">
                          <a:solidFill>
                            <a:schemeClr val="dk1"/>
                          </a:solidFill>
                          <a:highlight>
                            <a:srgbClr val="FFFF00"/>
                          </a:highlight>
                          <a:latin typeface="+mn-lt"/>
                          <a:ea typeface="+mn-ea"/>
                          <a:cs typeface="+mn-cs"/>
                        </a:rPr>
                        <a:t>HFNO will</a:t>
                      </a:r>
                    </a:p>
                    <a:p>
                      <a:r>
                        <a:rPr lang="en-US" altLang="ko-KR" sz="1200" b="0" i="0" u="none" strike="noStrike" kern="1200" baseline="0" dirty="0">
                          <a:solidFill>
                            <a:schemeClr val="dk1"/>
                          </a:solidFill>
                          <a:highlight>
                            <a:srgbClr val="FFFF00"/>
                          </a:highlight>
                          <a:latin typeface="+mn-lt"/>
                          <a:ea typeface="+mn-ea"/>
                          <a:cs typeface="+mn-cs"/>
                        </a:rPr>
                        <a:t>capture patients with more indolent</a:t>
                      </a:r>
                    </a:p>
                    <a:p>
                      <a:r>
                        <a:rPr lang="en-US" altLang="ko-KR" sz="1200" b="0" i="0" u="none" strike="noStrike" kern="1200" baseline="0" dirty="0">
                          <a:solidFill>
                            <a:schemeClr val="dk1"/>
                          </a:solidFill>
                          <a:highlight>
                            <a:srgbClr val="FFFF00"/>
                          </a:highlight>
                          <a:latin typeface="+mn-lt"/>
                          <a:ea typeface="+mn-ea"/>
                          <a:cs typeface="+mn-cs"/>
                        </a:rPr>
                        <a:t>courses</a:t>
                      </a:r>
                      <a:r>
                        <a:rPr lang="en-US" altLang="ko-KR" sz="1200" b="0" i="0" u="none" strike="noStrike" kern="1200" baseline="0" dirty="0">
                          <a:solidFill>
                            <a:schemeClr val="dk1"/>
                          </a:solidFill>
                          <a:latin typeface="+mn-lt"/>
                          <a:ea typeface="+mn-ea"/>
                          <a:cs typeface="+mn-cs"/>
                        </a:rPr>
                        <a:t>, and therefore the </a:t>
                      </a:r>
                      <a:r>
                        <a:rPr lang="en-US" altLang="ko-KR" sz="1200" b="0" i="0" u="sng" strike="noStrike" kern="1200" baseline="0" dirty="0">
                          <a:solidFill>
                            <a:schemeClr val="dk1"/>
                          </a:solidFill>
                          <a:latin typeface="+mn-lt"/>
                          <a:ea typeface="+mn-ea"/>
                          <a:cs typeface="+mn-cs"/>
                        </a:rPr>
                        <a:t>timing</a:t>
                      </a:r>
                    </a:p>
                    <a:p>
                      <a:r>
                        <a:rPr lang="en-US" altLang="ko-KR" sz="1200" b="0" i="0" u="sng" strike="noStrike" kern="1200" baseline="0" dirty="0">
                          <a:solidFill>
                            <a:schemeClr val="dk1"/>
                          </a:solidFill>
                          <a:latin typeface="+mn-lt"/>
                          <a:ea typeface="+mn-ea"/>
                          <a:cs typeface="+mn-cs"/>
                        </a:rPr>
                        <a:t>criterion has not been changed</a:t>
                      </a:r>
                      <a:endParaRPr lang="ko-KR" altLang="en-US" sz="1000" u="sng" dirty="0"/>
                    </a:p>
                  </a:txBody>
                  <a:tcPr/>
                </a:tc>
                <a:extLst>
                  <a:ext uri="{0D108BD9-81ED-4DB2-BD59-A6C34878D82A}">
                    <a16:rowId xmlns:a16="http://schemas.microsoft.com/office/drawing/2014/main" val="817003645"/>
                  </a:ext>
                </a:extLst>
              </a:tr>
              <a:tr h="1054946">
                <a:tc>
                  <a:txBody>
                    <a:bodyPr/>
                    <a:lstStyle/>
                    <a:p>
                      <a:r>
                        <a:rPr lang="en-US" altLang="ko-KR" sz="1200" b="0" i="0" u="none" strike="noStrike" kern="1200" baseline="0" dirty="0">
                          <a:solidFill>
                            <a:schemeClr val="dk1"/>
                          </a:solidFill>
                          <a:latin typeface="+mn-lt"/>
                          <a:ea typeface="+mn-ea"/>
                          <a:cs typeface="+mn-cs"/>
                        </a:rPr>
                        <a:t>Bilateral opacities on chest radiography or computed tomography not fully explained by effusions, lobar/lung collapse, or nodules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Chest radiography and computed</a:t>
                      </a:r>
                    </a:p>
                    <a:p>
                      <a:r>
                        <a:rPr lang="en-US" altLang="ko-KR" sz="1200" b="0" i="0" u="none" strike="noStrike" kern="1200" baseline="0" dirty="0">
                          <a:solidFill>
                            <a:schemeClr val="dk1"/>
                          </a:solidFill>
                          <a:latin typeface="+mn-lt"/>
                          <a:ea typeface="+mn-ea"/>
                          <a:cs typeface="+mn-cs"/>
                        </a:rPr>
                        <a:t>tomography not available in some</a:t>
                      </a:r>
                    </a:p>
                    <a:p>
                      <a:r>
                        <a:rPr lang="en-US" altLang="ko-KR" sz="1200" b="0" i="0" u="none" strike="noStrike" kern="1200" baseline="0" dirty="0">
                          <a:solidFill>
                            <a:schemeClr val="dk1"/>
                          </a:solidFill>
                          <a:latin typeface="+mn-lt"/>
                          <a:ea typeface="+mn-ea"/>
                          <a:cs typeface="+mn-cs"/>
                        </a:rPr>
                        <a:t>clinical settings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Ultrasound can be used to identify</a:t>
                      </a:r>
                    </a:p>
                    <a:p>
                      <a:r>
                        <a:rPr lang="en-US" altLang="ko-KR" sz="1200" b="0" i="0" u="none" strike="noStrike" kern="1200" baseline="0" dirty="0">
                          <a:solidFill>
                            <a:schemeClr val="dk1"/>
                          </a:solidFill>
                          <a:latin typeface="+mn-lt"/>
                          <a:ea typeface="+mn-ea"/>
                          <a:cs typeface="+mn-cs"/>
                        </a:rPr>
                        <a:t>bilateral loss of lung aeration (multiple</a:t>
                      </a:r>
                    </a:p>
                    <a:p>
                      <a:r>
                        <a:rPr lang="en-US" altLang="ko-KR" sz="1200" b="0" i="0" u="none" strike="noStrike" kern="1200" baseline="0" dirty="0">
                          <a:solidFill>
                            <a:schemeClr val="dk1"/>
                          </a:solidFill>
                          <a:latin typeface="+mn-lt"/>
                          <a:ea typeface="+mn-ea"/>
                          <a:cs typeface="+mn-cs"/>
                        </a:rPr>
                        <a:t>B lines and/or consolidations) as long</a:t>
                      </a:r>
                    </a:p>
                    <a:p>
                      <a:r>
                        <a:rPr lang="en-US" altLang="ko-KR" sz="1200" b="0" i="0" u="none" strike="noStrike" kern="1200" baseline="0" dirty="0">
                          <a:solidFill>
                            <a:schemeClr val="dk1"/>
                          </a:solidFill>
                          <a:latin typeface="+mn-lt"/>
                          <a:ea typeface="+mn-ea"/>
                          <a:cs typeface="+mn-cs"/>
                        </a:rPr>
                        <a:t>as operator is well trained in the use of</a:t>
                      </a:r>
                    </a:p>
                    <a:p>
                      <a:r>
                        <a:rPr lang="en-US" altLang="ko-KR" sz="1200" b="0" i="0" u="none" strike="noStrike" kern="1200" baseline="0" dirty="0">
                          <a:solidFill>
                            <a:schemeClr val="dk1"/>
                          </a:solidFill>
                          <a:latin typeface="+mn-lt"/>
                          <a:ea typeface="+mn-ea"/>
                          <a:cs typeface="+mn-cs"/>
                        </a:rPr>
                        <a:t>ultrasound</a:t>
                      </a:r>
                      <a:endParaRPr lang="ko-KR" altLang="en-US" sz="1000" dirty="0"/>
                    </a:p>
                  </a:txBody>
                  <a:tcPr/>
                </a:tc>
                <a:extLst>
                  <a:ext uri="{0D108BD9-81ED-4DB2-BD59-A6C34878D82A}">
                    <a16:rowId xmlns:a16="http://schemas.microsoft.com/office/drawing/2014/main" val="3918063255"/>
                  </a:ext>
                </a:extLst>
              </a:tr>
              <a:tr h="586081">
                <a:tc>
                  <a:txBody>
                    <a:bodyPr/>
                    <a:lstStyle/>
                    <a:p>
                      <a:r>
                        <a:rPr lang="en-US" altLang="ko-KR" sz="1200" b="0" i="0" u="none" strike="noStrike" kern="1200" baseline="0" dirty="0">
                          <a:solidFill>
                            <a:schemeClr val="dk1"/>
                          </a:solidFill>
                          <a:latin typeface="+mn-lt"/>
                          <a:ea typeface="+mn-ea"/>
                          <a:cs typeface="+mn-cs"/>
                        </a:rPr>
                        <a:t>Three severity categories defined by</a:t>
                      </a:r>
                    </a:p>
                    <a:p>
                      <a:r>
                        <a:rPr lang="en-US" altLang="ko-KR" sz="1200" b="0" i="0" u="none" strike="noStrike" kern="1200" baseline="0" dirty="0">
                          <a:solidFill>
                            <a:schemeClr val="dk1"/>
                          </a:solidFill>
                          <a:latin typeface="+mn-lt"/>
                          <a:ea typeface="+mn-ea"/>
                          <a:cs typeface="+mn-cs"/>
                        </a:rPr>
                        <a:t>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Pulse oximetric measurement of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widely used and validated as a surrogate for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can be used for diagnosis and assessment of severity if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 </a:t>
                      </a:r>
                      <a:r>
                        <a:rPr lang="en-US" altLang="ko-KR" sz="1200" b="0" i="0" u="none" strike="noStrike" kern="1200" baseline="0" dirty="0">
                          <a:solidFill>
                            <a:schemeClr val="dk1"/>
                          </a:solidFill>
                          <a:latin typeface="+mn-lt"/>
                          <a:ea typeface="+mn-ea"/>
                          <a:cs typeface="+mn-cs"/>
                        </a:rPr>
                        <a:t>97%</a:t>
                      </a:r>
                      <a:endParaRPr lang="ko-KR" altLang="en-US" sz="1000" dirty="0"/>
                    </a:p>
                  </a:txBody>
                  <a:tcPr/>
                </a:tc>
                <a:extLst>
                  <a:ext uri="{0D108BD9-81ED-4DB2-BD59-A6C34878D82A}">
                    <a16:rowId xmlns:a16="http://schemas.microsoft.com/office/drawing/2014/main" val="1999454524"/>
                  </a:ext>
                </a:extLst>
              </a:tr>
              <a:tr h="1289379">
                <a:tc>
                  <a:txBody>
                    <a:bodyPr/>
                    <a:lstStyle/>
                    <a:p>
                      <a:r>
                        <a:rPr lang="en-US" altLang="ko-KR" sz="1200" b="0" i="0" u="none" strike="noStrike" kern="1200" baseline="0" dirty="0">
                          <a:solidFill>
                            <a:schemeClr val="dk1"/>
                          </a:solidFill>
                          <a:latin typeface="+mn-lt"/>
                          <a:ea typeface="+mn-ea"/>
                          <a:cs typeface="+mn-cs"/>
                        </a:rPr>
                        <a:t>Requirement for invasive or noninvasive mechanical ventilation such that PEEP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 is required for all categories of oxygenation severity except mild, which can also be met with CPAP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a:t>
                      </a:r>
                      <a:endParaRPr lang="ko-KR" altLang="en-US" sz="12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a:solidFill>
                            <a:schemeClr val="tx1"/>
                          </a:solidFill>
                          <a:latin typeface="+mn-lt"/>
                          <a:ea typeface="+mn-ea"/>
                          <a:cs typeface="+mn-cs"/>
                        </a:rPr>
                        <a:t>HFNO increasingly being used in patients with severe hypoxemia who otherwise meet ARDS Criteria </a:t>
                      </a:r>
                      <a:endParaRPr lang="en-US" altLang="ko-KR" sz="1200" b="0" i="0" u="none" strike="noStrike" baseline="0" dirty="0" smtClean="0">
                        <a:solidFill>
                          <a:schemeClr val="tx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smtClean="0">
                          <a:solidFill>
                            <a:schemeClr val="tx1"/>
                          </a:solidFill>
                          <a:latin typeface="+mn-lt"/>
                          <a:ea typeface="+mn-ea"/>
                          <a:cs typeface="+mn-cs"/>
                        </a:rPr>
                        <a:t>Invasive </a:t>
                      </a:r>
                      <a:r>
                        <a:rPr lang="en-US" altLang="ko-KR" sz="1200" b="0" i="0" u="none" strike="noStrike" baseline="0" dirty="0">
                          <a:solidFill>
                            <a:schemeClr val="tx1"/>
                          </a:solidFill>
                          <a:latin typeface="+mn-lt"/>
                          <a:ea typeface="+mn-ea"/>
                          <a:cs typeface="+mn-cs"/>
                        </a:rPr>
                        <a:t>and noninvasive mechanical ventilation not available in resource-limited settings</a:t>
                      </a:r>
                      <a:endParaRPr lang="ko-KR" altLang="en-US" sz="1200" dirty="0"/>
                    </a:p>
                    <a:p>
                      <a:pPr latinLnBrk="1"/>
                      <a:endParaRPr lang="ko-KR" altLang="en-US" sz="1200" dirty="0"/>
                    </a:p>
                  </a:txBody>
                  <a:tcPr/>
                </a:tc>
                <a:tc>
                  <a:txBody>
                    <a:bodyPr/>
                    <a:lstStyle/>
                    <a:p>
                      <a:r>
                        <a:rPr lang="en-US" altLang="ko-KR" sz="1200" b="0" i="0" u="none" strike="noStrike" kern="1200" baseline="0" dirty="0">
                          <a:solidFill>
                            <a:schemeClr val="tx1"/>
                          </a:solidFill>
                          <a:latin typeface="+mn-lt"/>
                          <a:ea typeface="+mn-ea"/>
                          <a:cs typeface="+mn-cs"/>
                        </a:rPr>
                        <a:t>New category of </a:t>
                      </a:r>
                      <a:r>
                        <a:rPr lang="en-US" altLang="ko-KR" sz="1200" b="0" i="0" u="none" strike="noStrike" kern="1200" baseline="0" dirty="0" smtClean="0">
                          <a:solidFill>
                            <a:schemeClr val="tx1"/>
                          </a:solidFill>
                          <a:latin typeface="+mn-lt"/>
                          <a:ea typeface="+mn-ea"/>
                          <a:cs typeface="+mn-cs"/>
                        </a:rPr>
                        <a:t>non-intubated </a:t>
                      </a:r>
                      <a:r>
                        <a:rPr lang="en-US" altLang="ko-KR" sz="1200" b="0" i="0" u="none" strike="noStrike" kern="1200" baseline="0" dirty="0">
                          <a:solidFill>
                            <a:schemeClr val="tx1"/>
                          </a:solidFill>
                          <a:latin typeface="+mn-lt"/>
                          <a:ea typeface="+mn-ea"/>
                          <a:cs typeface="+mn-cs"/>
                        </a:rPr>
                        <a:t>ARDS created for patients on HFNO at</a:t>
                      </a:r>
                    </a:p>
                    <a:p>
                      <a:r>
                        <a:rPr lang="en-US" altLang="ko-KR" sz="1200" b="0" i="0" u="none" strike="noStrike" kern="1200" baseline="0" dirty="0">
                          <a:solidFill>
                            <a:schemeClr val="tx1"/>
                          </a:solidFill>
                          <a:latin typeface="+mn-lt"/>
                          <a:ea typeface="+mn-ea"/>
                          <a:cs typeface="+mn-cs"/>
                        </a:rPr>
                        <a:t>≥ 30 L/min who otherwise meet ARDS criteria</a:t>
                      </a:r>
                    </a:p>
                    <a:p>
                      <a:r>
                        <a:rPr lang="en-US" altLang="ko-KR" sz="1200" b="0" i="0" u="none" strike="noStrike" kern="1200" baseline="0" dirty="0">
                          <a:solidFill>
                            <a:schemeClr val="tx1"/>
                          </a:solidFill>
                          <a:latin typeface="+mn-lt"/>
                          <a:ea typeface="+mn-ea"/>
                          <a:cs typeface="+mn-cs"/>
                        </a:rPr>
                        <a:t>Modified definition of ARDS for resource-limited settings does not require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 PEEP, or HFNO</a:t>
                      </a:r>
                      <a:endParaRPr lang="ko-KR" altLang="en-US" sz="1200" dirty="0"/>
                    </a:p>
                    <a:p>
                      <a:pPr latinLnBrk="1"/>
                      <a:endParaRPr lang="ko-KR" altLang="en-US" sz="1200" dirty="0"/>
                    </a:p>
                  </a:txBody>
                  <a:tcPr/>
                </a:tc>
                <a:extLst>
                  <a:ext uri="{0D108BD9-81ED-4DB2-BD59-A6C34878D82A}">
                    <a16:rowId xmlns:a16="http://schemas.microsoft.com/office/drawing/2014/main" val="3603033291"/>
                  </a:ext>
                </a:extLst>
              </a:tr>
            </a:tbl>
          </a:graphicData>
        </a:graphic>
      </p:graphicFrame>
      <p:sp>
        <p:nvSpPr>
          <p:cNvPr id="4" name="직사각형 3">
            <a:extLst>
              <a:ext uri="{FF2B5EF4-FFF2-40B4-BE49-F238E27FC236}">
                <a16:creationId xmlns:a16="http://schemas.microsoft.com/office/drawing/2014/main" id="{B009A041-C498-4F17-9D49-D3B245735BFE}"/>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1936099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D9F002A-7463-4B8A-BC09-ECA1BA239A58}"/>
              </a:ext>
            </a:extLst>
          </p:cNvPr>
          <p:cNvSpPr>
            <a:spLocks noGrp="1"/>
          </p:cNvSpPr>
          <p:nvPr>
            <p:ph type="title"/>
          </p:nvPr>
        </p:nvSpPr>
        <p:spPr/>
        <p:txBody>
          <a:bodyPr>
            <a:noAutofit/>
          </a:bodyPr>
          <a:lstStyle/>
          <a:p>
            <a:r>
              <a:rPr lang="en-US" altLang="ko-KR" sz="2800" b="1" dirty="0"/>
              <a:t>Berlin Definition </a:t>
            </a:r>
            <a:r>
              <a:rPr lang="en-US" altLang="ko-KR" sz="2800" b="1" i="1" dirty="0"/>
              <a:t>vs</a:t>
            </a:r>
            <a:r>
              <a:rPr lang="en-US" altLang="ko-KR" sz="2800" b="1" dirty="0"/>
              <a:t>. New Global Definition</a:t>
            </a:r>
            <a:endParaRPr lang="ko-KR" altLang="en-US" sz="2800" dirty="0"/>
          </a:p>
        </p:txBody>
      </p:sp>
      <p:graphicFrame>
        <p:nvGraphicFramePr>
          <p:cNvPr id="5" name="표 4">
            <a:extLst>
              <a:ext uri="{FF2B5EF4-FFF2-40B4-BE49-F238E27FC236}">
                <a16:creationId xmlns:a16="http://schemas.microsoft.com/office/drawing/2014/main" id="{90D4A64E-4303-4AA6-9360-F747CB406533}"/>
              </a:ext>
            </a:extLst>
          </p:cNvPr>
          <p:cNvGraphicFramePr>
            <a:graphicFrameLocks noGrp="1"/>
          </p:cNvGraphicFramePr>
          <p:nvPr>
            <p:extLst>
              <p:ext uri="{D42A27DB-BD31-4B8C-83A1-F6EECF244321}">
                <p14:modId xmlns:p14="http://schemas.microsoft.com/office/powerpoint/2010/main" val="3879122787"/>
              </p:ext>
            </p:extLst>
          </p:nvPr>
        </p:nvGraphicFramePr>
        <p:xfrm>
          <a:off x="137541" y="1599184"/>
          <a:ext cx="8868918" cy="4547843"/>
        </p:xfrm>
        <a:graphic>
          <a:graphicData uri="http://schemas.openxmlformats.org/drawingml/2006/table">
            <a:tbl>
              <a:tblPr firstRow="1" bandRow="1">
                <a:tableStyleId>{5C22544A-7EE6-4342-B048-85BDC9FD1C3A}</a:tableStyleId>
              </a:tblPr>
              <a:tblGrid>
                <a:gridCol w="2956306">
                  <a:extLst>
                    <a:ext uri="{9D8B030D-6E8A-4147-A177-3AD203B41FA5}">
                      <a16:colId xmlns:a16="http://schemas.microsoft.com/office/drawing/2014/main" val="452335372"/>
                    </a:ext>
                  </a:extLst>
                </a:gridCol>
                <a:gridCol w="2956306">
                  <a:extLst>
                    <a:ext uri="{9D8B030D-6E8A-4147-A177-3AD203B41FA5}">
                      <a16:colId xmlns:a16="http://schemas.microsoft.com/office/drawing/2014/main" val="1429399382"/>
                    </a:ext>
                  </a:extLst>
                </a:gridCol>
                <a:gridCol w="2956306">
                  <a:extLst>
                    <a:ext uri="{9D8B030D-6E8A-4147-A177-3AD203B41FA5}">
                      <a16:colId xmlns:a16="http://schemas.microsoft.com/office/drawing/2014/main" val="2830061733"/>
                    </a:ext>
                  </a:extLst>
                </a:gridCol>
              </a:tblGrid>
              <a:tr h="475377">
                <a:tc>
                  <a:txBody>
                    <a:bodyPr/>
                    <a:lstStyle/>
                    <a:p>
                      <a:pPr algn="ctr" latinLnBrk="1"/>
                      <a:r>
                        <a:rPr lang="en-US" altLang="ko-KR" sz="1400" b="1" i="0" u="none" strike="noStrike" kern="1200" baseline="0" dirty="0">
                          <a:solidFill>
                            <a:schemeClr val="lt1"/>
                          </a:solidFill>
                          <a:latin typeface="+mn-lt"/>
                          <a:ea typeface="+mn-ea"/>
                          <a:cs typeface="+mn-cs"/>
                        </a:rPr>
                        <a:t>Berlin Definition</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Rationale for Updating Criteria</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Global Definition</a:t>
                      </a:r>
                      <a:endParaRPr lang="ko-KR" altLang="en-US" sz="1400" b="1" dirty="0"/>
                    </a:p>
                  </a:txBody>
                  <a:tcPr anchor="ctr"/>
                </a:tc>
                <a:extLst>
                  <a:ext uri="{0D108BD9-81ED-4DB2-BD59-A6C34878D82A}">
                    <a16:rowId xmlns:a16="http://schemas.microsoft.com/office/drawing/2014/main" val="1409902089"/>
                  </a:ext>
                </a:extLst>
              </a:tr>
              <a:tr h="586081">
                <a:tc>
                  <a:txBody>
                    <a:bodyPr/>
                    <a:lstStyle/>
                    <a:p>
                      <a:r>
                        <a:rPr lang="en-US" altLang="ko-KR" sz="1200" b="0" i="0" u="none" strike="noStrike" kern="1200" baseline="0" dirty="0">
                          <a:solidFill>
                            <a:schemeClr val="dk1"/>
                          </a:solidFill>
                          <a:latin typeface="+mn-lt"/>
                          <a:ea typeface="+mn-ea"/>
                          <a:cs typeface="+mn-cs"/>
                        </a:rPr>
                        <a:t>Acute onset within 1 week of known insult or new or worsening respiratory symptoms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Onset may be more indolent for some insults, such as COVID-19</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The inclusion of patients with HFNO will</a:t>
                      </a:r>
                    </a:p>
                    <a:p>
                      <a:r>
                        <a:rPr lang="en-US" altLang="ko-KR" sz="1200" b="0" i="0" u="none" strike="noStrike" kern="1200" baseline="0" dirty="0">
                          <a:solidFill>
                            <a:schemeClr val="dk1"/>
                          </a:solidFill>
                          <a:latin typeface="+mn-lt"/>
                          <a:ea typeface="+mn-ea"/>
                          <a:cs typeface="+mn-cs"/>
                        </a:rPr>
                        <a:t>capture patients with more indolent</a:t>
                      </a:r>
                    </a:p>
                    <a:p>
                      <a:r>
                        <a:rPr lang="en-US" altLang="ko-KR" sz="1200" b="0" i="0" u="none" strike="noStrike" kern="1200" baseline="0" dirty="0">
                          <a:solidFill>
                            <a:schemeClr val="dk1"/>
                          </a:solidFill>
                          <a:latin typeface="+mn-lt"/>
                          <a:ea typeface="+mn-ea"/>
                          <a:cs typeface="+mn-cs"/>
                        </a:rPr>
                        <a:t>courses, and therefore the timing</a:t>
                      </a:r>
                    </a:p>
                    <a:p>
                      <a:r>
                        <a:rPr lang="en-US" altLang="ko-KR" sz="1200" b="0" i="0" u="none" strike="noStrike" kern="1200" baseline="0" dirty="0">
                          <a:solidFill>
                            <a:schemeClr val="dk1"/>
                          </a:solidFill>
                          <a:latin typeface="+mn-lt"/>
                          <a:ea typeface="+mn-ea"/>
                          <a:cs typeface="+mn-cs"/>
                        </a:rPr>
                        <a:t>criterion has not been changed</a:t>
                      </a:r>
                      <a:endParaRPr lang="ko-KR" altLang="en-US" sz="1000" dirty="0"/>
                    </a:p>
                  </a:txBody>
                  <a:tcPr/>
                </a:tc>
                <a:extLst>
                  <a:ext uri="{0D108BD9-81ED-4DB2-BD59-A6C34878D82A}">
                    <a16:rowId xmlns:a16="http://schemas.microsoft.com/office/drawing/2014/main" val="817003645"/>
                  </a:ext>
                </a:extLst>
              </a:tr>
              <a:tr h="1054946">
                <a:tc>
                  <a:txBody>
                    <a:bodyPr/>
                    <a:lstStyle/>
                    <a:p>
                      <a:r>
                        <a:rPr lang="en-US" altLang="ko-KR" sz="1200" b="0" i="0" u="none" strike="noStrike" kern="1200" baseline="0" dirty="0">
                          <a:solidFill>
                            <a:schemeClr val="dk1"/>
                          </a:solidFill>
                          <a:highlight>
                            <a:srgbClr val="FFFF00"/>
                          </a:highlight>
                          <a:latin typeface="+mn-lt"/>
                          <a:ea typeface="+mn-ea"/>
                          <a:cs typeface="+mn-cs"/>
                        </a:rPr>
                        <a:t>Bilateral opacities on chest radiography or computed tomography </a:t>
                      </a:r>
                      <a:r>
                        <a:rPr lang="en-US" altLang="ko-KR" sz="1200" b="0" i="0" u="none" strike="noStrike" kern="1200" baseline="0" dirty="0">
                          <a:solidFill>
                            <a:schemeClr val="dk1"/>
                          </a:solidFill>
                          <a:latin typeface="+mn-lt"/>
                          <a:ea typeface="+mn-ea"/>
                          <a:cs typeface="+mn-cs"/>
                        </a:rPr>
                        <a:t>not fully explained by effusions, lobar/lung collapse, or nodules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Chest radiography and computed</a:t>
                      </a:r>
                    </a:p>
                    <a:p>
                      <a:r>
                        <a:rPr lang="en-US" altLang="ko-KR" sz="1200" b="0" i="0" u="none" strike="noStrike" kern="1200" baseline="0" dirty="0">
                          <a:solidFill>
                            <a:schemeClr val="dk1"/>
                          </a:solidFill>
                          <a:latin typeface="+mn-lt"/>
                          <a:ea typeface="+mn-ea"/>
                          <a:cs typeface="+mn-cs"/>
                        </a:rPr>
                        <a:t>tomography </a:t>
                      </a:r>
                      <a:r>
                        <a:rPr lang="en-US" altLang="ko-KR" sz="1200" b="0" i="0" u="none" strike="noStrike" kern="1200" baseline="0" dirty="0">
                          <a:solidFill>
                            <a:schemeClr val="dk1"/>
                          </a:solidFill>
                          <a:highlight>
                            <a:srgbClr val="FFFF00"/>
                          </a:highlight>
                          <a:latin typeface="+mn-lt"/>
                          <a:ea typeface="+mn-ea"/>
                          <a:cs typeface="+mn-cs"/>
                        </a:rPr>
                        <a:t>not available </a:t>
                      </a:r>
                      <a:r>
                        <a:rPr lang="en-US" altLang="ko-KR" sz="1200" b="0" i="0" u="none" strike="noStrike" kern="1200" baseline="0" dirty="0">
                          <a:solidFill>
                            <a:schemeClr val="dk1"/>
                          </a:solidFill>
                          <a:latin typeface="+mn-lt"/>
                          <a:ea typeface="+mn-ea"/>
                          <a:cs typeface="+mn-cs"/>
                        </a:rPr>
                        <a:t>in some</a:t>
                      </a:r>
                    </a:p>
                    <a:p>
                      <a:r>
                        <a:rPr lang="en-US" altLang="ko-KR" sz="1200" b="0" i="0" u="none" strike="noStrike" kern="1200" baseline="0" dirty="0">
                          <a:solidFill>
                            <a:schemeClr val="dk1"/>
                          </a:solidFill>
                          <a:latin typeface="+mn-lt"/>
                          <a:ea typeface="+mn-ea"/>
                          <a:cs typeface="+mn-cs"/>
                        </a:rPr>
                        <a:t>clinical settings</a:t>
                      </a:r>
                      <a:endParaRPr lang="ko-KR" altLang="en-US" sz="1200" dirty="0"/>
                    </a:p>
                  </a:txBody>
                  <a:tcPr/>
                </a:tc>
                <a:tc>
                  <a:txBody>
                    <a:bodyPr/>
                    <a:lstStyle/>
                    <a:p>
                      <a:r>
                        <a:rPr lang="en-US" altLang="ko-KR" sz="1200" b="0" i="0" u="none" strike="noStrike" kern="1200" baseline="0" dirty="0">
                          <a:solidFill>
                            <a:schemeClr val="dk1"/>
                          </a:solidFill>
                          <a:highlight>
                            <a:srgbClr val="FFFF00"/>
                          </a:highlight>
                          <a:latin typeface="+mn-lt"/>
                          <a:ea typeface="+mn-ea"/>
                          <a:cs typeface="+mn-cs"/>
                        </a:rPr>
                        <a:t>Ultrasound</a:t>
                      </a:r>
                      <a:r>
                        <a:rPr lang="en-US" altLang="ko-KR" sz="1200" b="0" i="0" u="none" strike="noStrike" kern="1200" baseline="0" dirty="0">
                          <a:solidFill>
                            <a:schemeClr val="dk1"/>
                          </a:solidFill>
                          <a:latin typeface="+mn-lt"/>
                          <a:ea typeface="+mn-ea"/>
                          <a:cs typeface="+mn-cs"/>
                        </a:rPr>
                        <a:t> can be used to identify</a:t>
                      </a:r>
                    </a:p>
                    <a:p>
                      <a:r>
                        <a:rPr lang="en-US" altLang="ko-KR" sz="1200" b="0" i="0" u="none" strike="noStrike" kern="1200" baseline="0" dirty="0">
                          <a:solidFill>
                            <a:schemeClr val="dk1"/>
                          </a:solidFill>
                          <a:highlight>
                            <a:srgbClr val="FFFF00"/>
                          </a:highlight>
                          <a:latin typeface="+mn-lt"/>
                          <a:ea typeface="+mn-ea"/>
                          <a:cs typeface="+mn-cs"/>
                        </a:rPr>
                        <a:t>bilateral loss of lung aeration </a:t>
                      </a:r>
                      <a:r>
                        <a:rPr lang="en-US" altLang="ko-KR" sz="1200" b="0" i="0" u="none" strike="noStrike" kern="1200" baseline="0" dirty="0">
                          <a:solidFill>
                            <a:schemeClr val="dk1"/>
                          </a:solidFill>
                          <a:latin typeface="+mn-lt"/>
                          <a:ea typeface="+mn-ea"/>
                          <a:cs typeface="+mn-cs"/>
                        </a:rPr>
                        <a:t>(</a:t>
                      </a:r>
                      <a:r>
                        <a:rPr lang="en-US" altLang="ko-KR" sz="1200" b="0" i="0" u="none" strike="noStrike" kern="1200" baseline="0" dirty="0">
                          <a:solidFill>
                            <a:schemeClr val="dk1"/>
                          </a:solidFill>
                          <a:highlight>
                            <a:srgbClr val="FFFF00"/>
                          </a:highlight>
                          <a:latin typeface="+mn-lt"/>
                          <a:ea typeface="+mn-ea"/>
                          <a:cs typeface="+mn-cs"/>
                        </a:rPr>
                        <a:t>multiple</a:t>
                      </a:r>
                    </a:p>
                    <a:p>
                      <a:r>
                        <a:rPr lang="en-US" altLang="ko-KR" sz="1200" b="0" i="0" u="none" strike="noStrike" kern="1200" baseline="0" dirty="0">
                          <a:solidFill>
                            <a:schemeClr val="dk1"/>
                          </a:solidFill>
                          <a:highlight>
                            <a:srgbClr val="FFFF00"/>
                          </a:highlight>
                          <a:latin typeface="+mn-lt"/>
                          <a:ea typeface="+mn-ea"/>
                          <a:cs typeface="+mn-cs"/>
                        </a:rPr>
                        <a:t>B lines and/or consolidations</a:t>
                      </a:r>
                      <a:r>
                        <a:rPr lang="en-US" altLang="ko-KR" sz="1200" b="0" i="0" u="none" strike="noStrike" kern="1200" baseline="0" dirty="0">
                          <a:solidFill>
                            <a:schemeClr val="dk1"/>
                          </a:solidFill>
                          <a:latin typeface="+mn-lt"/>
                          <a:ea typeface="+mn-ea"/>
                          <a:cs typeface="+mn-cs"/>
                        </a:rPr>
                        <a:t>) as long</a:t>
                      </a:r>
                    </a:p>
                    <a:p>
                      <a:r>
                        <a:rPr lang="en-US" altLang="ko-KR" sz="1200" b="0" i="0" u="none" strike="noStrike" kern="1200" baseline="0" dirty="0">
                          <a:solidFill>
                            <a:schemeClr val="dk1"/>
                          </a:solidFill>
                          <a:latin typeface="+mn-lt"/>
                          <a:ea typeface="+mn-ea"/>
                          <a:cs typeface="+mn-cs"/>
                        </a:rPr>
                        <a:t>as </a:t>
                      </a:r>
                      <a:r>
                        <a:rPr lang="en-US" altLang="ko-KR" sz="1200" b="0" i="0" u="sng" strike="noStrike" kern="1200" baseline="0" dirty="0">
                          <a:solidFill>
                            <a:schemeClr val="dk1"/>
                          </a:solidFill>
                          <a:latin typeface="+mn-lt"/>
                          <a:ea typeface="+mn-ea"/>
                          <a:cs typeface="+mn-cs"/>
                        </a:rPr>
                        <a:t>operator is well trained</a:t>
                      </a:r>
                      <a:r>
                        <a:rPr lang="en-US" altLang="ko-KR" sz="1200" b="0" i="0" u="none" strike="noStrike" kern="1200" baseline="0" dirty="0">
                          <a:solidFill>
                            <a:schemeClr val="dk1"/>
                          </a:solidFill>
                          <a:latin typeface="+mn-lt"/>
                          <a:ea typeface="+mn-ea"/>
                          <a:cs typeface="+mn-cs"/>
                        </a:rPr>
                        <a:t> in the use of</a:t>
                      </a:r>
                    </a:p>
                    <a:p>
                      <a:r>
                        <a:rPr lang="en-US" altLang="ko-KR" sz="1200" b="0" i="0" u="none" strike="noStrike" kern="1200" baseline="0" dirty="0">
                          <a:solidFill>
                            <a:schemeClr val="dk1"/>
                          </a:solidFill>
                          <a:latin typeface="+mn-lt"/>
                          <a:ea typeface="+mn-ea"/>
                          <a:cs typeface="+mn-cs"/>
                        </a:rPr>
                        <a:t>ultrasound</a:t>
                      </a:r>
                      <a:endParaRPr lang="ko-KR" altLang="en-US" sz="1000" dirty="0"/>
                    </a:p>
                  </a:txBody>
                  <a:tcPr/>
                </a:tc>
                <a:extLst>
                  <a:ext uri="{0D108BD9-81ED-4DB2-BD59-A6C34878D82A}">
                    <a16:rowId xmlns:a16="http://schemas.microsoft.com/office/drawing/2014/main" val="3918063255"/>
                  </a:ext>
                </a:extLst>
              </a:tr>
              <a:tr h="586081">
                <a:tc>
                  <a:txBody>
                    <a:bodyPr/>
                    <a:lstStyle/>
                    <a:p>
                      <a:r>
                        <a:rPr lang="en-US" altLang="ko-KR" sz="1200" b="0" i="0" u="none" strike="noStrike" kern="1200" baseline="0" dirty="0">
                          <a:solidFill>
                            <a:schemeClr val="dk1"/>
                          </a:solidFill>
                          <a:latin typeface="+mn-lt"/>
                          <a:ea typeface="+mn-ea"/>
                          <a:cs typeface="+mn-cs"/>
                        </a:rPr>
                        <a:t>Three severity categories defined by</a:t>
                      </a:r>
                    </a:p>
                    <a:p>
                      <a:r>
                        <a:rPr lang="en-US" altLang="ko-KR" sz="1200" b="0" i="0" u="none" strike="noStrike" kern="1200" baseline="0" dirty="0">
                          <a:solidFill>
                            <a:schemeClr val="dk1"/>
                          </a:solidFill>
                          <a:latin typeface="+mn-lt"/>
                          <a:ea typeface="+mn-ea"/>
                          <a:cs typeface="+mn-cs"/>
                        </a:rPr>
                        <a:t>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Pulse oximetric measurement of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widely used and validated as a surrogate for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can be used for diagnosis and assessment of severity if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 </a:t>
                      </a:r>
                      <a:r>
                        <a:rPr lang="en-US" altLang="ko-KR" sz="1200" b="0" i="0" u="none" strike="noStrike" kern="1200" baseline="0" dirty="0">
                          <a:solidFill>
                            <a:schemeClr val="dk1"/>
                          </a:solidFill>
                          <a:latin typeface="+mn-lt"/>
                          <a:ea typeface="+mn-ea"/>
                          <a:cs typeface="+mn-cs"/>
                        </a:rPr>
                        <a:t>97%</a:t>
                      </a:r>
                      <a:endParaRPr lang="ko-KR" altLang="en-US" sz="1000" dirty="0"/>
                    </a:p>
                  </a:txBody>
                  <a:tcPr/>
                </a:tc>
                <a:extLst>
                  <a:ext uri="{0D108BD9-81ED-4DB2-BD59-A6C34878D82A}">
                    <a16:rowId xmlns:a16="http://schemas.microsoft.com/office/drawing/2014/main" val="1999454524"/>
                  </a:ext>
                </a:extLst>
              </a:tr>
              <a:tr h="1289379">
                <a:tc>
                  <a:txBody>
                    <a:bodyPr/>
                    <a:lstStyle/>
                    <a:p>
                      <a:r>
                        <a:rPr lang="en-US" altLang="ko-KR" sz="1200" b="0" i="0" u="none" strike="noStrike" kern="1200" baseline="0" dirty="0">
                          <a:solidFill>
                            <a:schemeClr val="dk1"/>
                          </a:solidFill>
                          <a:latin typeface="+mn-lt"/>
                          <a:ea typeface="+mn-ea"/>
                          <a:cs typeface="+mn-cs"/>
                        </a:rPr>
                        <a:t>Requirement for invasive or noninvasive mechanical ventilation such that PEEP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 is required for all categories of oxygenation severity except mild, which can also be met with CPAP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a:t>
                      </a:r>
                      <a:endParaRPr lang="ko-KR" altLang="en-US" sz="12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a:solidFill>
                            <a:schemeClr val="tx1"/>
                          </a:solidFill>
                          <a:latin typeface="+mn-lt"/>
                          <a:ea typeface="+mn-ea"/>
                          <a:cs typeface="+mn-cs"/>
                        </a:rPr>
                        <a:t>HFNO increasingly being used in patients with severe hypoxemia who otherwise meet ARDS Criteria </a:t>
                      </a:r>
                      <a:endParaRPr lang="en-US" altLang="ko-KR" sz="1200" b="0" i="0" u="none" strike="noStrike" baseline="0" dirty="0" smtClean="0">
                        <a:solidFill>
                          <a:schemeClr val="tx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smtClean="0">
                          <a:solidFill>
                            <a:schemeClr val="tx1"/>
                          </a:solidFill>
                          <a:latin typeface="+mn-lt"/>
                          <a:ea typeface="+mn-ea"/>
                          <a:cs typeface="+mn-cs"/>
                        </a:rPr>
                        <a:t>Invasive </a:t>
                      </a:r>
                      <a:r>
                        <a:rPr lang="en-US" altLang="ko-KR" sz="1200" b="0" i="0" u="none" strike="noStrike" baseline="0" dirty="0">
                          <a:solidFill>
                            <a:schemeClr val="tx1"/>
                          </a:solidFill>
                          <a:latin typeface="+mn-lt"/>
                          <a:ea typeface="+mn-ea"/>
                          <a:cs typeface="+mn-cs"/>
                        </a:rPr>
                        <a:t>and noninvasive mechanical ventilation not available in resource-limited settings</a:t>
                      </a:r>
                      <a:endParaRPr lang="ko-KR" altLang="en-US" sz="1200" dirty="0"/>
                    </a:p>
                    <a:p>
                      <a:pPr latinLnBrk="1"/>
                      <a:endParaRPr lang="ko-KR" altLang="en-US" sz="1200" dirty="0"/>
                    </a:p>
                  </a:txBody>
                  <a:tcPr/>
                </a:tc>
                <a:tc>
                  <a:txBody>
                    <a:bodyPr/>
                    <a:lstStyle/>
                    <a:p>
                      <a:r>
                        <a:rPr lang="en-US" altLang="ko-KR" sz="1200" b="0" i="0" u="none" strike="noStrike" kern="1200" baseline="0" dirty="0">
                          <a:solidFill>
                            <a:schemeClr val="tx1"/>
                          </a:solidFill>
                          <a:latin typeface="+mn-lt"/>
                          <a:ea typeface="+mn-ea"/>
                          <a:cs typeface="+mn-cs"/>
                        </a:rPr>
                        <a:t>New category of </a:t>
                      </a:r>
                      <a:r>
                        <a:rPr lang="en-US" altLang="ko-KR" sz="1200" b="0" i="0" u="none" strike="noStrike" kern="1200" baseline="0" dirty="0" smtClean="0">
                          <a:solidFill>
                            <a:schemeClr val="tx1"/>
                          </a:solidFill>
                          <a:latin typeface="+mn-lt"/>
                          <a:ea typeface="+mn-ea"/>
                          <a:cs typeface="+mn-cs"/>
                        </a:rPr>
                        <a:t>non-intubated </a:t>
                      </a:r>
                      <a:r>
                        <a:rPr lang="en-US" altLang="ko-KR" sz="1200" b="0" i="0" u="none" strike="noStrike" kern="1200" baseline="0" dirty="0">
                          <a:solidFill>
                            <a:schemeClr val="tx1"/>
                          </a:solidFill>
                          <a:latin typeface="+mn-lt"/>
                          <a:ea typeface="+mn-ea"/>
                          <a:cs typeface="+mn-cs"/>
                        </a:rPr>
                        <a:t>ARDS created for patients on HFNO at</a:t>
                      </a:r>
                    </a:p>
                    <a:p>
                      <a:r>
                        <a:rPr lang="en-US" altLang="ko-KR" sz="1200" b="0" i="0" u="none" strike="noStrike" kern="1200" baseline="0" dirty="0">
                          <a:solidFill>
                            <a:schemeClr val="tx1"/>
                          </a:solidFill>
                          <a:latin typeface="+mn-lt"/>
                          <a:ea typeface="+mn-ea"/>
                          <a:cs typeface="+mn-cs"/>
                        </a:rPr>
                        <a:t>≥ 30 L/min who otherwise meet ARDS criteria</a:t>
                      </a:r>
                    </a:p>
                    <a:p>
                      <a:r>
                        <a:rPr lang="en-US" altLang="ko-KR" sz="1200" b="0" i="0" u="none" strike="noStrike" kern="1200" baseline="0" dirty="0">
                          <a:solidFill>
                            <a:schemeClr val="tx1"/>
                          </a:solidFill>
                          <a:latin typeface="+mn-lt"/>
                          <a:ea typeface="+mn-ea"/>
                          <a:cs typeface="+mn-cs"/>
                        </a:rPr>
                        <a:t>Modified definition of ARDS for resource-limited settings does not require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 PEEP, or HFNO</a:t>
                      </a:r>
                      <a:endParaRPr lang="ko-KR" altLang="en-US" sz="1200" dirty="0"/>
                    </a:p>
                    <a:p>
                      <a:pPr latinLnBrk="1"/>
                      <a:endParaRPr lang="ko-KR" altLang="en-US" sz="1200" dirty="0"/>
                    </a:p>
                  </a:txBody>
                  <a:tcPr/>
                </a:tc>
                <a:extLst>
                  <a:ext uri="{0D108BD9-81ED-4DB2-BD59-A6C34878D82A}">
                    <a16:rowId xmlns:a16="http://schemas.microsoft.com/office/drawing/2014/main" val="3603033291"/>
                  </a:ext>
                </a:extLst>
              </a:tr>
            </a:tbl>
          </a:graphicData>
        </a:graphic>
      </p:graphicFrame>
      <p:sp>
        <p:nvSpPr>
          <p:cNvPr id="4" name="직사각형 3">
            <a:extLst>
              <a:ext uri="{FF2B5EF4-FFF2-40B4-BE49-F238E27FC236}">
                <a16:creationId xmlns:a16="http://schemas.microsoft.com/office/drawing/2014/main" id="{899EE971-57CA-4D2C-A358-8F5914934CE3}"/>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1216798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5A16869-4038-4496-8D8C-3623DAD42E2E}"/>
              </a:ext>
            </a:extLst>
          </p:cNvPr>
          <p:cNvSpPr>
            <a:spLocks noGrp="1"/>
          </p:cNvSpPr>
          <p:nvPr>
            <p:ph type="title"/>
          </p:nvPr>
        </p:nvSpPr>
        <p:spPr/>
        <p:txBody>
          <a:bodyPr/>
          <a:lstStyle/>
          <a:p>
            <a:endParaRPr lang="ko-KR" altLang="en-US"/>
          </a:p>
        </p:txBody>
      </p:sp>
      <p:pic>
        <p:nvPicPr>
          <p:cNvPr id="4098" name="Picture 2" descr="Fig 3">
            <a:extLst>
              <a:ext uri="{FF2B5EF4-FFF2-40B4-BE49-F238E27FC236}">
                <a16:creationId xmlns:a16="http://schemas.microsoft.com/office/drawing/2014/main" id="{E7BBBF8A-D2FD-4923-A0C0-29124706BC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217" y="294581"/>
            <a:ext cx="5311840" cy="5763113"/>
          </a:xfrm>
          <a:prstGeom prst="rect">
            <a:avLst/>
          </a:prstGeom>
          <a:solidFill>
            <a:schemeClr val="bg1"/>
          </a:solidFill>
        </p:spPr>
      </p:pic>
      <p:sp>
        <p:nvSpPr>
          <p:cNvPr id="5" name="직사각형 4">
            <a:extLst>
              <a:ext uri="{FF2B5EF4-FFF2-40B4-BE49-F238E27FC236}">
                <a16:creationId xmlns:a16="http://schemas.microsoft.com/office/drawing/2014/main" id="{AEC71FD1-DA8E-499D-A39B-6FA98311979D}"/>
              </a:ext>
            </a:extLst>
          </p:cNvPr>
          <p:cNvSpPr/>
          <p:nvPr/>
        </p:nvSpPr>
        <p:spPr>
          <a:xfrm>
            <a:off x="4743137" y="494815"/>
            <a:ext cx="2792816" cy="28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id="{AB979289-EA86-4A81-8531-018D1908B495}"/>
              </a:ext>
            </a:extLst>
          </p:cNvPr>
          <p:cNvSpPr/>
          <p:nvPr/>
        </p:nvSpPr>
        <p:spPr>
          <a:xfrm>
            <a:off x="6003235" y="6420612"/>
            <a:ext cx="3240157" cy="28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i="1" dirty="0">
                <a:solidFill>
                  <a:schemeClr val="tx1"/>
                </a:solidFill>
              </a:rPr>
              <a:t>Ultrasound Med Biol</a:t>
            </a:r>
            <a:r>
              <a:rPr lang="en-US" altLang="ko-KR" sz="1200" dirty="0">
                <a:solidFill>
                  <a:schemeClr val="tx1"/>
                </a:solidFill>
              </a:rPr>
              <a:t> 2021;47:2589–2597.</a:t>
            </a:r>
            <a:endParaRPr lang="ko-KR" altLang="en-US" sz="1200" dirty="0">
              <a:solidFill>
                <a:schemeClr val="tx1"/>
              </a:solidFill>
            </a:endParaRPr>
          </a:p>
        </p:txBody>
      </p:sp>
    </p:spTree>
    <p:extLst>
      <p:ext uri="{BB962C8B-B14F-4D97-AF65-F5344CB8AC3E}">
        <p14:creationId xmlns:p14="http://schemas.microsoft.com/office/powerpoint/2010/main" val="712404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a:extLst>
              <a:ext uri="{FF2B5EF4-FFF2-40B4-BE49-F238E27FC236}">
                <a16:creationId xmlns:a16="http://schemas.microsoft.com/office/drawing/2014/main" id="{C23678D5-2753-43FF-9CA6-5997A89FA31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 t="-1076" r="124" b="32318"/>
          <a:stretch/>
        </p:blipFill>
        <p:spPr bwMode="auto">
          <a:xfrm>
            <a:off x="238008" y="365127"/>
            <a:ext cx="8905991" cy="528030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FC966105-5D63-4E60-804E-087334756BF9}"/>
              </a:ext>
            </a:extLst>
          </p:cNvPr>
          <p:cNvSpPr/>
          <p:nvPr/>
        </p:nvSpPr>
        <p:spPr>
          <a:xfrm>
            <a:off x="6244412" y="6414917"/>
            <a:ext cx="2792816" cy="276999"/>
          </a:xfrm>
          <a:prstGeom prst="rect">
            <a:avLst/>
          </a:prstGeom>
        </p:spPr>
        <p:txBody>
          <a:bodyPr wrap="none">
            <a:spAutoFit/>
          </a:bodyPr>
          <a:lstStyle/>
          <a:p>
            <a:r>
              <a:rPr lang="en-US" altLang="ko-KR" sz="1200" i="1" dirty="0">
                <a:latin typeface="Merriweather Sans"/>
              </a:rPr>
              <a:t>Intensive Care Med</a:t>
            </a:r>
            <a:r>
              <a:rPr lang="en-US" altLang="ko-KR" sz="1200" dirty="0">
                <a:latin typeface="Merriweather Sans"/>
              </a:rPr>
              <a:t> 50, 1143–1145 (2024)</a:t>
            </a:r>
            <a:endParaRPr lang="ko-KR" altLang="en-US" sz="1200" dirty="0"/>
          </a:p>
        </p:txBody>
      </p:sp>
      <p:sp>
        <p:nvSpPr>
          <p:cNvPr id="8" name="제목 7">
            <a:extLst>
              <a:ext uri="{FF2B5EF4-FFF2-40B4-BE49-F238E27FC236}">
                <a16:creationId xmlns:a16="http://schemas.microsoft.com/office/drawing/2014/main" id="{4ACEB69F-0D42-4A8A-95F7-08C097A2F540}"/>
              </a:ext>
            </a:extLst>
          </p:cNvPr>
          <p:cNvSpPr>
            <a:spLocks noGrp="1"/>
          </p:cNvSpPr>
          <p:nvPr>
            <p:ph type="title"/>
          </p:nvPr>
        </p:nvSpPr>
        <p:spPr/>
        <p:txBody>
          <a:bodyPr/>
          <a:lstStyle/>
          <a:p>
            <a:endParaRPr lang="ko-KR" altLang="en-US" dirty="0"/>
          </a:p>
        </p:txBody>
      </p:sp>
      <p:sp>
        <p:nvSpPr>
          <p:cNvPr id="9" name="직사각형 8">
            <a:extLst>
              <a:ext uri="{FF2B5EF4-FFF2-40B4-BE49-F238E27FC236}">
                <a16:creationId xmlns:a16="http://schemas.microsoft.com/office/drawing/2014/main" id="{9C67B7C1-11EC-4BCE-AA24-5F5A92FCA10C}"/>
              </a:ext>
            </a:extLst>
          </p:cNvPr>
          <p:cNvSpPr/>
          <p:nvPr/>
        </p:nvSpPr>
        <p:spPr>
          <a:xfrm>
            <a:off x="5158409" y="79513"/>
            <a:ext cx="2792816" cy="282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112BB98E-1356-412B-9DC2-191D4F07B278}"/>
              </a:ext>
            </a:extLst>
          </p:cNvPr>
          <p:cNvSpPr txBox="1"/>
          <p:nvPr/>
        </p:nvSpPr>
        <p:spPr>
          <a:xfrm>
            <a:off x="4470614" y="1751417"/>
            <a:ext cx="3477234" cy="400110"/>
          </a:xfrm>
          <a:prstGeom prst="rect">
            <a:avLst/>
          </a:prstGeom>
          <a:noFill/>
        </p:spPr>
        <p:txBody>
          <a:bodyPr wrap="none" rtlCol="0">
            <a:spAutoFit/>
          </a:bodyPr>
          <a:lstStyle/>
          <a:p>
            <a:r>
              <a:rPr lang="en-US" altLang="ko-KR" sz="2000" dirty="0">
                <a:highlight>
                  <a:srgbClr val="FFFF00"/>
                </a:highlight>
              </a:rPr>
              <a:t>Alveolar-interstitial syndrome</a:t>
            </a:r>
            <a:endParaRPr lang="ko-KR" altLang="en-US" sz="2000" dirty="0">
              <a:highlight>
                <a:srgbClr val="FFFF00"/>
              </a:highlight>
            </a:endParaRPr>
          </a:p>
        </p:txBody>
      </p:sp>
    </p:spTree>
    <p:extLst>
      <p:ext uri="{BB962C8B-B14F-4D97-AF65-F5344CB8AC3E}">
        <p14:creationId xmlns:p14="http://schemas.microsoft.com/office/powerpoint/2010/main" val="2683095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AD30E6A-CC52-4309-A0C8-CCDDA1148C35}"/>
              </a:ext>
            </a:extLst>
          </p:cNvPr>
          <p:cNvSpPr>
            <a:spLocks noGrp="1"/>
          </p:cNvSpPr>
          <p:nvPr>
            <p:ph type="title"/>
          </p:nvPr>
        </p:nvSpPr>
        <p:spPr>
          <a:xfrm>
            <a:off x="914848" y="432941"/>
            <a:ext cx="2800350" cy="792621"/>
          </a:xfrm>
        </p:spPr>
        <p:txBody>
          <a:bodyPr>
            <a:noAutofit/>
          </a:bodyPr>
          <a:lstStyle/>
          <a:p>
            <a:r>
              <a:rPr lang="en-US" altLang="ko-KR" sz="1800" dirty="0">
                <a:solidFill>
                  <a:srgbClr val="FFFF00"/>
                </a:solidFill>
              </a:rPr>
              <a:t>Subpleural Consolidations</a:t>
            </a:r>
            <a:endParaRPr lang="ko-KR" altLang="en-US" sz="1800" dirty="0">
              <a:solidFill>
                <a:srgbClr val="FFFF00"/>
              </a:solidFill>
            </a:endParaRPr>
          </a:p>
        </p:txBody>
      </p:sp>
      <p:pic>
        <p:nvPicPr>
          <p:cNvPr id="4" name="134_2024_7422_MOESM1_ESM">
            <a:hlinkClick r:id="" action="ppaction://media"/>
            <a:extLst>
              <a:ext uri="{FF2B5EF4-FFF2-40B4-BE49-F238E27FC236}">
                <a16:creationId xmlns:a16="http://schemas.microsoft.com/office/drawing/2014/main" id="{F0F2BC63-9A51-4150-921E-4FCFEB2D6F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53717" y="1339273"/>
            <a:ext cx="3122613" cy="4689475"/>
          </a:xfrm>
        </p:spPr>
      </p:pic>
      <p:pic>
        <p:nvPicPr>
          <p:cNvPr id="3" name="134_2024_7422_MOESM3_ESM">
            <a:hlinkClick r:id="" action="ppaction://media"/>
            <a:extLst>
              <a:ext uri="{FF2B5EF4-FFF2-40B4-BE49-F238E27FC236}">
                <a16:creationId xmlns:a16="http://schemas.microsoft.com/office/drawing/2014/main" id="{02CC982B-5292-446E-8102-E4028B92AA1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74803" y="1339272"/>
            <a:ext cx="3677764" cy="4689475"/>
          </a:xfrm>
          <a:prstGeom prst="rect">
            <a:avLst/>
          </a:prstGeom>
        </p:spPr>
      </p:pic>
      <p:sp>
        <p:nvSpPr>
          <p:cNvPr id="5" name="제목 1">
            <a:extLst>
              <a:ext uri="{FF2B5EF4-FFF2-40B4-BE49-F238E27FC236}">
                <a16:creationId xmlns:a16="http://schemas.microsoft.com/office/drawing/2014/main" id="{DE720BD2-D55E-484B-ABFB-1A3E75619A90}"/>
              </a:ext>
            </a:extLst>
          </p:cNvPr>
          <p:cNvSpPr txBox="1">
            <a:spLocks/>
          </p:cNvSpPr>
          <p:nvPr/>
        </p:nvSpPr>
        <p:spPr>
          <a:xfrm>
            <a:off x="5313510" y="432941"/>
            <a:ext cx="2800350" cy="792621"/>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solidFill>
                  <a:srgbClr val="FFFF00"/>
                </a:solidFill>
              </a:rPr>
              <a:t>Score 1 (B-lines &lt; 50%)</a:t>
            </a:r>
            <a:endParaRPr lang="ko-KR" altLang="en-US" sz="1800" dirty="0">
              <a:solidFill>
                <a:srgbClr val="FFFF00"/>
              </a:solidFill>
            </a:endParaRPr>
          </a:p>
        </p:txBody>
      </p:sp>
      <p:sp>
        <p:nvSpPr>
          <p:cNvPr id="6" name="직사각형 5">
            <a:extLst>
              <a:ext uri="{FF2B5EF4-FFF2-40B4-BE49-F238E27FC236}">
                <a16:creationId xmlns:a16="http://schemas.microsoft.com/office/drawing/2014/main" id="{B3FFFF95-D381-4E49-877B-FA2E1A061423}"/>
              </a:ext>
            </a:extLst>
          </p:cNvPr>
          <p:cNvSpPr/>
          <p:nvPr/>
        </p:nvSpPr>
        <p:spPr>
          <a:xfrm>
            <a:off x="6244412" y="6414917"/>
            <a:ext cx="2792816" cy="276999"/>
          </a:xfrm>
          <a:prstGeom prst="rect">
            <a:avLst/>
          </a:prstGeom>
        </p:spPr>
        <p:txBody>
          <a:bodyPr wrap="none">
            <a:spAutoFit/>
          </a:bodyPr>
          <a:lstStyle/>
          <a:p>
            <a:r>
              <a:rPr lang="en-US" altLang="ko-KR" sz="1200" i="1" dirty="0">
                <a:solidFill>
                  <a:schemeClr val="bg1"/>
                </a:solidFill>
                <a:latin typeface="Merriweather Sans"/>
              </a:rPr>
              <a:t>Intensive Care Med</a:t>
            </a:r>
            <a:r>
              <a:rPr lang="en-US" altLang="ko-KR" sz="1200" dirty="0">
                <a:solidFill>
                  <a:schemeClr val="bg1"/>
                </a:solidFill>
                <a:latin typeface="Merriweather Sans"/>
              </a:rPr>
              <a:t> 50, 1143–1145 (2024)</a:t>
            </a:r>
            <a:endParaRPr lang="ko-KR" altLang="en-US" sz="1200" dirty="0">
              <a:solidFill>
                <a:schemeClr val="bg1"/>
              </a:solidFill>
            </a:endParaRPr>
          </a:p>
        </p:txBody>
      </p:sp>
    </p:spTree>
    <p:extLst>
      <p:ext uri="{BB962C8B-B14F-4D97-AF65-F5344CB8AC3E}">
        <p14:creationId xmlns:p14="http://schemas.microsoft.com/office/powerpoint/2010/main" val="14032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AD30E6A-CC52-4309-A0C8-CCDDA1148C35}"/>
              </a:ext>
            </a:extLst>
          </p:cNvPr>
          <p:cNvSpPr>
            <a:spLocks noGrp="1"/>
          </p:cNvSpPr>
          <p:nvPr>
            <p:ph type="title"/>
          </p:nvPr>
        </p:nvSpPr>
        <p:spPr>
          <a:xfrm>
            <a:off x="914848" y="432941"/>
            <a:ext cx="2800350" cy="792621"/>
          </a:xfrm>
        </p:spPr>
        <p:txBody>
          <a:bodyPr>
            <a:noAutofit/>
          </a:bodyPr>
          <a:lstStyle/>
          <a:p>
            <a:r>
              <a:rPr lang="en-US" altLang="ko-KR" sz="1800" dirty="0">
                <a:solidFill>
                  <a:srgbClr val="FFFF00"/>
                </a:solidFill>
              </a:rPr>
              <a:t>Score 2 (B-lines </a:t>
            </a:r>
            <a:r>
              <a:rPr lang="en-US" altLang="ko-KR" sz="1800" dirty="0">
                <a:solidFill>
                  <a:srgbClr val="FFFF00"/>
                </a:solidFill>
                <a:latin typeface="맑은 고딕" panose="020B0503020000020004" pitchFamily="50" charset="-127"/>
                <a:ea typeface="맑은 고딕" panose="020B0503020000020004" pitchFamily="50" charset="-127"/>
              </a:rPr>
              <a:t>≥</a:t>
            </a:r>
            <a:r>
              <a:rPr lang="en-US" altLang="ko-KR" sz="1800" dirty="0">
                <a:solidFill>
                  <a:srgbClr val="FFFF00"/>
                </a:solidFill>
              </a:rPr>
              <a:t> 50%)</a:t>
            </a:r>
            <a:endParaRPr lang="ko-KR" altLang="en-US" sz="1800" dirty="0">
              <a:solidFill>
                <a:srgbClr val="FFFF00"/>
              </a:solidFill>
            </a:endParaRPr>
          </a:p>
        </p:txBody>
      </p:sp>
      <p:sp>
        <p:nvSpPr>
          <p:cNvPr id="5" name="제목 1">
            <a:extLst>
              <a:ext uri="{FF2B5EF4-FFF2-40B4-BE49-F238E27FC236}">
                <a16:creationId xmlns:a16="http://schemas.microsoft.com/office/drawing/2014/main" id="{DE720BD2-D55E-484B-ABFB-1A3E75619A90}"/>
              </a:ext>
            </a:extLst>
          </p:cNvPr>
          <p:cNvSpPr txBox="1">
            <a:spLocks/>
          </p:cNvSpPr>
          <p:nvPr/>
        </p:nvSpPr>
        <p:spPr>
          <a:xfrm>
            <a:off x="5313510" y="432941"/>
            <a:ext cx="2800350" cy="792621"/>
          </a:xfrm>
          <a:prstGeom prst="rect">
            <a:avLst/>
          </a:prstGeom>
        </p:spPr>
        <p:txBody>
          <a:bodyPr vert="horz" lIns="91440" tIns="45720" rIns="91440" bIns="45720" rtlCol="0" anchor="ctr">
            <a:noAutofit/>
          </a:bodyPr>
          <a:lstStyle>
            <a:lvl1pPr algn="ctr"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1800" dirty="0">
                <a:solidFill>
                  <a:srgbClr val="FFFF00"/>
                </a:solidFill>
              </a:rPr>
              <a:t>Score 3 (Consolidation)</a:t>
            </a:r>
            <a:endParaRPr lang="ko-KR" altLang="en-US" sz="1800" dirty="0">
              <a:solidFill>
                <a:srgbClr val="FFFF00"/>
              </a:solidFill>
            </a:endParaRPr>
          </a:p>
        </p:txBody>
      </p:sp>
      <p:pic>
        <p:nvPicPr>
          <p:cNvPr id="8" name="134_2024_7422_MOESM4_ESM">
            <a:hlinkClick r:id="" action="ppaction://media"/>
            <a:extLst>
              <a:ext uri="{FF2B5EF4-FFF2-40B4-BE49-F238E27FC236}">
                <a16:creationId xmlns:a16="http://schemas.microsoft.com/office/drawing/2014/main" id="{D331F387-ABFB-4442-8931-3384AF1954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75701" y="1331843"/>
            <a:ext cx="3472832" cy="4384079"/>
          </a:xfrm>
        </p:spPr>
      </p:pic>
      <p:pic>
        <p:nvPicPr>
          <p:cNvPr id="9" name="134_2024_7422_MOESM5_ESM">
            <a:hlinkClick r:id="" action="ppaction://media"/>
            <a:extLst>
              <a:ext uri="{FF2B5EF4-FFF2-40B4-BE49-F238E27FC236}">
                <a16:creationId xmlns:a16="http://schemas.microsoft.com/office/drawing/2014/main" id="{28002EF4-4956-4B60-BC33-2C9474BB066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23785" y="1490870"/>
            <a:ext cx="3587078" cy="4065104"/>
          </a:xfrm>
          <a:prstGeom prst="rect">
            <a:avLst/>
          </a:prstGeom>
        </p:spPr>
      </p:pic>
      <p:sp>
        <p:nvSpPr>
          <p:cNvPr id="10" name="직사각형 9">
            <a:extLst>
              <a:ext uri="{FF2B5EF4-FFF2-40B4-BE49-F238E27FC236}">
                <a16:creationId xmlns:a16="http://schemas.microsoft.com/office/drawing/2014/main" id="{1A50A0B3-1C67-44A7-8281-E040A553285C}"/>
              </a:ext>
            </a:extLst>
          </p:cNvPr>
          <p:cNvSpPr/>
          <p:nvPr/>
        </p:nvSpPr>
        <p:spPr>
          <a:xfrm>
            <a:off x="6244412" y="6414917"/>
            <a:ext cx="2792816" cy="276999"/>
          </a:xfrm>
          <a:prstGeom prst="rect">
            <a:avLst/>
          </a:prstGeom>
        </p:spPr>
        <p:txBody>
          <a:bodyPr wrap="none">
            <a:spAutoFit/>
          </a:bodyPr>
          <a:lstStyle/>
          <a:p>
            <a:r>
              <a:rPr lang="en-US" altLang="ko-KR" sz="1200" i="1" dirty="0">
                <a:solidFill>
                  <a:schemeClr val="bg1"/>
                </a:solidFill>
                <a:latin typeface="Merriweather Sans"/>
              </a:rPr>
              <a:t>Intensive Care Med</a:t>
            </a:r>
            <a:r>
              <a:rPr lang="en-US" altLang="ko-KR" sz="1200" dirty="0">
                <a:solidFill>
                  <a:schemeClr val="bg1"/>
                </a:solidFill>
                <a:latin typeface="Merriweather Sans"/>
              </a:rPr>
              <a:t> 50, 1143–1145 (2024)</a:t>
            </a:r>
            <a:endParaRPr lang="ko-KR" altLang="en-US" sz="1200" dirty="0">
              <a:solidFill>
                <a:schemeClr val="bg1"/>
              </a:solidFill>
            </a:endParaRPr>
          </a:p>
        </p:txBody>
      </p:sp>
    </p:spTree>
    <p:extLst>
      <p:ext uri="{BB962C8B-B14F-4D97-AF65-F5344CB8AC3E}">
        <p14:creationId xmlns:p14="http://schemas.microsoft.com/office/powerpoint/2010/main" val="22009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1C08B4B-9C5F-41B5-987A-BF24A616B8C1}"/>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26478504-7C02-4698-8382-4F3AAD7A37B6}"/>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6C8877CD-D0D4-45A6-AEEA-A3D2949E70DA}"/>
              </a:ext>
            </a:extLst>
          </p:cNvPr>
          <p:cNvPicPr>
            <a:picLocks noChangeAspect="1"/>
          </p:cNvPicPr>
          <p:nvPr/>
        </p:nvPicPr>
        <p:blipFill>
          <a:blip r:embed="rId2"/>
          <a:stretch>
            <a:fillRect/>
          </a:stretch>
        </p:blipFill>
        <p:spPr>
          <a:xfrm>
            <a:off x="1699728" y="2714337"/>
            <a:ext cx="5744543" cy="3872836"/>
          </a:xfrm>
          <a:prstGeom prst="rect">
            <a:avLst/>
          </a:prstGeom>
        </p:spPr>
      </p:pic>
      <p:pic>
        <p:nvPicPr>
          <p:cNvPr id="8" name="그림 7">
            <a:extLst>
              <a:ext uri="{FF2B5EF4-FFF2-40B4-BE49-F238E27FC236}">
                <a16:creationId xmlns:a16="http://schemas.microsoft.com/office/drawing/2014/main" id="{7BD78A90-4563-43D8-B1D6-24F8E98BA26C}"/>
              </a:ext>
            </a:extLst>
          </p:cNvPr>
          <p:cNvPicPr>
            <a:picLocks noChangeAspect="1"/>
          </p:cNvPicPr>
          <p:nvPr/>
        </p:nvPicPr>
        <p:blipFill rotWithShape="1">
          <a:blip r:embed="rId3"/>
          <a:srcRect l="6875" t="22889" r="57222" b="36666"/>
          <a:stretch/>
        </p:blipFill>
        <p:spPr>
          <a:xfrm>
            <a:off x="1505508" y="407555"/>
            <a:ext cx="6132984" cy="2159000"/>
          </a:xfrm>
          <a:prstGeom prst="rect">
            <a:avLst/>
          </a:prstGeom>
        </p:spPr>
      </p:pic>
    </p:spTree>
    <p:extLst>
      <p:ext uri="{BB962C8B-B14F-4D97-AF65-F5344CB8AC3E}">
        <p14:creationId xmlns:p14="http://schemas.microsoft.com/office/powerpoint/2010/main" val="2744566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41E9EB3-D071-4C52-94F4-7B27817353DA}"/>
              </a:ext>
            </a:extLst>
          </p:cNvPr>
          <p:cNvSpPr>
            <a:spLocks noGrp="1"/>
          </p:cNvSpPr>
          <p:nvPr>
            <p:ph type="title"/>
          </p:nvPr>
        </p:nvSpPr>
        <p:spPr/>
        <p:txBody>
          <a:bodyPr>
            <a:normAutofit/>
          </a:bodyPr>
          <a:lstStyle/>
          <a:p>
            <a:r>
              <a:rPr lang="en-US" altLang="ko-KR" sz="3200" b="1" dirty="0"/>
              <a:t>Lung US Signs to Specific Diseases</a:t>
            </a:r>
            <a:endParaRPr lang="ko-KR" altLang="en-US" sz="3200" b="1" dirty="0"/>
          </a:p>
        </p:txBody>
      </p:sp>
      <p:sp>
        <p:nvSpPr>
          <p:cNvPr id="6" name="직사각형 5">
            <a:extLst>
              <a:ext uri="{FF2B5EF4-FFF2-40B4-BE49-F238E27FC236}">
                <a16:creationId xmlns:a16="http://schemas.microsoft.com/office/drawing/2014/main" id="{5C24FDC1-7648-424D-BCCB-E9157BA9226D}"/>
              </a:ext>
            </a:extLst>
          </p:cNvPr>
          <p:cNvSpPr/>
          <p:nvPr/>
        </p:nvSpPr>
        <p:spPr>
          <a:xfrm>
            <a:off x="5187874" y="6542901"/>
            <a:ext cx="4572000" cy="276999"/>
          </a:xfrm>
          <a:prstGeom prst="rect">
            <a:avLst/>
          </a:prstGeom>
        </p:spPr>
        <p:txBody>
          <a:bodyPr>
            <a:spAutoFit/>
          </a:bodyPr>
          <a:lstStyle/>
          <a:p>
            <a:r>
              <a:rPr lang="en-US" altLang="ko-KR" sz="1200" i="1" dirty="0"/>
              <a:t>JACC Cardiovasc Imaging</a:t>
            </a:r>
            <a:r>
              <a:rPr lang="en-US" altLang="ko-KR" sz="1200" dirty="0"/>
              <a:t>. 2018 Nov;11(11):1692-1705.</a:t>
            </a:r>
            <a:endParaRPr lang="ko-KR" altLang="en-US" sz="1200" dirty="0"/>
          </a:p>
        </p:txBody>
      </p:sp>
      <p:grpSp>
        <p:nvGrpSpPr>
          <p:cNvPr id="9" name="그룹 8"/>
          <p:cNvGrpSpPr/>
          <p:nvPr/>
        </p:nvGrpSpPr>
        <p:grpSpPr>
          <a:xfrm>
            <a:off x="715788" y="1496288"/>
            <a:ext cx="7712424" cy="4094021"/>
            <a:chOff x="1031526" y="1953490"/>
            <a:chExt cx="7080947" cy="3720061"/>
          </a:xfrm>
        </p:grpSpPr>
        <p:pic>
          <p:nvPicPr>
            <p:cNvPr id="8" name="그림 7"/>
            <p:cNvPicPr>
              <a:picLocks noChangeAspect="1"/>
            </p:cNvPicPr>
            <p:nvPr/>
          </p:nvPicPr>
          <p:blipFill rotWithShape="1">
            <a:blip r:embed="rId3"/>
            <a:srcRect t="10205"/>
            <a:stretch/>
          </p:blipFill>
          <p:spPr>
            <a:xfrm>
              <a:off x="1031526" y="1953490"/>
              <a:ext cx="7080947" cy="3720061"/>
            </a:xfrm>
            <a:prstGeom prst="rect">
              <a:avLst/>
            </a:prstGeom>
          </p:spPr>
        </p:pic>
        <p:sp>
          <p:nvSpPr>
            <p:cNvPr id="7" name="직사각형 6">
              <a:extLst>
                <a:ext uri="{FF2B5EF4-FFF2-40B4-BE49-F238E27FC236}">
                  <a16:creationId xmlns:a16="http://schemas.microsoft.com/office/drawing/2014/main" id="{F569693F-AB15-40A2-8D0C-0575FAA831E5}"/>
                </a:ext>
              </a:extLst>
            </p:cNvPr>
            <p:cNvSpPr/>
            <p:nvPr/>
          </p:nvSpPr>
          <p:spPr>
            <a:xfrm>
              <a:off x="1031526" y="2008274"/>
              <a:ext cx="7080947" cy="662190"/>
            </a:xfrm>
            <a:prstGeom prst="rect">
              <a:avLst/>
            </a:prstGeom>
            <a:solidFill>
              <a:schemeClr val="accent4">
                <a:alpha val="10196"/>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662F8DE-3E5B-499B-B076-92BABE9DE7D2}"/>
                </a:ext>
              </a:extLst>
            </p:cNvPr>
            <p:cNvSpPr/>
            <p:nvPr/>
          </p:nvSpPr>
          <p:spPr>
            <a:xfrm>
              <a:off x="1037851" y="3033716"/>
              <a:ext cx="7053840" cy="613493"/>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748715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D9F002A-7463-4B8A-BC09-ECA1BA239A58}"/>
              </a:ext>
            </a:extLst>
          </p:cNvPr>
          <p:cNvSpPr>
            <a:spLocks noGrp="1"/>
          </p:cNvSpPr>
          <p:nvPr>
            <p:ph type="title"/>
          </p:nvPr>
        </p:nvSpPr>
        <p:spPr/>
        <p:txBody>
          <a:bodyPr>
            <a:noAutofit/>
          </a:bodyPr>
          <a:lstStyle/>
          <a:p>
            <a:r>
              <a:rPr lang="en-US" altLang="ko-KR" sz="2800" b="1"/>
              <a:t>Berlin Definition </a:t>
            </a:r>
            <a:r>
              <a:rPr lang="en-US" altLang="ko-KR" sz="2800" b="1" i="1"/>
              <a:t>vs</a:t>
            </a:r>
            <a:r>
              <a:rPr lang="en-US" altLang="ko-KR" sz="2800" b="1"/>
              <a:t>. </a:t>
            </a:r>
            <a:r>
              <a:rPr lang="en-US" altLang="ko-KR" sz="2800" b="1" dirty="0"/>
              <a:t>New Global Definition</a:t>
            </a:r>
            <a:endParaRPr lang="ko-KR" altLang="en-US" sz="2800" dirty="0"/>
          </a:p>
        </p:txBody>
      </p:sp>
      <p:graphicFrame>
        <p:nvGraphicFramePr>
          <p:cNvPr id="5" name="표 4">
            <a:extLst>
              <a:ext uri="{FF2B5EF4-FFF2-40B4-BE49-F238E27FC236}">
                <a16:creationId xmlns:a16="http://schemas.microsoft.com/office/drawing/2014/main" id="{90D4A64E-4303-4AA6-9360-F747CB406533}"/>
              </a:ext>
            </a:extLst>
          </p:cNvPr>
          <p:cNvGraphicFramePr>
            <a:graphicFrameLocks noGrp="1"/>
          </p:cNvGraphicFramePr>
          <p:nvPr>
            <p:extLst>
              <p:ext uri="{D42A27DB-BD31-4B8C-83A1-F6EECF244321}">
                <p14:modId xmlns:p14="http://schemas.microsoft.com/office/powerpoint/2010/main" val="405140479"/>
              </p:ext>
            </p:extLst>
          </p:nvPr>
        </p:nvGraphicFramePr>
        <p:xfrm>
          <a:off x="137541" y="1599184"/>
          <a:ext cx="8868918" cy="4547843"/>
        </p:xfrm>
        <a:graphic>
          <a:graphicData uri="http://schemas.openxmlformats.org/drawingml/2006/table">
            <a:tbl>
              <a:tblPr firstRow="1" bandRow="1">
                <a:tableStyleId>{5C22544A-7EE6-4342-B048-85BDC9FD1C3A}</a:tableStyleId>
              </a:tblPr>
              <a:tblGrid>
                <a:gridCol w="2956306">
                  <a:extLst>
                    <a:ext uri="{9D8B030D-6E8A-4147-A177-3AD203B41FA5}">
                      <a16:colId xmlns:a16="http://schemas.microsoft.com/office/drawing/2014/main" val="452335372"/>
                    </a:ext>
                  </a:extLst>
                </a:gridCol>
                <a:gridCol w="2956306">
                  <a:extLst>
                    <a:ext uri="{9D8B030D-6E8A-4147-A177-3AD203B41FA5}">
                      <a16:colId xmlns:a16="http://schemas.microsoft.com/office/drawing/2014/main" val="1429399382"/>
                    </a:ext>
                  </a:extLst>
                </a:gridCol>
                <a:gridCol w="2956306">
                  <a:extLst>
                    <a:ext uri="{9D8B030D-6E8A-4147-A177-3AD203B41FA5}">
                      <a16:colId xmlns:a16="http://schemas.microsoft.com/office/drawing/2014/main" val="2830061733"/>
                    </a:ext>
                  </a:extLst>
                </a:gridCol>
              </a:tblGrid>
              <a:tr h="475377">
                <a:tc>
                  <a:txBody>
                    <a:bodyPr/>
                    <a:lstStyle/>
                    <a:p>
                      <a:pPr algn="ctr" latinLnBrk="1"/>
                      <a:r>
                        <a:rPr lang="en-US" altLang="ko-KR" sz="1400" b="1" i="0" u="none" strike="noStrike" kern="1200" baseline="0" dirty="0">
                          <a:solidFill>
                            <a:schemeClr val="lt1"/>
                          </a:solidFill>
                          <a:latin typeface="+mn-lt"/>
                          <a:ea typeface="+mn-ea"/>
                          <a:cs typeface="+mn-cs"/>
                        </a:rPr>
                        <a:t>Berlin Definition</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Rationale for Updating Criteria</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Global Definition</a:t>
                      </a:r>
                      <a:endParaRPr lang="ko-KR" altLang="en-US" sz="1400" b="1" dirty="0"/>
                    </a:p>
                  </a:txBody>
                  <a:tcPr anchor="ctr"/>
                </a:tc>
                <a:extLst>
                  <a:ext uri="{0D108BD9-81ED-4DB2-BD59-A6C34878D82A}">
                    <a16:rowId xmlns:a16="http://schemas.microsoft.com/office/drawing/2014/main" val="1409902089"/>
                  </a:ext>
                </a:extLst>
              </a:tr>
              <a:tr h="586081">
                <a:tc>
                  <a:txBody>
                    <a:bodyPr/>
                    <a:lstStyle/>
                    <a:p>
                      <a:r>
                        <a:rPr lang="en-US" altLang="ko-KR" sz="1200" b="0" i="0" u="none" strike="noStrike" kern="1200" baseline="0" dirty="0">
                          <a:solidFill>
                            <a:schemeClr val="dk1"/>
                          </a:solidFill>
                          <a:latin typeface="+mn-lt"/>
                          <a:ea typeface="+mn-ea"/>
                          <a:cs typeface="+mn-cs"/>
                        </a:rPr>
                        <a:t>Acute onset within 1 week of known insult or new or worsening respiratory symptoms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Onset may be more indolent for some insults, such as COVID-19</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The inclusion of patients with HFNO will</a:t>
                      </a:r>
                    </a:p>
                    <a:p>
                      <a:r>
                        <a:rPr lang="en-US" altLang="ko-KR" sz="1200" b="0" i="0" u="none" strike="noStrike" kern="1200" baseline="0" dirty="0">
                          <a:solidFill>
                            <a:schemeClr val="dk1"/>
                          </a:solidFill>
                          <a:latin typeface="+mn-lt"/>
                          <a:ea typeface="+mn-ea"/>
                          <a:cs typeface="+mn-cs"/>
                        </a:rPr>
                        <a:t>capture patients with more indolent</a:t>
                      </a:r>
                    </a:p>
                    <a:p>
                      <a:r>
                        <a:rPr lang="en-US" altLang="ko-KR" sz="1200" b="0" i="0" u="none" strike="noStrike" kern="1200" baseline="0" dirty="0">
                          <a:solidFill>
                            <a:schemeClr val="dk1"/>
                          </a:solidFill>
                          <a:latin typeface="+mn-lt"/>
                          <a:ea typeface="+mn-ea"/>
                          <a:cs typeface="+mn-cs"/>
                        </a:rPr>
                        <a:t>courses, and therefore the timing</a:t>
                      </a:r>
                    </a:p>
                    <a:p>
                      <a:r>
                        <a:rPr lang="en-US" altLang="ko-KR" sz="1200" b="0" i="0" u="none" strike="noStrike" kern="1200" baseline="0" dirty="0">
                          <a:solidFill>
                            <a:schemeClr val="dk1"/>
                          </a:solidFill>
                          <a:latin typeface="+mn-lt"/>
                          <a:ea typeface="+mn-ea"/>
                          <a:cs typeface="+mn-cs"/>
                        </a:rPr>
                        <a:t>criterion has not been changed</a:t>
                      </a:r>
                      <a:endParaRPr lang="ko-KR" altLang="en-US" sz="1000" dirty="0"/>
                    </a:p>
                  </a:txBody>
                  <a:tcPr/>
                </a:tc>
                <a:extLst>
                  <a:ext uri="{0D108BD9-81ED-4DB2-BD59-A6C34878D82A}">
                    <a16:rowId xmlns:a16="http://schemas.microsoft.com/office/drawing/2014/main" val="817003645"/>
                  </a:ext>
                </a:extLst>
              </a:tr>
              <a:tr h="1054946">
                <a:tc>
                  <a:txBody>
                    <a:bodyPr/>
                    <a:lstStyle/>
                    <a:p>
                      <a:r>
                        <a:rPr lang="en-US" altLang="ko-KR" sz="1200" b="0" i="0" u="none" strike="noStrike" kern="1200" baseline="0" dirty="0">
                          <a:solidFill>
                            <a:schemeClr val="dk1"/>
                          </a:solidFill>
                          <a:latin typeface="+mn-lt"/>
                          <a:ea typeface="+mn-ea"/>
                          <a:cs typeface="+mn-cs"/>
                        </a:rPr>
                        <a:t>Bilateral opacities on chest radiography or computed tomography not fully explained by effusions, lobar/lung collapse, or nodules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Chest radiography and computed</a:t>
                      </a:r>
                    </a:p>
                    <a:p>
                      <a:r>
                        <a:rPr lang="en-US" altLang="ko-KR" sz="1200" b="0" i="0" u="none" strike="noStrike" kern="1200" baseline="0" dirty="0">
                          <a:solidFill>
                            <a:schemeClr val="dk1"/>
                          </a:solidFill>
                          <a:latin typeface="+mn-lt"/>
                          <a:ea typeface="+mn-ea"/>
                          <a:cs typeface="+mn-cs"/>
                        </a:rPr>
                        <a:t>tomography not available in some</a:t>
                      </a:r>
                    </a:p>
                    <a:p>
                      <a:r>
                        <a:rPr lang="en-US" altLang="ko-KR" sz="1200" b="0" i="0" u="none" strike="noStrike" kern="1200" baseline="0" dirty="0">
                          <a:solidFill>
                            <a:schemeClr val="dk1"/>
                          </a:solidFill>
                          <a:latin typeface="+mn-lt"/>
                          <a:ea typeface="+mn-ea"/>
                          <a:cs typeface="+mn-cs"/>
                        </a:rPr>
                        <a:t>clinical settings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Ultrasound can be used to identify</a:t>
                      </a:r>
                    </a:p>
                    <a:p>
                      <a:r>
                        <a:rPr lang="en-US" altLang="ko-KR" sz="1200" b="0" i="0" u="none" strike="noStrike" kern="1200" baseline="0" dirty="0">
                          <a:solidFill>
                            <a:schemeClr val="dk1"/>
                          </a:solidFill>
                          <a:latin typeface="+mn-lt"/>
                          <a:ea typeface="+mn-ea"/>
                          <a:cs typeface="+mn-cs"/>
                        </a:rPr>
                        <a:t>bilateral loss of lung aeration (multiple</a:t>
                      </a:r>
                    </a:p>
                    <a:p>
                      <a:r>
                        <a:rPr lang="en-US" altLang="ko-KR" sz="1200" b="0" i="0" u="none" strike="noStrike" kern="1200" baseline="0" dirty="0">
                          <a:solidFill>
                            <a:schemeClr val="dk1"/>
                          </a:solidFill>
                          <a:latin typeface="+mn-lt"/>
                          <a:ea typeface="+mn-ea"/>
                          <a:cs typeface="+mn-cs"/>
                        </a:rPr>
                        <a:t>B lines and/or consolidations) as long</a:t>
                      </a:r>
                    </a:p>
                    <a:p>
                      <a:r>
                        <a:rPr lang="en-US" altLang="ko-KR" sz="1200" b="0" i="0" u="none" strike="noStrike" kern="1200" baseline="0" dirty="0">
                          <a:solidFill>
                            <a:schemeClr val="dk1"/>
                          </a:solidFill>
                          <a:latin typeface="+mn-lt"/>
                          <a:ea typeface="+mn-ea"/>
                          <a:cs typeface="+mn-cs"/>
                        </a:rPr>
                        <a:t>as operator is well trained in the use of</a:t>
                      </a:r>
                    </a:p>
                    <a:p>
                      <a:r>
                        <a:rPr lang="en-US" altLang="ko-KR" sz="1200" b="0" i="0" u="none" strike="noStrike" kern="1200" baseline="0" dirty="0">
                          <a:solidFill>
                            <a:schemeClr val="dk1"/>
                          </a:solidFill>
                          <a:latin typeface="+mn-lt"/>
                          <a:ea typeface="+mn-ea"/>
                          <a:cs typeface="+mn-cs"/>
                        </a:rPr>
                        <a:t>ultrasound</a:t>
                      </a:r>
                      <a:endParaRPr lang="ko-KR" altLang="en-US" sz="1000" dirty="0"/>
                    </a:p>
                  </a:txBody>
                  <a:tcPr/>
                </a:tc>
                <a:extLst>
                  <a:ext uri="{0D108BD9-81ED-4DB2-BD59-A6C34878D82A}">
                    <a16:rowId xmlns:a16="http://schemas.microsoft.com/office/drawing/2014/main" val="3918063255"/>
                  </a:ext>
                </a:extLst>
              </a:tr>
              <a:tr h="586081">
                <a:tc>
                  <a:txBody>
                    <a:bodyPr/>
                    <a:lstStyle/>
                    <a:p>
                      <a:r>
                        <a:rPr lang="en-US" altLang="ko-KR" sz="1200" b="0" i="0" u="none" strike="noStrike" kern="1200" baseline="0" dirty="0">
                          <a:solidFill>
                            <a:schemeClr val="dk1"/>
                          </a:solidFill>
                          <a:highlight>
                            <a:srgbClr val="FFFF00"/>
                          </a:highlight>
                          <a:latin typeface="+mn-lt"/>
                          <a:ea typeface="+mn-ea"/>
                          <a:cs typeface="+mn-cs"/>
                        </a:rPr>
                        <a:t>Three severity categories </a:t>
                      </a:r>
                      <a:r>
                        <a:rPr lang="en-US" altLang="ko-KR" sz="1200" b="0" i="0" u="none" strike="noStrike" kern="1200" baseline="0" dirty="0">
                          <a:solidFill>
                            <a:schemeClr val="dk1"/>
                          </a:solidFill>
                          <a:latin typeface="+mn-lt"/>
                          <a:ea typeface="+mn-ea"/>
                          <a:cs typeface="+mn-cs"/>
                        </a:rPr>
                        <a:t>defined by</a:t>
                      </a:r>
                    </a:p>
                    <a:p>
                      <a:r>
                        <a:rPr lang="en-US" altLang="ko-KR" sz="1200" b="0" i="0" u="none" strike="noStrike" kern="1200" baseline="0" dirty="0">
                          <a:solidFill>
                            <a:schemeClr val="dk1"/>
                          </a:solidFill>
                          <a:highlight>
                            <a:srgbClr val="FFFF00"/>
                          </a:highlight>
                          <a:latin typeface="+mn-lt"/>
                          <a:ea typeface="+mn-ea"/>
                          <a:cs typeface="+mn-cs"/>
                        </a:rPr>
                        <a:t>PaO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/FIO</a:t>
                      </a:r>
                      <a:r>
                        <a:rPr lang="en-US" altLang="ko-KR" sz="1200" b="0" i="0" u="none" strike="noStrike" kern="1200" baseline="-25000" dirty="0">
                          <a:solidFill>
                            <a:schemeClr val="dk1"/>
                          </a:solidFill>
                          <a:highlight>
                            <a:srgbClr val="FFFF00"/>
                          </a:highlight>
                          <a:latin typeface="+mn-lt"/>
                          <a:ea typeface="+mn-ea"/>
                          <a:cs typeface="+mn-cs"/>
                        </a:rPr>
                        <a:t>2</a:t>
                      </a:r>
                      <a:endParaRPr lang="ko-KR" altLang="en-US" sz="1200" dirty="0">
                        <a:highlight>
                          <a:srgbClr val="FFFF00"/>
                        </a:highlight>
                      </a:endParaRPr>
                    </a:p>
                  </a:txBody>
                  <a:tcPr/>
                </a:tc>
                <a:tc>
                  <a:txBody>
                    <a:bodyPr/>
                    <a:lstStyle/>
                    <a:p>
                      <a:r>
                        <a:rPr lang="en-US" altLang="ko-KR" sz="1200" b="0" i="0" u="none" strike="noStrike" kern="1200" baseline="0" dirty="0">
                          <a:solidFill>
                            <a:schemeClr val="dk1"/>
                          </a:solidFill>
                          <a:highlight>
                            <a:srgbClr val="FFFF00"/>
                          </a:highlight>
                          <a:latin typeface="+mn-lt"/>
                          <a:ea typeface="+mn-ea"/>
                          <a:cs typeface="+mn-cs"/>
                        </a:rPr>
                        <a:t>Pulse oximetric measurement of SpO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/FiO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 is widely </a:t>
                      </a:r>
                      <a:r>
                        <a:rPr lang="en-US" altLang="ko-KR" sz="1200" b="0" i="0" u="none" strike="noStrike" kern="1200" baseline="0" dirty="0">
                          <a:solidFill>
                            <a:schemeClr val="dk1"/>
                          </a:solidFill>
                          <a:latin typeface="+mn-lt"/>
                          <a:ea typeface="+mn-ea"/>
                          <a:cs typeface="+mn-cs"/>
                        </a:rPr>
                        <a:t>used and </a:t>
                      </a:r>
                      <a:r>
                        <a:rPr lang="en-US" altLang="ko-KR" sz="1200" b="0" i="0" u="none" strike="noStrike" kern="1200" baseline="0" dirty="0">
                          <a:solidFill>
                            <a:schemeClr val="dk1"/>
                          </a:solidFill>
                          <a:highlight>
                            <a:srgbClr val="FFFF00"/>
                          </a:highlight>
                          <a:latin typeface="+mn-lt"/>
                          <a:ea typeface="+mn-ea"/>
                          <a:cs typeface="+mn-cs"/>
                        </a:rPr>
                        <a:t>validated</a:t>
                      </a:r>
                      <a:r>
                        <a:rPr lang="en-US" altLang="ko-KR" sz="1200" b="0" i="0" u="none" strike="noStrike" kern="1200" baseline="0" dirty="0">
                          <a:solidFill>
                            <a:schemeClr val="dk1"/>
                          </a:solidFill>
                          <a:latin typeface="+mn-lt"/>
                          <a:ea typeface="+mn-ea"/>
                          <a:cs typeface="+mn-cs"/>
                        </a:rPr>
                        <a:t> as a surrogate for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highlight>
                            <a:srgbClr val="FFFF00"/>
                          </a:highlight>
                          <a:latin typeface="+mn-lt"/>
                          <a:ea typeface="+mn-ea"/>
                          <a:cs typeface="+mn-cs"/>
                        </a:rPr>
                        <a:t>SpO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/FiO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 can be used for diagnosis </a:t>
                      </a:r>
                      <a:r>
                        <a:rPr lang="en-US" altLang="ko-KR" sz="1200" b="0" i="0" u="none" strike="noStrike" kern="1200" baseline="0" dirty="0">
                          <a:solidFill>
                            <a:schemeClr val="dk1"/>
                          </a:solidFill>
                          <a:latin typeface="+mn-lt"/>
                          <a:ea typeface="+mn-ea"/>
                          <a:cs typeface="+mn-cs"/>
                        </a:rPr>
                        <a:t>and assessment of severity </a:t>
                      </a:r>
                      <a:r>
                        <a:rPr lang="en-US" altLang="ko-KR" sz="1200" b="0" i="0" u="none" strike="noStrike" kern="1200" baseline="0" dirty="0">
                          <a:solidFill>
                            <a:schemeClr val="dk1"/>
                          </a:solidFill>
                          <a:highlight>
                            <a:srgbClr val="FFFF00"/>
                          </a:highlight>
                          <a:latin typeface="+mn-lt"/>
                          <a:ea typeface="+mn-ea"/>
                          <a:cs typeface="+mn-cs"/>
                        </a:rPr>
                        <a:t>if SpO</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 is </a:t>
                      </a:r>
                      <a:r>
                        <a:rPr lang="en-US" altLang="ko-KR" sz="1200" b="0" i="0" u="none" strike="noStrike" kern="1200" baseline="0" dirty="0">
                          <a:solidFill>
                            <a:schemeClr val="dk1"/>
                          </a:solidFill>
                          <a:highlight>
                            <a:srgbClr val="FFFF00"/>
                          </a:highlight>
                          <a:latin typeface="맑은 고딕" panose="020B0503020000020004" pitchFamily="50" charset="-127"/>
                          <a:ea typeface="맑은 고딕" panose="020B0503020000020004" pitchFamily="50" charset="-127"/>
                          <a:cs typeface="+mn-cs"/>
                        </a:rPr>
                        <a:t>≤ </a:t>
                      </a:r>
                      <a:r>
                        <a:rPr lang="en-US" altLang="ko-KR" sz="1200" b="0" i="0" u="none" strike="noStrike" kern="1200" baseline="0" dirty="0">
                          <a:solidFill>
                            <a:schemeClr val="dk1"/>
                          </a:solidFill>
                          <a:highlight>
                            <a:srgbClr val="FFFF00"/>
                          </a:highlight>
                          <a:latin typeface="+mn-lt"/>
                          <a:ea typeface="+mn-ea"/>
                          <a:cs typeface="+mn-cs"/>
                        </a:rPr>
                        <a:t>97%</a:t>
                      </a:r>
                      <a:endParaRPr lang="ko-KR" altLang="en-US" sz="1000" dirty="0">
                        <a:highlight>
                          <a:srgbClr val="FFFF00"/>
                        </a:highlight>
                      </a:endParaRPr>
                    </a:p>
                  </a:txBody>
                  <a:tcPr/>
                </a:tc>
                <a:extLst>
                  <a:ext uri="{0D108BD9-81ED-4DB2-BD59-A6C34878D82A}">
                    <a16:rowId xmlns:a16="http://schemas.microsoft.com/office/drawing/2014/main" val="1999454524"/>
                  </a:ext>
                </a:extLst>
              </a:tr>
              <a:tr h="1289379">
                <a:tc>
                  <a:txBody>
                    <a:bodyPr/>
                    <a:lstStyle/>
                    <a:p>
                      <a:r>
                        <a:rPr lang="en-US" altLang="ko-KR" sz="1200" b="0" i="0" u="none" strike="noStrike" kern="1200" baseline="0" dirty="0">
                          <a:solidFill>
                            <a:schemeClr val="dk1"/>
                          </a:solidFill>
                          <a:latin typeface="+mn-lt"/>
                          <a:ea typeface="+mn-ea"/>
                          <a:cs typeface="+mn-cs"/>
                        </a:rPr>
                        <a:t>Requirement for invasive or noninvasive mechanical ventilation such that PEEP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 is required for all categories of oxygenation severity except mild, which can also be met with CPAP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latin typeface="+mn-lt"/>
                          <a:ea typeface="+mn-ea"/>
                          <a:cs typeface="+mn-cs"/>
                        </a:rPr>
                        <a:t> 5cmH</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O</a:t>
                      </a:r>
                      <a:endParaRPr lang="ko-KR" altLang="en-US" sz="1200" dirty="0"/>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a:solidFill>
                            <a:schemeClr val="tx1"/>
                          </a:solidFill>
                          <a:latin typeface="+mn-lt"/>
                          <a:ea typeface="+mn-ea"/>
                          <a:cs typeface="+mn-cs"/>
                        </a:rPr>
                        <a:t>HFNO increasingly being used in patients with severe hypoxemia who otherwise meet ARDS Criteria </a:t>
                      </a:r>
                      <a:endParaRPr lang="en-US" altLang="ko-KR" sz="1200" b="0" i="0" u="none" strike="noStrike" baseline="0" dirty="0" smtClean="0">
                        <a:solidFill>
                          <a:schemeClr val="tx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smtClean="0">
                          <a:solidFill>
                            <a:schemeClr val="tx1"/>
                          </a:solidFill>
                          <a:latin typeface="+mn-lt"/>
                          <a:ea typeface="+mn-ea"/>
                          <a:cs typeface="+mn-cs"/>
                        </a:rPr>
                        <a:t>Invasive </a:t>
                      </a:r>
                      <a:r>
                        <a:rPr lang="en-US" altLang="ko-KR" sz="1200" b="0" i="0" u="none" strike="noStrike" baseline="0" dirty="0">
                          <a:solidFill>
                            <a:schemeClr val="tx1"/>
                          </a:solidFill>
                          <a:latin typeface="+mn-lt"/>
                          <a:ea typeface="+mn-ea"/>
                          <a:cs typeface="+mn-cs"/>
                        </a:rPr>
                        <a:t>and noninvasive mechanical ventilation not available in resource-limited settings</a:t>
                      </a:r>
                      <a:endParaRPr lang="ko-KR" altLang="en-US" sz="1200" dirty="0"/>
                    </a:p>
                    <a:p>
                      <a:pPr latinLnBrk="1"/>
                      <a:endParaRPr lang="ko-KR" altLang="en-US" sz="1200" dirty="0"/>
                    </a:p>
                  </a:txBody>
                  <a:tcPr/>
                </a:tc>
                <a:tc>
                  <a:txBody>
                    <a:bodyPr/>
                    <a:lstStyle/>
                    <a:p>
                      <a:r>
                        <a:rPr lang="en-US" altLang="ko-KR" sz="1200" b="0" i="0" u="none" strike="noStrike" kern="1200" baseline="0" dirty="0">
                          <a:solidFill>
                            <a:schemeClr val="tx1"/>
                          </a:solidFill>
                          <a:latin typeface="+mn-lt"/>
                          <a:ea typeface="+mn-ea"/>
                          <a:cs typeface="+mn-cs"/>
                        </a:rPr>
                        <a:t>New category of </a:t>
                      </a:r>
                      <a:r>
                        <a:rPr lang="en-US" altLang="ko-KR" sz="1200" b="0" i="0" u="none" strike="noStrike" kern="1200" baseline="0" dirty="0" smtClean="0">
                          <a:solidFill>
                            <a:schemeClr val="tx1"/>
                          </a:solidFill>
                          <a:latin typeface="+mn-lt"/>
                          <a:ea typeface="+mn-ea"/>
                          <a:cs typeface="+mn-cs"/>
                        </a:rPr>
                        <a:t>non-intubated </a:t>
                      </a:r>
                      <a:r>
                        <a:rPr lang="en-US" altLang="ko-KR" sz="1200" b="0" i="0" u="none" strike="noStrike" kern="1200" baseline="0" dirty="0">
                          <a:solidFill>
                            <a:schemeClr val="tx1"/>
                          </a:solidFill>
                          <a:latin typeface="+mn-lt"/>
                          <a:ea typeface="+mn-ea"/>
                          <a:cs typeface="+mn-cs"/>
                        </a:rPr>
                        <a:t>ARDS created for patients on HFNO at</a:t>
                      </a:r>
                    </a:p>
                    <a:p>
                      <a:r>
                        <a:rPr lang="en-US" altLang="ko-KR" sz="1200" b="0" i="0" u="none" strike="noStrike" kern="1200" baseline="0" dirty="0">
                          <a:solidFill>
                            <a:schemeClr val="tx1"/>
                          </a:solidFill>
                          <a:latin typeface="+mn-lt"/>
                          <a:ea typeface="+mn-ea"/>
                          <a:cs typeface="+mn-cs"/>
                        </a:rPr>
                        <a:t>≥ 30 L/min who otherwise meet ARDS criteria</a:t>
                      </a:r>
                    </a:p>
                    <a:p>
                      <a:r>
                        <a:rPr lang="en-US" altLang="ko-KR" sz="1200" b="0" i="0" u="none" strike="noStrike" kern="1200" baseline="0" dirty="0">
                          <a:solidFill>
                            <a:schemeClr val="tx1"/>
                          </a:solidFill>
                          <a:latin typeface="+mn-lt"/>
                          <a:ea typeface="+mn-ea"/>
                          <a:cs typeface="+mn-cs"/>
                        </a:rPr>
                        <a:t>Modified definition of ARDS for resource-limited settings does not require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tx1"/>
                          </a:solidFill>
                          <a:latin typeface="+mn-lt"/>
                          <a:ea typeface="+mn-ea"/>
                          <a:cs typeface="+mn-cs"/>
                        </a:rPr>
                        <a:t>, PEEP, or HFNO</a:t>
                      </a:r>
                      <a:endParaRPr lang="ko-KR" altLang="en-US" sz="1200" dirty="0"/>
                    </a:p>
                    <a:p>
                      <a:pPr latinLnBrk="1"/>
                      <a:endParaRPr lang="ko-KR" altLang="en-US" sz="1200" dirty="0"/>
                    </a:p>
                  </a:txBody>
                  <a:tcPr/>
                </a:tc>
                <a:extLst>
                  <a:ext uri="{0D108BD9-81ED-4DB2-BD59-A6C34878D82A}">
                    <a16:rowId xmlns:a16="http://schemas.microsoft.com/office/drawing/2014/main" val="3603033291"/>
                  </a:ext>
                </a:extLst>
              </a:tr>
            </a:tbl>
          </a:graphicData>
        </a:graphic>
      </p:graphicFrame>
      <p:sp>
        <p:nvSpPr>
          <p:cNvPr id="4" name="직사각형 3">
            <a:extLst>
              <a:ext uri="{FF2B5EF4-FFF2-40B4-BE49-F238E27FC236}">
                <a16:creationId xmlns:a16="http://schemas.microsoft.com/office/drawing/2014/main" id="{B9C20EC7-0CB0-41B0-B2A3-7D9FA04C4263}"/>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154531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072381-27B8-4287-A46C-549B214D9C21}"/>
              </a:ext>
            </a:extLst>
          </p:cNvPr>
          <p:cNvSpPr>
            <a:spLocks noGrp="1"/>
          </p:cNvSpPr>
          <p:nvPr>
            <p:ph type="title"/>
          </p:nvPr>
        </p:nvSpPr>
        <p:spPr/>
        <p:txBody>
          <a:bodyPr>
            <a:noAutofit/>
          </a:bodyPr>
          <a:lstStyle/>
          <a:p>
            <a:r>
              <a:rPr lang="en-US" altLang="ko-KR" sz="2400" b="1" dirty="0"/>
              <a:t>New ARDS Criteria for Specific ARDS Categories</a:t>
            </a:r>
            <a:endParaRPr lang="ko-KR" altLang="en-US" sz="2400" b="1" dirty="0"/>
          </a:p>
        </p:txBody>
      </p:sp>
      <p:graphicFrame>
        <p:nvGraphicFramePr>
          <p:cNvPr id="6" name="내용 개체 틀 5">
            <a:extLst>
              <a:ext uri="{FF2B5EF4-FFF2-40B4-BE49-F238E27FC236}">
                <a16:creationId xmlns:a16="http://schemas.microsoft.com/office/drawing/2014/main" id="{A8DE5B8A-AB8C-4C82-95BD-A1441889B0C5}"/>
              </a:ext>
            </a:extLst>
          </p:cNvPr>
          <p:cNvGraphicFramePr>
            <a:graphicFrameLocks noGrp="1"/>
          </p:cNvGraphicFramePr>
          <p:nvPr>
            <p:ph idx="1"/>
            <p:extLst/>
          </p:nvPr>
        </p:nvGraphicFramePr>
        <p:xfrm>
          <a:off x="465434" y="1001903"/>
          <a:ext cx="8410575"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a:extLst>
              <a:ext uri="{FF2B5EF4-FFF2-40B4-BE49-F238E27FC236}">
                <a16:creationId xmlns:a16="http://schemas.microsoft.com/office/drawing/2014/main" id="{71449517-BEAD-43B2-A08C-5D32AE2C20D6}"/>
              </a:ext>
            </a:extLst>
          </p:cNvPr>
          <p:cNvSpPr/>
          <p:nvPr/>
        </p:nvSpPr>
        <p:spPr>
          <a:xfrm>
            <a:off x="465434" y="5560573"/>
            <a:ext cx="1127232" cy="261610"/>
          </a:xfrm>
          <a:prstGeom prst="rect">
            <a:avLst/>
          </a:prstGeom>
        </p:spPr>
        <p:txBody>
          <a:bodyPr wrap="none">
            <a:spAutoFit/>
          </a:bodyPr>
          <a:lstStyle/>
          <a:p>
            <a:pPr lvl="0" latinLnBrk="1"/>
            <a:r>
              <a:rPr lang="en-US" altLang="en-US" sz="1100" b="1" dirty="0"/>
              <a:t>(if SpO</a:t>
            </a:r>
            <a:r>
              <a:rPr lang="en-US" altLang="en-US" sz="1100" b="1" baseline="-25000" dirty="0"/>
              <a:t>2</a:t>
            </a:r>
            <a:r>
              <a:rPr lang="en-US" altLang="en-US" sz="1100" b="1" dirty="0">
                <a:latin typeface="맑은 고딕" panose="020B0503020000020004" pitchFamily="50" charset="-127"/>
                <a:ea typeface="맑은 고딕" panose="020B0503020000020004" pitchFamily="50" charset="-127"/>
              </a:rPr>
              <a:t>≤</a:t>
            </a:r>
            <a:r>
              <a:rPr lang="en-US" altLang="en-US" sz="1100" b="1" dirty="0"/>
              <a:t>97%)</a:t>
            </a:r>
            <a:endParaRPr lang="ko-KR" altLang="en-US" sz="1100" b="1" dirty="0"/>
          </a:p>
        </p:txBody>
      </p:sp>
      <p:sp>
        <p:nvSpPr>
          <p:cNvPr id="5" name="직사각형 4">
            <a:extLst>
              <a:ext uri="{FF2B5EF4-FFF2-40B4-BE49-F238E27FC236}">
                <a16:creationId xmlns:a16="http://schemas.microsoft.com/office/drawing/2014/main" id="{55D49DA4-F7E0-416D-9D9A-4BD5B0B89898}"/>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1973708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CC016A-2B9D-4C09-8ACE-54458A181558}"/>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52CF16F0-C9EC-459A-9416-C3AD5FBFEF8A}"/>
              </a:ext>
            </a:extLst>
          </p:cNvPr>
          <p:cNvSpPr>
            <a:spLocks noGrp="1"/>
          </p:cNvSpPr>
          <p:nvPr>
            <p:ph idx="1"/>
          </p:nvPr>
        </p:nvSpPr>
        <p:spPr/>
        <p:txBody>
          <a:bodyPr/>
          <a:lstStyle/>
          <a:p>
            <a:endParaRPr lang="ko-KR" altLang="en-US"/>
          </a:p>
        </p:txBody>
      </p:sp>
      <p:pic>
        <p:nvPicPr>
          <p:cNvPr id="4" name="내용 개체 틀 3">
            <a:extLst>
              <a:ext uri="{FF2B5EF4-FFF2-40B4-BE49-F238E27FC236}">
                <a16:creationId xmlns:a16="http://schemas.microsoft.com/office/drawing/2014/main" id="{1C0506CF-7126-42ED-BBBA-F1D2EC660F6C}"/>
              </a:ext>
            </a:extLst>
          </p:cNvPr>
          <p:cNvPicPr>
            <a:picLocks noChangeAspect="1"/>
          </p:cNvPicPr>
          <p:nvPr/>
        </p:nvPicPr>
        <p:blipFill>
          <a:blip r:embed="rId2"/>
          <a:stretch>
            <a:fillRect/>
          </a:stretch>
        </p:blipFill>
        <p:spPr>
          <a:xfrm>
            <a:off x="723014" y="1127108"/>
            <a:ext cx="7697972" cy="4165675"/>
          </a:xfrm>
          <a:prstGeom prst="rect">
            <a:avLst/>
          </a:prstGeom>
        </p:spPr>
      </p:pic>
      <p:sp>
        <p:nvSpPr>
          <p:cNvPr id="5" name="직사각형 4">
            <a:extLst>
              <a:ext uri="{FF2B5EF4-FFF2-40B4-BE49-F238E27FC236}">
                <a16:creationId xmlns:a16="http://schemas.microsoft.com/office/drawing/2014/main" id="{7B1257C4-D373-4DFE-B3BD-DF310F0B43EB}"/>
              </a:ext>
            </a:extLst>
          </p:cNvPr>
          <p:cNvSpPr/>
          <p:nvPr/>
        </p:nvSpPr>
        <p:spPr>
          <a:xfrm>
            <a:off x="1741714" y="5370945"/>
            <a:ext cx="6183086" cy="830997"/>
          </a:xfrm>
          <a:prstGeom prst="rect">
            <a:avLst/>
          </a:prstGeom>
        </p:spPr>
        <p:txBody>
          <a:bodyPr wrap="square">
            <a:spAutoFit/>
          </a:bodyPr>
          <a:lstStyle/>
          <a:p>
            <a:endParaRPr lang="en-US" altLang="ko-KR" sz="1600" b="1" dirty="0">
              <a:solidFill>
                <a:srgbClr val="C00000"/>
              </a:solidFill>
              <a:latin typeface="OTNEJMQuadraat"/>
            </a:endParaRPr>
          </a:p>
          <a:p>
            <a:r>
              <a:rPr lang="en-US" altLang="ko-KR" sz="1600" b="1" dirty="0">
                <a:solidFill>
                  <a:srgbClr val="C00000"/>
                </a:solidFill>
                <a:latin typeface="OTNEJMQuadraat"/>
              </a:rPr>
              <a:t>Direct or indirect inflammatory insult </a:t>
            </a:r>
          </a:p>
          <a:p>
            <a:r>
              <a:rPr lang="en-US" altLang="ko-KR" sz="1600" b="1" dirty="0">
                <a:solidFill>
                  <a:srgbClr val="C00000"/>
                </a:solidFill>
                <a:latin typeface="OTNEJMQuadraat"/>
              </a:rPr>
              <a:t>Characteristic radiographic features and functional changes</a:t>
            </a:r>
            <a:endParaRPr lang="ko-KR" altLang="en-US" sz="1600" b="1" dirty="0">
              <a:solidFill>
                <a:srgbClr val="C00000"/>
              </a:solidFill>
            </a:endParaRPr>
          </a:p>
        </p:txBody>
      </p:sp>
    </p:spTree>
    <p:extLst>
      <p:ext uri="{BB962C8B-B14F-4D97-AF65-F5344CB8AC3E}">
        <p14:creationId xmlns:p14="http://schemas.microsoft.com/office/powerpoint/2010/main" val="3682012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1777ED0-DE3D-4B1A-9B62-234539B44DCA}"/>
              </a:ext>
            </a:extLst>
          </p:cNvPr>
          <p:cNvSpPr>
            <a:spLocks noGrp="1"/>
          </p:cNvSpPr>
          <p:nvPr>
            <p:ph type="title"/>
          </p:nvPr>
        </p:nvSpPr>
        <p:spPr/>
        <p:txBody>
          <a:bodyPr>
            <a:normAutofit/>
          </a:bodyPr>
          <a:lstStyle/>
          <a:p>
            <a:r>
              <a:rPr lang="en-US" altLang="ko-KR" sz="2800" dirty="0"/>
              <a:t>Linear relationship between S/F ratio and P/F ratio</a:t>
            </a:r>
            <a:endParaRPr lang="ko-KR" altLang="en-US" sz="2800" dirty="0"/>
          </a:p>
        </p:txBody>
      </p:sp>
      <p:sp>
        <p:nvSpPr>
          <p:cNvPr id="4" name="직사각형 3">
            <a:extLst>
              <a:ext uri="{FF2B5EF4-FFF2-40B4-BE49-F238E27FC236}">
                <a16:creationId xmlns:a16="http://schemas.microsoft.com/office/drawing/2014/main" id="{00B7B1F7-72FD-4CED-AD9C-AA94A37CAD7C}"/>
              </a:ext>
            </a:extLst>
          </p:cNvPr>
          <p:cNvSpPr/>
          <p:nvPr/>
        </p:nvSpPr>
        <p:spPr>
          <a:xfrm>
            <a:off x="6724980" y="6470648"/>
            <a:ext cx="2282548" cy="276999"/>
          </a:xfrm>
          <a:prstGeom prst="rect">
            <a:avLst/>
          </a:prstGeom>
        </p:spPr>
        <p:txBody>
          <a:bodyPr wrap="none">
            <a:spAutoFit/>
          </a:bodyPr>
          <a:lstStyle/>
          <a:p>
            <a:r>
              <a:rPr lang="en-US" altLang="ko-KR" sz="1200" i="1" dirty="0"/>
              <a:t>Chest.</a:t>
            </a:r>
            <a:r>
              <a:rPr lang="en-US" altLang="ko-KR" sz="1200" dirty="0"/>
              <a:t> 2007 Aug;132(2):410-7.</a:t>
            </a:r>
            <a:endParaRPr lang="ko-KR" altLang="en-US" sz="1200" dirty="0"/>
          </a:p>
        </p:txBody>
      </p:sp>
      <p:sp>
        <p:nvSpPr>
          <p:cNvPr id="7" name="직사각형 6">
            <a:extLst>
              <a:ext uri="{FF2B5EF4-FFF2-40B4-BE49-F238E27FC236}">
                <a16:creationId xmlns:a16="http://schemas.microsoft.com/office/drawing/2014/main" id="{4D3340CB-FF6E-4BE1-8EB7-ED7F829F3FF5}"/>
              </a:ext>
            </a:extLst>
          </p:cNvPr>
          <p:cNvSpPr/>
          <p:nvPr/>
        </p:nvSpPr>
        <p:spPr>
          <a:xfrm>
            <a:off x="5368872" y="3343293"/>
            <a:ext cx="3093962" cy="744884"/>
          </a:xfrm>
          <a:prstGeom prst="rect">
            <a:avLst/>
          </a:prstGeom>
        </p:spPr>
        <p:txBody>
          <a:bodyPr wrap="square">
            <a:spAutoFit/>
          </a:bodyPr>
          <a:lstStyle/>
          <a:p>
            <a:pPr>
              <a:lnSpc>
                <a:spcPct val="150000"/>
              </a:lnSpc>
            </a:pPr>
            <a:r>
              <a:rPr lang="en-US" altLang="ko-KR" sz="1600" b="1" dirty="0">
                <a:solidFill>
                  <a:srgbClr val="7030A0"/>
                </a:solidFill>
              </a:rPr>
              <a:t>S/F ratio = 64 + 0.84 x (P/F)</a:t>
            </a:r>
          </a:p>
          <a:p>
            <a:pPr>
              <a:lnSpc>
                <a:spcPct val="150000"/>
              </a:lnSpc>
            </a:pPr>
            <a:r>
              <a:rPr lang="en-US" altLang="ko-KR" sz="1400" dirty="0"/>
              <a:t>(</a:t>
            </a:r>
            <a:r>
              <a:rPr lang="en-US" altLang="ko-KR" sz="1400" i="1" dirty="0"/>
              <a:t> p </a:t>
            </a:r>
            <a:r>
              <a:rPr lang="en-US" altLang="ko-KR" sz="1400" dirty="0"/>
              <a:t>&lt; 0.001; </a:t>
            </a:r>
            <a:r>
              <a:rPr lang="en-US" altLang="ko-KR" sz="1400" i="1" dirty="0"/>
              <a:t>r </a:t>
            </a:r>
            <a:r>
              <a:rPr lang="en-US" altLang="ko-KR" sz="1400" dirty="0"/>
              <a:t>= 0.89)</a:t>
            </a:r>
            <a:endParaRPr lang="ko-KR" altLang="en-US" sz="1400" dirty="0"/>
          </a:p>
        </p:txBody>
      </p:sp>
      <p:grpSp>
        <p:nvGrpSpPr>
          <p:cNvPr id="23" name="그룹 22">
            <a:extLst>
              <a:ext uri="{FF2B5EF4-FFF2-40B4-BE49-F238E27FC236}">
                <a16:creationId xmlns:a16="http://schemas.microsoft.com/office/drawing/2014/main" id="{53B5FD6E-8F66-4FF4-B119-2E9159A08FFF}"/>
              </a:ext>
            </a:extLst>
          </p:cNvPr>
          <p:cNvGrpSpPr/>
          <p:nvPr/>
        </p:nvGrpSpPr>
        <p:grpSpPr>
          <a:xfrm>
            <a:off x="136472" y="1357746"/>
            <a:ext cx="4922762" cy="4689908"/>
            <a:chOff x="628650" y="1561100"/>
            <a:chExt cx="4922762" cy="4689908"/>
          </a:xfrm>
        </p:grpSpPr>
        <p:pic>
          <p:nvPicPr>
            <p:cNvPr id="5" name="그림 4">
              <a:extLst>
                <a:ext uri="{FF2B5EF4-FFF2-40B4-BE49-F238E27FC236}">
                  <a16:creationId xmlns:a16="http://schemas.microsoft.com/office/drawing/2014/main" id="{E086B9A1-8FD7-4148-8E28-286F118A61CE}"/>
                </a:ext>
              </a:extLst>
            </p:cNvPr>
            <p:cNvPicPr>
              <a:picLocks noChangeAspect="1"/>
            </p:cNvPicPr>
            <p:nvPr/>
          </p:nvPicPr>
          <p:blipFill rotWithShape="1">
            <a:blip r:embed="rId3"/>
            <a:srcRect l="10139" t="13556" r="74861" b="40715"/>
            <a:stretch/>
          </p:blipFill>
          <p:spPr>
            <a:xfrm>
              <a:off x="628650" y="1561100"/>
              <a:ext cx="4922762" cy="4689908"/>
            </a:xfrm>
            <a:prstGeom prst="rect">
              <a:avLst/>
            </a:prstGeom>
          </p:spPr>
        </p:pic>
        <p:cxnSp>
          <p:nvCxnSpPr>
            <p:cNvPr id="8" name="직선 연결선 7">
              <a:extLst>
                <a:ext uri="{FF2B5EF4-FFF2-40B4-BE49-F238E27FC236}">
                  <a16:creationId xmlns:a16="http://schemas.microsoft.com/office/drawing/2014/main" id="{CE067926-7924-4384-B0A8-F8A4AC951B8E}"/>
                </a:ext>
              </a:extLst>
            </p:cNvPr>
            <p:cNvCxnSpPr/>
            <p:nvPr/>
          </p:nvCxnSpPr>
          <p:spPr>
            <a:xfrm flipV="1">
              <a:off x="3454400" y="3441700"/>
              <a:ext cx="0" cy="2052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직선 연결선 8">
              <a:extLst>
                <a:ext uri="{FF2B5EF4-FFF2-40B4-BE49-F238E27FC236}">
                  <a16:creationId xmlns:a16="http://schemas.microsoft.com/office/drawing/2014/main" id="{6D000613-4B85-494B-8FBA-E28D6C55AA6C}"/>
                </a:ext>
              </a:extLst>
            </p:cNvPr>
            <p:cNvCxnSpPr/>
            <p:nvPr/>
          </p:nvCxnSpPr>
          <p:spPr>
            <a:xfrm flipV="1">
              <a:off x="2819400" y="4025900"/>
              <a:ext cx="0" cy="1476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직선 연결선 9">
              <a:extLst>
                <a:ext uri="{FF2B5EF4-FFF2-40B4-BE49-F238E27FC236}">
                  <a16:creationId xmlns:a16="http://schemas.microsoft.com/office/drawing/2014/main" id="{BD2E5C85-A34B-4FCB-BCEF-6720D4B54618}"/>
                </a:ext>
              </a:extLst>
            </p:cNvPr>
            <p:cNvCxnSpPr>
              <a:cxnSpLocks/>
            </p:cNvCxnSpPr>
            <p:nvPr/>
          </p:nvCxnSpPr>
          <p:spPr>
            <a:xfrm flipH="1">
              <a:off x="1638300" y="3454400"/>
              <a:ext cx="1800000" cy="127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8F4B6A75-ECD0-40F6-80F6-AD91B85179D6}"/>
                </a:ext>
              </a:extLst>
            </p:cNvPr>
            <p:cNvCxnSpPr>
              <a:cxnSpLocks/>
            </p:cNvCxnSpPr>
            <p:nvPr/>
          </p:nvCxnSpPr>
          <p:spPr>
            <a:xfrm flipH="1">
              <a:off x="1638300" y="4028700"/>
              <a:ext cx="1188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F25805F4-D176-495B-ACC0-4A50766C3460}"/>
                </a:ext>
              </a:extLst>
            </p:cNvPr>
            <p:cNvCxnSpPr/>
            <p:nvPr/>
          </p:nvCxnSpPr>
          <p:spPr>
            <a:xfrm flipV="1">
              <a:off x="2197100" y="4597400"/>
              <a:ext cx="0" cy="900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9DD7799D-106C-433F-997D-C42AE6B01F8D}"/>
                </a:ext>
              </a:extLst>
            </p:cNvPr>
            <p:cNvCxnSpPr>
              <a:cxnSpLocks/>
            </p:cNvCxnSpPr>
            <p:nvPr/>
          </p:nvCxnSpPr>
          <p:spPr>
            <a:xfrm>
              <a:off x="1638300" y="4610100"/>
              <a:ext cx="55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B7C0FB-72B4-4374-82A3-4B61087B1EF9}"/>
                </a:ext>
              </a:extLst>
            </p:cNvPr>
            <p:cNvSpPr txBox="1"/>
            <p:nvPr/>
          </p:nvSpPr>
          <p:spPr>
            <a:xfrm>
              <a:off x="1613426" y="3145902"/>
              <a:ext cx="526106" cy="338554"/>
            </a:xfrm>
            <a:prstGeom prst="rect">
              <a:avLst/>
            </a:prstGeom>
            <a:noFill/>
          </p:spPr>
          <p:txBody>
            <a:bodyPr wrap="none" rtlCol="0">
              <a:spAutoFit/>
            </a:bodyPr>
            <a:lstStyle/>
            <a:p>
              <a:r>
                <a:rPr lang="en-US" altLang="ko-KR" sz="1600" b="1">
                  <a:solidFill>
                    <a:schemeClr val="accent1"/>
                  </a:solidFill>
                </a:rPr>
                <a:t>315</a:t>
              </a:r>
              <a:endParaRPr lang="ko-KR" altLang="en-US" sz="1600" b="1" dirty="0">
                <a:solidFill>
                  <a:schemeClr val="accent1"/>
                </a:solidFill>
              </a:endParaRPr>
            </a:p>
          </p:txBody>
        </p:sp>
        <p:sp>
          <p:nvSpPr>
            <p:cNvPr id="20" name="TextBox 19">
              <a:extLst>
                <a:ext uri="{FF2B5EF4-FFF2-40B4-BE49-F238E27FC236}">
                  <a16:creationId xmlns:a16="http://schemas.microsoft.com/office/drawing/2014/main" id="{360253C2-4ADA-430F-8BFD-E668C5EF3009}"/>
                </a:ext>
              </a:extLst>
            </p:cNvPr>
            <p:cNvSpPr txBox="1"/>
            <p:nvPr/>
          </p:nvSpPr>
          <p:spPr>
            <a:xfrm>
              <a:off x="1613426" y="3689791"/>
              <a:ext cx="526106" cy="338554"/>
            </a:xfrm>
            <a:prstGeom prst="rect">
              <a:avLst/>
            </a:prstGeom>
            <a:noFill/>
          </p:spPr>
          <p:txBody>
            <a:bodyPr wrap="none" rtlCol="0">
              <a:spAutoFit/>
            </a:bodyPr>
            <a:lstStyle/>
            <a:p>
              <a:r>
                <a:rPr lang="en-US" altLang="ko-KR" sz="1600" b="1">
                  <a:solidFill>
                    <a:srgbClr val="FFC000"/>
                  </a:solidFill>
                </a:rPr>
                <a:t>235</a:t>
              </a:r>
              <a:endParaRPr lang="ko-KR" altLang="en-US" sz="1600" b="1" dirty="0">
                <a:solidFill>
                  <a:srgbClr val="FFC000"/>
                </a:solidFill>
              </a:endParaRPr>
            </a:p>
          </p:txBody>
        </p:sp>
        <p:sp>
          <p:nvSpPr>
            <p:cNvPr id="21" name="TextBox 20">
              <a:extLst>
                <a:ext uri="{FF2B5EF4-FFF2-40B4-BE49-F238E27FC236}">
                  <a16:creationId xmlns:a16="http://schemas.microsoft.com/office/drawing/2014/main" id="{C1742391-82D0-4FB1-8B25-F0B72EDCC9F8}"/>
                </a:ext>
              </a:extLst>
            </p:cNvPr>
            <p:cNvSpPr txBox="1"/>
            <p:nvPr/>
          </p:nvSpPr>
          <p:spPr>
            <a:xfrm>
              <a:off x="1575326" y="4273991"/>
              <a:ext cx="526106" cy="338554"/>
            </a:xfrm>
            <a:prstGeom prst="rect">
              <a:avLst/>
            </a:prstGeom>
            <a:noFill/>
          </p:spPr>
          <p:txBody>
            <a:bodyPr wrap="none" rtlCol="0">
              <a:spAutoFit/>
            </a:bodyPr>
            <a:lstStyle/>
            <a:p>
              <a:r>
                <a:rPr lang="en-US" altLang="ko-KR" sz="1600" b="1">
                  <a:solidFill>
                    <a:srgbClr val="FF0000"/>
                  </a:solidFill>
                </a:rPr>
                <a:t>148</a:t>
              </a:r>
              <a:endParaRPr lang="ko-KR" altLang="en-US" sz="1600" b="1" dirty="0">
                <a:solidFill>
                  <a:srgbClr val="FF0000"/>
                </a:solidFill>
              </a:endParaRPr>
            </a:p>
          </p:txBody>
        </p:sp>
      </p:grpSp>
      <p:sp>
        <p:nvSpPr>
          <p:cNvPr id="22" name="직사각형 21">
            <a:extLst>
              <a:ext uri="{FF2B5EF4-FFF2-40B4-BE49-F238E27FC236}">
                <a16:creationId xmlns:a16="http://schemas.microsoft.com/office/drawing/2014/main" id="{4FE60DC5-0C66-4BB7-B605-B55CCC3F2FA9}"/>
              </a:ext>
            </a:extLst>
          </p:cNvPr>
          <p:cNvSpPr/>
          <p:nvPr/>
        </p:nvSpPr>
        <p:spPr>
          <a:xfrm>
            <a:off x="5368872" y="1832214"/>
            <a:ext cx="4572000" cy="891975"/>
          </a:xfrm>
          <a:prstGeom prst="rect">
            <a:avLst/>
          </a:prstGeom>
        </p:spPr>
        <p:txBody>
          <a:bodyPr>
            <a:spAutoFit/>
          </a:bodyPr>
          <a:lstStyle/>
          <a:p>
            <a:pPr>
              <a:lnSpc>
                <a:spcPct val="150000"/>
              </a:lnSpc>
            </a:pPr>
            <a:r>
              <a:rPr lang="en-US" altLang="ko-KR" sz="1400" dirty="0"/>
              <a:t>Data from two large ARDS clinical trials</a:t>
            </a:r>
          </a:p>
          <a:p>
            <a:pPr marL="171450" indent="-171450">
              <a:lnSpc>
                <a:spcPct val="150000"/>
              </a:lnSpc>
              <a:buFont typeface="Arial" panose="020B0604020202020204" pitchFamily="34" charset="0"/>
              <a:buChar char="•"/>
            </a:pPr>
            <a:r>
              <a:rPr lang="en-US" altLang="ko-KR" sz="1100" dirty="0"/>
              <a:t>ARDS Network (6 </a:t>
            </a:r>
            <a:r>
              <a:rPr lang="en-US" altLang="ko-KR" sz="1100" i="1" dirty="0"/>
              <a:t>vs</a:t>
            </a:r>
            <a:r>
              <a:rPr lang="en-US" altLang="ko-KR" sz="1100" dirty="0"/>
              <a:t>. 12 ml/kg TV)</a:t>
            </a:r>
          </a:p>
          <a:p>
            <a:pPr marL="171450" indent="-171450">
              <a:lnSpc>
                <a:spcPct val="150000"/>
              </a:lnSpc>
              <a:buFont typeface="Arial" panose="020B0604020202020204" pitchFamily="34" charset="0"/>
              <a:buChar char="•"/>
            </a:pPr>
            <a:r>
              <a:rPr lang="en-US" altLang="ko-KR" sz="1100" dirty="0"/>
              <a:t>ARDS Network (High PEEP </a:t>
            </a:r>
            <a:r>
              <a:rPr lang="en-US" altLang="ko-KR" sz="1100" i="1" dirty="0"/>
              <a:t>vs</a:t>
            </a:r>
            <a:r>
              <a:rPr lang="en-US" altLang="ko-KR" sz="1100" dirty="0"/>
              <a:t>. Low PEEP)</a:t>
            </a:r>
            <a:endParaRPr lang="ko-KR" altLang="en-US" sz="1100" dirty="0"/>
          </a:p>
        </p:txBody>
      </p:sp>
      <p:sp>
        <p:nvSpPr>
          <p:cNvPr id="24" name="TextBox 23">
            <a:extLst>
              <a:ext uri="{FF2B5EF4-FFF2-40B4-BE49-F238E27FC236}">
                <a16:creationId xmlns:a16="http://schemas.microsoft.com/office/drawing/2014/main" id="{0744A34C-986C-4D14-A501-64A6FBB1FED0}"/>
              </a:ext>
            </a:extLst>
          </p:cNvPr>
          <p:cNvSpPr txBox="1"/>
          <p:nvPr/>
        </p:nvSpPr>
        <p:spPr>
          <a:xfrm>
            <a:off x="6746928" y="1027519"/>
            <a:ext cx="1252266" cy="369332"/>
          </a:xfrm>
          <a:prstGeom prst="rect">
            <a:avLst/>
          </a:prstGeom>
          <a:noFill/>
        </p:spPr>
        <p:txBody>
          <a:bodyPr wrap="none" rtlCol="0">
            <a:spAutoFit/>
          </a:bodyPr>
          <a:lstStyle/>
          <a:p>
            <a:r>
              <a:rPr lang="en-US" altLang="ko-KR" dirty="0">
                <a:highlight>
                  <a:srgbClr val="FFFF00"/>
                </a:highlight>
              </a:rPr>
              <a:t>PaO</a:t>
            </a:r>
            <a:r>
              <a:rPr lang="en-US" altLang="ko-KR" baseline="-25000" dirty="0">
                <a:highlight>
                  <a:srgbClr val="FFFF00"/>
                </a:highlight>
              </a:rPr>
              <a:t>2</a:t>
            </a:r>
            <a:r>
              <a:rPr lang="en-US" altLang="ko-KR" dirty="0">
                <a:highlight>
                  <a:srgbClr val="FFFF00"/>
                </a:highlight>
              </a:rPr>
              <a:t>/FiO</a:t>
            </a:r>
            <a:r>
              <a:rPr lang="en-US" altLang="ko-KR" baseline="-25000" dirty="0">
                <a:highlight>
                  <a:srgbClr val="FFFF00"/>
                </a:highlight>
              </a:rPr>
              <a:t>2</a:t>
            </a:r>
            <a:endParaRPr lang="ko-KR" altLang="en-US" dirty="0">
              <a:highlight>
                <a:srgbClr val="FFFF00"/>
              </a:highlight>
            </a:endParaRPr>
          </a:p>
        </p:txBody>
      </p:sp>
      <p:sp>
        <p:nvSpPr>
          <p:cNvPr id="25" name="TextBox 24">
            <a:extLst>
              <a:ext uri="{FF2B5EF4-FFF2-40B4-BE49-F238E27FC236}">
                <a16:creationId xmlns:a16="http://schemas.microsoft.com/office/drawing/2014/main" id="{F2110BF5-7403-45AD-B30A-BCA70136E6FD}"/>
              </a:ext>
            </a:extLst>
          </p:cNvPr>
          <p:cNvSpPr txBox="1"/>
          <p:nvPr/>
        </p:nvSpPr>
        <p:spPr>
          <a:xfrm>
            <a:off x="4978506" y="1014484"/>
            <a:ext cx="1252266" cy="369332"/>
          </a:xfrm>
          <a:prstGeom prst="rect">
            <a:avLst/>
          </a:prstGeom>
          <a:noFill/>
        </p:spPr>
        <p:txBody>
          <a:bodyPr wrap="none" rtlCol="0">
            <a:spAutoFit/>
          </a:bodyPr>
          <a:lstStyle/>
          <a:p>
            <a:r>
              <a:rPr lang="en-US" altLang="ko-KR" dirty="0">
                <a:highlight>
                  <a:srgbClr val="FFFF00"/>
                </a:highlight>
              </a:rPr>
              <a:t>SpO</a:t>
            </a:r>
            <a:r>
              <a:rPr lang="en-US" altLang="ko-KR" baseline="-25000" dirty="0">
                <a:highlight>
                  <a:srgbClr val="FFFF00"/>
                </a:highlight>
              </a:rPr>
              <a:t>2</a:t>
            </a:r>
            <a:r>
              <a:rPr lang="en-US" altLang="ko-KR" dirty="0">
                <a:highlight>
                  <a:srgbClr val="FFFF00"/>
                </a:highlight>
              </a:rPr>
              <a:t>/FiO</a:t>
            </a:r>
            <a:r>
              <a:rPr lang="en-US" altLang="ko-KR" baseline="-25000" dirty="0">
                <a:highlight>
                  <a:srgbClr val="FFFF00"/>
                </a:highlight>
              </a:rPr>
              <a:t>2</a:t>
            </a:r>
            <a:endParaRPr lang="ko-KR" altLang="en-US" dirty="0">
              <a:highlight>
                <a:srgbClr val="FFFF00"/>
              </a:highlight>
            </a:endParaRPr>
          </a:p>
        </p:txBody>
      </p:sp>
    </p:spTree>
    <p:extLst>
      <p:ext uri="{BB962C8B-B14F-4D97-AF65-F5344CB8AC3E}">
        <p14:creationId xmlns:p14="http://schemas.microsoft.com/office/powerpoint/2010/main" val="4024536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072381-27B8-4287-A46C-549B214D9C21}"/>
              </a:ext>
            </a:extLst>
          </p:cNvPr>
          <p:cNvSpPr>
            <a:spLocks noGrp="1"/>
          </p:cNvSpPr>
          <p:nvPr>
            <p:ph type="title"/>
          </p:nvPr>
        </p:nvSpPr>
        <p:spPr/>
        <p:txBody>
          <a:bodyPr>
            <a:noAutofit/>
          </a:bodyPr>
          <a:lstStyle/>
          <a:p>
            <a:r>
              <a:rPr lang="en-US" altLang="ko-KR" sz="2400" b="1" dirty="0"/>
              <a:t>New ARDS Criteria for Specific ARDS Categories</a:t>
            </a:r>
            <a:endParaRPr lang="ko-KR" altLang="en-US" sz="2400" b="1" dirty="0"/>
          </a:p>
        </p:txBody>
      </p:sp>
      <p:graphicFrame>
        <p:nvGraphicFramePr>
          <p:cNvPr id="6" name="내용 개체 틀 5">
            <a:extLst>
              <a:ext uri="{FF2B5EF4-FFF2-40B4-BE49-F238E27FC236}">
                <a16:creationId xmlns:a16="http://schemas.microsoft.com/office/drawing/2014/main" id="{A8DE5B8A-AB8C-4C82-95BD-A1441889B0C5}"/>
              </a:ext>
            </a:extLst>
          </p:cNvPr>
          <p:cNvGraphicFramePr>
            <a:graphicFrameLocks noGrp="1"/>
          </p:cNvGraphicFramePr>
          <p:nvPr>
            <p:ph idx="1"/>
            <p:extLst/>
          </p:nvPr>
        </p:nvGraphicFramePr>
        <p:xfrm>
          <a:off x="465434" y="1001903"/>
          <a:ext cx="8410575"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a:extLst>
              <a:ext uri="{FF2B5EF4-FFF2-40B4-BE49-F238E27FC236}">
                <a16:creationId xmlns:a16="http://schemas.microsoft.com/office/drawing/2014/main" id="{71449517-BEAD-43B2-A08C-5D32AE2C20D6}"/>
              </a:ext>
            </a:extLst>
          </p:cNvPr>
          <p:cNvSpPr/>
          <p:nvPr/>
        </p:nvSpPr>
        <p:spPr>
          <a:xfrm>
            <a:off x="465434" y="5560573"/>
            <a:ext cx="4842992" cy="430887"/>
          </a:xfrm>
          <a:prstGeom prst="rect">
            <a:avLst/>
          </a:prstGeom>
        </p:spPr>
        <p:txBody>
          <a:bodyPr wrap="none">
            <a:spAutoFit/>
          </a:bodyPr>
          <a:lstStyle/>
          <a:p>
            <a:pPr lvl="0" latinLnBrk="1"/>
            <a:r>
              <a:rPr lang="en-US" altLang="en-US" sz="1100" b="1" dirty="0"/>
              <a:t>if SpO</a:t>
            </a:r>
            <a:r>
              <a:rPr lang="en-US" altLang="en-US" sz="1100" b="1" baseline="-25000" dirty="0"/>
              <a:t>2</a:t>
            </a:r>
            <a:r>
              <a:rPr lang="en-US" altLang="en-US" sz="1100" b="1" dirty="0">
                <a:latin typeface="맑은 고딕" panose="020B0503020000020004" pitchFamily="50" charset="-127"/>
                <a:ea typeface="맑은 고딕" panose="020B0503020000020004" pitchFamily="50" charset="-127"/>
              </a:rPr>
              <a:t>≤</a:t>
            </a:r>
            <a:r>
              <a:rPr lang="en-US" altLang="en-US" sz="1100" b="1" dirty="0"/>
              <a:t>97% : </a:t>
            </a:r>
            <a:r>
              <a:rPr lang="en-US" altLang="ko-KR" sz="1100" dirty="0"/>
              <a:t>oxyhemoglobin dissociation curve is flat above these levels</a:t>
            </a:r>
          </a:p>
          <a:p>
            <a:pPr lvl="0" latinLnBrk="1"/>
            <a:r>
              <a:rPr lang="en-US" altLang="ko-KR" sz="1100" b="1" dirty="0"/>
              <a:t>dark skin, shock </a:t>
            </a:r>
            <a:endParaRPr lang="ko-KR" altLang="en-US" sz="1100" b="1" dirty="0"/>
          </a:p>
        </p:txBody>
      </p:sp>
      <p:sp>
        <p:nvSpPr>
          <p:cNvPr id="5" name="직사각형 4">
            <a:extLst>
              <a:ext uri="{FF2B5EF4-FFF2-40B4-BE49-F238E27FC236}">
                <a16:creationId xmlns:a16="http://schemas.microsoft.com/office/drawing/2014/main" id="{55D49DA4-F7E0-416D-9D9A-4BD5B0B89898}"/>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1159376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D9F002A-7463-4B8A-BC09-ECA1BA239A58}"/>
              </a:ext>
            </a:extLst>
          </p:cNvPr>
          <p:cNvSpPr>
            <a:spLocks noGrp="1"/>
          </p:cNvSpPr>
          <p:nvPr>
            <p:ph type="title"/>
          </p:nvPr>
        </p:nvSpPr>
        <p:spPr/>
        <p:txBody>
          <a:bodyPr>
            <a:noAutofit/>
          </a:bodyPr>
          <a:lstStyle/>
          <a:p>
            <a:r>
              <a:rPr lang="en-US" altLang="ko-KR" sz="2800" b="1" dirty="0"/>
              <a:t>Berlin Definition </a:t>
            </a:r>
            <a:r>
              <a:rPr lang="en-US" altLang="ko-KR" sz="2800" b="1" i="1" dirty="0"/>
              <a:t>vs</a:t>
            </a:r>
            <a:r>
              <a:rPr lang="en-US" altLang="ko-KR" sz="2800" b="1" dirty="0"/>
              <a:t>. New Global Definition</a:t>
            </a:r>
            <a:endParaRPr lang="ko-KR" altLang="en-US" sz="2800" b="1" dirty="0"/>
          </a:p>
        </p:txBody>
      </p:sp>
      <p:graphicFrame>
        <p:nvGraphicFramePr>
          <p:cNvPr id="5" name="표 4">
            <a:extLst>
              <a:ext uri="{FF2B5EF4-FFF2-40B4-BE49-F238E27FC236}">
                <a16:creationId xmlns:a16="http://schemas.microsoft.com/office/drawing/2014/main" id="{90D4A64E-4303-4AA6-9360-F747CB406533}"/>
              </a:ext>
            </a:extLst>
          </p:cNvPr>
          <p:cNvGraphicFramePr>
            <a:graphicFrameLocks noGrp="1"/>
          </p:cNvGraphicFramePr>
          <p:nvPr>
            <p:extLst>
              <p:ext uri="{D42A27DB-BD31-4B8C-83A1-F6EECF244321}">
                <p14:modId xmlns:p14="http://schemas.microsoft.com/office/powerpoint/2010/main" val="144082264"/>
              </p:ext>
            </p:extLst>
          </p:nvPr>
        </p:nvGraphicFramePr>
        <p:xfrm>
          <a:off x="137541" y="1599184"/>
          <a:ext cx="8868918" cy="4547843"/>
        </p:xfrm>
        <a:graphic>
          <a:graphicData uri="http://schemas.openxmlformats.org/drawingml/2006/table">
            <a:tbl>
              <a:tblPr firstRow="1" bandRow="1">
                <a:tableStyleId>{5C22544A-7EE6-4342-B048-85BDC9FD1C3A}</a:tableStyleId>
              </a:tblPr>
              <a:tblGrid>
                <a:gridCol w="2956306">
                  <a:extLst>
                    <a:ext uri="{9D8B030D-6E8A-4147-A177-3AD203B41FA5}">
                      <a16:colId xmlns:a16="http://schemas.microsoft.com/office/drawing/2014/main" val="452335372"/>
                    </a:ext>
                  </a:extLst>
                </a:gridCol>
                <a:gridCol w="2956306">
                  <a:extLst>
                    <a:ext uri="{9D8B030D-6E8A-4147-A177-3AD203B41FA5}">
                      <a16:colId xmlns:a16="http://schemas.microsoft.com/office/drawing/2014/main" val="1429399382"/>
                    </a:ext>
                  </a:extLst>
                </a:gridCol>
                <a:gridCol w="2956306">
                  <a:extLst>
                    <a:ext uri="{9D8B030D-6E8A-4147-A177-3AD203B41FA5}">
                      <a16:colId xmlns:a16="http://schemas.microsoft.com/office/drawing/2014/main" val="2830061733"/>
                    </a:ext>
                  </a:extLst>
                </a:gridCol>
              </a:tblGrid>
              <a:tr h="475377">
                <a:tc>
                  <a:txBody>
                    <a:bodyPr/>
                    <a:lstStyle/>
                    <a:p>
                      <a:pPr algn="ctr" latinLnBrk="1"/>
                      <a:r>
                        <a:rPr lang="en-US" altLang="ko-KR" sz="1400" b="1" i="0" u="none" strike="noStrike" kern="1200" baseline="0" dirty="0">
                          <a:solidFill>
                            <a:schemeClr val="lt1"/>
                          </a:solidFill>
                          <a:latin typeface="+mn-lt"/>
                          <a:ea typeface="+mn-ea"/>
                          <a:cs typeface="+mn-cs"/>
                        </a:rPr>
                        <a:t>Berlin Definition</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Rationale for Updating Criteria</a:t>
                      </a:r>
                      <a:endParaRPr lang="ko-KR" altLang="en-US" sz="1400" b="1" dirty="0"/>
                    </a:p>
                  </a:txBody>
                  <a:tcPr anchor="ctr"/>
                </a:tc>
                <a:tc>
                  <a:txBody>
                    <a:bodyPr/>
                    <a:lstStyle/>
                    <a:p>
                      <a:pPr algn="ctr"/>
                      <a:r>
                        <a:rPr lang="en-US" altLang="ko-KR" sz="1400" b="1" i="0" u="none" strike="noStrike" kern="1200" baseline="0" dirty="0">
                          <a:solidFill>
                            <a:schemeClr val="lt1"/>
                          </a:solidFill>
                          <a:latin typeface="+mn-lt"/>
                          <a:ea typeface="+mn-ea"/>
                          <a:cs typeface="+mn-cs"/>
                        </a:rPr>
                        <a:t>Global Definition</a:t>
                      </a:r>
                      <a:endParaRPr lang="ko-KR" altLang="en-US" sz="1400" b="1" dirty="0"/>
                    </a:p>
                  </a:txBody>
                  <a:tcPr anchor="ctr"/>
                </a:tc>
                <a:extLst>
                  <a:ext uri="{0D108BD9-81ED-4DB2-BD59-A6C34878D82A}">
                    <a16:rowId xmlns:a16="http://schemas.microsoft.com/office/drawing/2014/main" val="1409902089"/>
                  </a:ext>
                </a:extLst>
              </a:tr>
              <a:tr h="586081">
                <a:tc>
                  <a:txBody>
                    <a:bodyPr/>
                    <a:lstStyle/>
                    <a:p>
                      <a:r>
                        <a:rPr lang="en-US" altLang="ko-KR" sz="1200" b="0" i="0" u="none" strike="noStrike" kern="1200" baseline="0" dirty="0">
                          <a:solidFill>
                            <a:schemeClr val="dk1"/>
                          </a:solidFill>
                          <a:latin typeface="+mn-lt"/>
                          <a:ea typeface="+mn-ea"/>
                          <a:cs typeface="+mn-cs"/>
                        </a:rPr>
                        <a:t>Acute onset within 1 week of known insult or new or worsening respiratory symptoms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Onset may be more indolent for some insults, such as COVID-19</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The inclusion of patients with HFNO will</a:t>
                      </a:r>
                    </a:p>
                    <a:p>
                      <a:r>
                        <a:rPr lang="en-US" altLang="ko-KR" sz="1200" b="0" i="0" u="none" strike="noStrike" kern="1200" baseline="0" dirty="0">
                          <a:solidFill>
                            <a:schemeClr val="dk1"/>
                          </a:solidFill>
                          <a:latin typeface="+mn-lt"/>
                          <a:ea typeface="+mn-ea"/>
                          <a:cs typeface="+mn-cs"/>
                        </a:rPr>
                        <a:t>capture patients with more indolent</a:t>
                      </a:r>
                    </a:p>
                    <a:p>
                      <a:r>
                        <a:rPr lang="en-US" altLang="ko-KR" sz="1200" b="0" i="0" u="none" strike="noStrike" kern="1200" baseline="0" dirty="0">
                          <a:solidFill>
                            <a:schemeClr val="dk1"/>
                          </a:solidFill>
                          <a:latin typeface="+mn-lt"/>
                          <a:ea typeface="+mn-ea"/>
                          <a:cs typeface="+mn-cs"/>
                        </a:rPr>
                        <a:t>courses, and therefore the timing</a:t>
                      </a:r>
                    </a:p>
                    <a:p>
                      <a:r>
                        <a:rPr lang="en-US" altLang="ko-KR" sz="1200" b="0" i="0" u="none" strike="noStrike" kern="1200" baseline="0" dirty="0">
                          <a:solidFill>
                            <a:schemeClr val="dk1"/>
                          </a:solidFill>
                          <a:latin typeface="+mn-lt"/>
                          <a:ea typeface="+mn-ea"/>
                          <a:cs typeface="+mn-cs"/>
                        </a:rPr>
                        <a:t>criterion has not been changed</a:t>
                      </a:r>
                      <a:endParaRPr lang="ko-KR" altLang="en-US" sz="1000" dirty="0"/>
                    </a:p>
                  </a:txBody>
                  <a:tcPr/>
                </a:tc>
                <a:extLst>
                  <a:ext uri="{0D108BD9-81ED-4DB2-BD59-A6C34878D82A}">
                    <a16:rowId xmlns:a16="http://schemas.microsoft.com/office/drawing/2014/main" val="817003645"/>
                  </a:ext>
                </a:extLst>
              </a:tr>
              <a:tr h="1054946">
                <a:tc>
                  <a:txBody>
                    <a:bodyPr/>
                    <a:lstStyle/>
                    <a:p>
                      <a:r>
                        <a:rPr lang="en-US" altLang="ko-KR" sz="1200" b="0" i="0" u="none" strike="noStrike" kern="1200" baseline="0" dirty="0">
                          <a:solidFill>
                            <a:schemeClr val="dk1"/>
                          </a:solidFill>
                          <a:latin typeface="+mn-lt"/>
                          <a:ea typeface="+mn-ea"/>
                          <a:cs typeface="+mn-cs"/>
                        </a:rPr>
                        <a:t>Bilateral opacities on chest radiography or computed tomography not fully explained by effusions, lobar/lung collapse, or nodules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Chest radiography and computed</a:t>
                      </a:r>
                    </a:p>
                    <a:p>
                      <a:r>
                        <a:rPr lang="en-US" altLang="ko-KR" sz="1200" b="0" i="0" u="none" strike="noStrike" kern="1200" baseline="0" dirty="0">
                          <a:solidFill>
                            <a:schemeClr val="dk1"/>
                          </a:solidFill>
                          <a:latin typeface="+mn-lt"/>
                          <a:ea typeface="+mn-ea"/>
                          <a:cs typeface="+mn-cs"/>
                        </a:rPr>
                        <a:t>tomography not available in some</a:t>
                      </a:r>
                    </a:p>
                    <a:p>
                      <a:r>
                        <a:rPr lang="en-US" altLang="ko-KR" sz="1200" b="0" i="0" u="none" strike="noStrike" kern="1200" baseline="0" dirty="0">
                          <a:solidFill>
                            <a:schemeClr val="dk1"/>
                          </a:solidFill>
                          <a:latin typeface="+mn-lt"/>
                          <a:ea typeface="+mn-ea"/>
                          <a:cs typeface="+mn-cs"/>
                        </a:rPr>
                        <a:t>clinical settings</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Ultrasound can be used to identify</a:t>
                      </a:r>
                    </a:p>
                    <a:p>
                      <a:r>
                        <a:rPr lang="en-US" altLang="ko-KR" sz="1200" b="0" i="0" u="none" strike="noStrike" kern="1200" baseline="0" dirty="0">
                          <a:solidFill>
                            <a:schemeClr val="dk1"/>
                          </a:solidFill>
                          <a:latin typeface="+mn-lt"/>
                          <a:ea typeface="+mn-ea"/>
                          <a:cs typeface="+mn-cs"/>
                        </a:rPr>
                        <a:t>bilateral loss of lung aeration (multiple</a:t>
                      </a:r>
                    </a:p>
                    <a:p>
                      <a:r>
                        <a:rPr lang="en-US" altLang="ko-KR" sz="1200" b="0" i="0" u="none" strike="noStrike" kern="1200" baseline="0" dirty="0">
                          <a:solidFill>
                            <a:schemeClr val="dk1"/>
                          </a:solidFill>
                          <a:latin typeface="+mn-lt"/>
                          <a:ea typeface="+mn-ea"/>
                          <a:cs typeface="+mn-cs"/>
                        </a:rPr>
                        <a:t>B lines and/or consolidations) as long</a:t>
                      </a:r>
                    </a:p>
                    <a:p>
                      <a:r>
                        <a:rPr lang="en-US" altLang="ko-KR" sz="1200" b="0" i="0" u="none" strike="noStrike" kern="1200" baseline="0" dirty="0">
                          <a:solidFill>
                            <a:schemeClr val="dk1"/>
                          </a:solidFill>
                          <a:latin typeface="+mn-lt"/>
                          <a:ea typeface="+mn-ea"/>
                          <a:cs typeface="+mn-cs"/>
                        </a:rPr>
                        <a:t>as operator is well trained in the use of</a:t>
                      </a:r>
                    </a:p>
                    <a:p>
                      <a:r>
                        <a:rPr lang="en-US" altLang="ko-KR" sz="1200" b="0" i="0" u="none" strike="noStrike" kern="1200" baseline="0" dirty="0">
                          <a:solidFill>
                            <a:schemeClr val="dk1"/>
                          </a:solidFill>
                          <a:latin typeface="+mn-lt"/>
                          <a:ea typeface="+mn-ea"/>
                          <a:cs typeface="+mn-cs"/>
                        </a:rPr>
                        <a:t>ultrasound</a:t>
                      </a:r>
                      <a:endParaRPr lang="ko-KR" altLang="en-US" sz="1000" dirty="0"/>
                    </a:p>
                  </a:txBody>
                  <a:tcPr/>
                </a:tc>
                <a:extLst>
                  <a:ext uri="{0D108BD9-81ED-4DB2-BD59-A6C34878D82A}">
                    <a16:rowId xmlns:a16="http://schemas.microsoft.com/office/drawing/2014/main" val="3918063255"/>
                  </a:ext>
                </a:extLst>
              </a:tr>
              <a:tr h="586081">
                <a:tc>
                  <a:txBody>
                    <a:bodyPr/>
                    <a:lstStyle/>
                    <a:p>
                      <a:r>
                        <a:rPr lang="en-US" altLang="ko-KR" sz="1200" b="0" i="0" u="none" strike="noStrike" kern="1200" baseline="0" dirty="0">
                          <a:solidFill>
                            <a:schemeClr val="dk1"/>
                          </a:solidFill>
                          <a:latin typeface="+mn-lt"/>
                          <a:ea typeface="+mn-ea"/>
                          <a:cs typeface="+mn-cs"/>
                        </a:rPr>
                        <a:t>Three severity categories defined by</a:t>
                      </a:r>
                    </a:p>
                    <a:p>
                      <a:r>
                        <a:rPr lang="en-US" altLang="ko-KR" sz="1200" b="0" i="0" u="none" strike="noStrike" kern="1200" baseline="0" dirty="0">
                          <a:solidFill>
                            <a:schemeClr val="dk1"/>
                          </a:solidFill>
                          <a:latin typeface="+mn-lt"/>
                          <a:ea typeface="+mn-ea"/>
                          <a:cs typeface="+mn-cs"/>
                        </a:rPr>
                        <a:t>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Pulse oximetric measurement of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widely used and validated as a surrogate for PaO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endParaRPr lang="ko-KR" altLang="en-US" sz="1200" dirty="0"/>
                    </a:p>
                  </a:txBody>
                  <a:tcPr/>
                </a:tc>
                <a:tc>
                  <a:txBody>
                    <a:bodyPr/>
                    <a:lstStyle/>
                    <a:p>
                      <a:r>
                        <a:rPr lang="en-US" altLang="ko-KR" sz="1200" b="0" i="0" u="none" strike="noStrike" kern="1200" baseline="0" dirty="0">
                          <a:solidFill>
                            <a:schemeClr val="dk1"/>
                          </a:solidFill>
                          <a:latin typeface="+mn-lt"/>
                          <a:ea typeface="+mn-ea"/>
                          <a:cs typeface="+mn-cs"/>
                        </a:rPr>
                        <a:t>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/FiO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can be used for diagnosis and assessment of severity if SpO</a:t>
                      </a:r>
                      <a:r>
                        <a:rPr lang="en-US" altLang="ko-KR" sz="1200" b="0" i="0" u="none" strike="noStrike" kern="1200" baseline="-25000" dirty="0">
                          <a:solidFill>
                            <a:schemeClr val="dk1"/>
                          </a:solidFill>
                          <a:latin typeface="+mn-lt"/>
                          <a:ea typeface="+mn-ea"/>
                          <a:cs typeface="+mn-cs"/>
                        </a:rPr>
                        <a:t>2</a:t>
                      </a:r>
                      <a:r>
                        <a:rPr lang="en-US" altLang="ko-KR" sz="1200" b="0" i="0" u="none" strike="noStrike" kern="1200" baseline="0" dirty="0">
                          <a:solidFill>
                            <a:schemeClr val="dk1"/>
                          </a:solidFill>
                          <a:latin typeface="+mn-lt"/>
                          <a:ea typeface="+mn-ea"/>
                          <a:cs typeface="+mn-cs"/>
                        </a:rPr>
                        <a:t> is </a:t>
                      </a:r>
                      <a:r>
                        <a:rPr lang="en-US" altLang="ko-KR" sz="1200" b="0" i="0" u="none" strike="noStrike" kern="1200" baseline="0" dirty="0">
                          <a:solidFill>
                            <a:schemeClr val="dk1"/>
                          </a:solidFill>
                          <a:latin typeface="맑은 고딕" panose="020B0503020000020004" pitchFamily="50" charset="-127"/>
                          <a:ea typeface="맑은 고딕" panose="020B0503020000020004" pitchFamily="50" charset="-127"/>
                          <a:cs typeface="+mn-cs"/>
                        </a:rPr>
                        <a:t>≤ </a:t>
                      </a:r>
                      <a:r>
                        <a:rPr lang="en-US" altLang="ko-KR" sz="1200" b="0" i="0" u="none" strike="noStrike" kern="1200" baseline="0" dirty="0">
                          <a:solidFill>
                            <a:schemeClr val="dk1"/>
                          </a:solidFill>
                          <a:latin typeface="+mn-lt"/>
                          <a:ea typeface="+mn-ea"/>
                          <a:cs typeface="+mn-cs"/>
                        </a:rPr>
                        <a:t>97%</a:t>
                      </a:r>
                      <a:endParaRPr lang="ko-KR" altLang="en-US" sz="1000" dirty="0"/>
                    </a:p>
                  </a:txBody>
                  <a:tcPr/>
                </a:tc>
                <a:extLst>
                  <a:ext uri="{0D108BD9-81ED-4DB2-BD59-A6C34878D82A}">
                    <a16:rowId xmlns:a16="http://schemas.microsoft.com/office/drawing/2014/main" val="1999454524"/>
                  </a:ext>
                </a:extLst>
              </a:tr>
              <a:tr h="1289379">
                <a:tc>
                  <a:txBody>
                    <a:bodyPr/>
                    <a:lstStyle/>
                    <a:p>
                      <a:r>
                        <a:rPr lang="en-US" altLang="ko-KR" sz="1200" b="0" i="0" u="none" strike="noStrike" kern="1200" baseline="0" dirty="0">
                          <a:solidFill>
                            <a:schemeClr val="dk1"/>
                          </a:solidFill>
                          <a:latin typeface="+mn-lt"/>
                          <a:ea typeface="+mn-ea"/>
                          <a:cs typeface="+mn-cs"/>
                        </a:rPr>
                        <a:t>Requirement for invasive or noninvasive mechanical ventilation such that </a:t>
                      </a:r>
                      <a:r>
                        <a:rPr lang="en-US" altLang="ko-KR" sz="1200" b="0" i="0" u="none" strike="noStrike" kern="1200" baseline="0" dirty="0">
                          <a:solidFill>
                            <a:schemeClr val="dk1"/>
                          </a:solidFill>
                          <a:highlight>
                            <a:srgbClr val="FFFF00"/>
                          </a:highlight>
                          <a:latin typeface="+mn-lt"/>
                          <a:ea typeface="+mn-ea"/>
                          <a:cs typeface="+mn-cs"/>
                        </a:rPr>
                        <a:t>PEEP </a:t>
                      </a:r>
                      <a:r>
                        <a:rPr lang="en-US" altLang="ko-KR" sz="1200" b="0" i="0" u="none" strike="noStrike" kern="1200" baseline="0" dirty="0">
                          <a:solidFill>
                            <a:schemeClr val="dk1"/>
                          </a:solidFill>
                          <a:highlight>
                            <a:srgbClr val="FFFF00"/>
                          </a:highlight>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highlight>
                            <a:srgbClr val="FFFF00"/>
                          </a:highlight>
                          <a:latin typeface="+mn-lt"/>
                          <a:ea typeface="+mn-ea"/>
                          <a:cs typeface="+mn-cs"/>
                        </a:rPr>
                        <a:t> 5cmH</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O</a:t>
                      </a:r>
                      <a:r>
                        <a:rPr lang="en-US" altLang="ko-KR" sz="1200" b="0" i="0" u="none" strike="noStrike" kern="1200" baseline="0" dirty="0">
                          <a:solidFill>
                            <a:schemeClr val="dk1"/>
                          </a:solidFill>
                          <a:latin typeface="+mn-lt"/>
                          <a:ea typeface="+mn-ea"/>
                          <a:cs typeface="+mn-cs"/>
                        </a:rPr>
                        <a:t> is required for all categories of oxygenation severity except mild, which can also be met with </a:t>
                      </a:r>
                      <a:r>
                        <a:rPr lang="en-US" altLang="ko-KR" sz="1200" b="0" i="0" u="none" strike="noStrike" kern="1200" baseline="0" dirty="0">
                          <a:solidFill>
                            <a:schemeClr val="dk1"/>
                          </a:solidFill>
                          <a:highlight>
                            <a:srgbClr val="FFFF00"/>
                          </a:highlight>
                          <a:latin typeface="+mn-lt"/>
                          <a:ea typeface="+mn-ea"/>
                          <a:cs typeface="+mn-cs"/>
                        </a:rPr>
                        <a:t>CPAP </a:t>
                      </a:r>
                      <a:r>
                        <a:rPr lang="en-US" altLang="ko-KR" sz="1200" b="0" i="0" u="none" strike="noStrike" kern="1200" baseline="0" dirty="0">
                          <a:solidFill>
                            <a:schemeClr val="dk1"/>
                          </a:solidFill>
                          <a:highlight>
                            <a:srgbClr val="FFFF00"/>
                          </a:highlight>
                          <a:latin typeface="맑은 고딕" panose="020B0503020000020004" pitchFamily="50" charset="-127"/>
                          <a:ea typeface="맑은 고딕" panose="020B0503020000020004" pitchFamily="50" charset="-127"/>
                          <a:cs typeface="+mn-cs"/>
                        </a:rPr>
                        <a:t>≥</a:t>
                      </a:r>
                      <a:r>
                        <a:rPr lang="en-US" altLang="ko-KR" sz="1200" b="0" i="0" u="none" strike="noStrike" kern="1200" baseline="0" dirty="0">
                          <a:solidFill>
                            <a:schemeClr val="dk1"/>
                          </a:solidFill>
                          <a:highlight>
                            <a:srgbClr val="FFFF00"/>
                          </a:highlight>
                          <a:latin typeface="+mn-lt"/>
                          <a:ea typeface="+mn-ea"/>
                          <a:cs typeface="+mn-cs"/>
                        </a:rPr>
                        <a:t> 5cmH</a:t>
                      </a:r>
                      <a:r>
                        <a:rPr lang="en-US" altLang="ko-KR" sz="1200" b="0" i="0" u="none" strike="noStrike" kern="1200" baseline="-25000" dirty="0">
                          <a:solidFill>
                            <a:schemeClr val="dk1"/>
                          </a:solidFill>
                          <a:highlight>
                            <a:srgbClr val="FFFF00"/>
                          </a:highlight>
                          <a:latin typeface="+mn-lt"/>
                          <a:ea typeface="+mn-ea"/>
                          <a:cs typeface="+mn-cs"/>
                        </a:rPr>
                        <a:t>2</a:t>
                      </a:r>
                      <a:r>
                        <a:rPr lang="en-US" altLang="ko-KR" sz="1200" b="0" i="0" u="none" strike="noStrike" kern="1200" baseline="0" dirty="0">
                          <a:solidFill>
                            <a:schemeClr val="dk1"/>
                          </a:solidFill>
                          <a:highlight>
                            <a:srgbClr val="FFFF00"/>
                          </a:highlight>
                          <a:latin typeface="+mn-lt"/>
                          <a:ea typeface="+mn-ea"/>
                          <a:cs typeface="+mn-cs"/>
                        </a:rPr>
                        <a:t>O</a:t>
                      </a:r>
                      <a:endParaRPr lang="ko-KR" altLang="en-US" sz="1200" dirty="0">
                        <a:highlight>
                          <a:srgbClr val="FFFF00"/>
                        </a:highlight>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a:solidFill>
                            <a:schemeClr val="tx1"/>
                          </a:solidFill>
                          <a:highlight>
                            <a:srgbClr val="FFFF00"/>
                          </a:highlight>
                          <a:latin typeface="+mn-lt"/>
                          <a:ea typeface="+mn-ea"/>
                          <a:cs typeface="+mn-cs"/>
                        </a:rPr>
                        <a:t>HFNO increasingly being used </a:t>
                      </a:r>
                      <a:r>
                        <a:rPr lang="en-US" altLang="ko-KR" sz="1200" b="0" i="0" u="none" strike="noStrike" baseline="0" dirty="0">
                          <a:solidFill>
                            <a:schemeClr val="tx1"/>
                          </a:solidFill>
                          <a:latin typeface="+mn-lt"/>
                          <a:ea typeface="+mn-ea"/>
                          <a:cs typeface="+mn-cs"/>
                        </a:rPr>
                        <a:t>in patients with severe hypoxemia who otherwise meet ARDS Criteria </a:t>
                      </a:r>
                      <a:endParaRPr lang="en-US" altLang="ko-KR" sz="1200" b="0" i="0" u="none" strike="noStrike" baseline="0" dirty="0" smtClean="0">
                        <a:solidFill>
                          <a:schemeClr val="tx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i="0" u="none" strike="noStrike" baseline="0" dirty="0" smtClean="0">
                          <a:solidFill>
                            <a:schemeClr val="tx1"/>
                          </a:solidFill>
                          <a:latin typeface="+mn-lt"/>
                          <a:ea typeface="+mn-ea"/>
                          <a:cs typeface="+mn-cs"/>
                        </a:rPr>
                        <a:t>Invasive </a:t>
                      </a:r>
                      <a:r>
                        <a:rPr lang="en-US" altLang="ko-KR" sz="1200" b="0" i="0" u="none" strike="noStrike" baseline="0" dirty="0">
                          <a:solidFill>
                            <a:schemeClr val="tx1"/>
                          </a:solidFill>
                          <a:latin typeface="+mn-lt"/>
                          <a:ea typeface="+mn-ea"/>
                          <a:cs typeface="+mn-cs"/>
                        </a:rPr>
                        <a:t>and noninvasive mechanical ventilation not available in </a:t>
                      </a:r>
                      <a:r>
                        <a:rPr lang="en-US" altLang="ko-KR" sz="1200" b="0" i="0" u="none" strike="noStrike" baseline="0" dirty="0">
                          <a:solidFill>
                            <a:schemeClr val="tx1"/>
                          </a:solidFill>
                          <a:highlight>
                            <a:srgbClr val="FFC000"/>
                          </a:highlight>
                          <a:latin typeface="+mn-lt"/>
                          <a:ea typeface="+mn-ea"/>
                          <a:cs typeface="+mn-cs"/>
                        </a:rPr>
                        <a:t>resource-limited settings</a:t>
                      </a:r>
                      <a:endParaRPr lang="ko-KR" altLang="en-US" sz="1200" dirty="0">
                        <a:highlight>
                          <a:srgbClr val="FFC000"/>
                        </a:highlight>
                      </a:endParaRPr>
                    </a:p>
                    <a:p>
                      <a:pPr latinLnBrk="1"/>
                      <a:endParaRPr lang="ko-KR" altLang="en-US" sz="1200" dirty="0"/>
                    </a:p>
                  </a:txBody>
                  <a:tcPr/>
                </a:tc>
                <a:tc>
                  <a:txBody>
                    <a:bodyPr/>
                    <a:lstStyle/>
                    <a:p>
                      <a:r>
                        <a:rPr lang="en-US" altLang="ko-KR" sz="1200" b="0" i="0" u="none" strike="noStrike" kern="1200" baseline="0" dirty="0">
                          <a:solidFill>
                            <a:schemeClr val="tx1"/>
                          </a:solidFill>
                          <a:highlight>
                            <a:srgbClr val="FFFF00"/>
                          </a:highlight>
                          <a:latin typeface="+mn-lt"/>
                          <a:ea typeface="+mn-ea"/>
                          <a:cs typeface="+mn-cs"/>
                        </a:rPr>
                        <a:t>New category of </a:t>
                      </a:r>
                      <a:r>
                        <a:rPr lang="en-US" altLang="ko-KR" sz="1200" b="0" i="0" u="none" strike="noStrike" kern="1200" baseline="0" dirty="0" smtClean="0">
                          <a:solidFill>
                            <a:schemeClr val="tx1"/>
                          </a:solidFill>
                          <a:highlight>
                            <a:srgbClr val="FFFF00"/>
                          </a:highlight>
                          <a:latin typeface="+mn-lt"/>
                          <a:ea typeface="+mn-ea"/>
                          <a:cs typeface="+mn-cs"/>
                        </a:rPr>
                        <a:t>non-intubated </a:t>
                      </a:r>
                      <a:r>
                        <a:rPr lang="en-US" altLang="ko-KR" sz="1200" b="0" i="0" u="none" strike="noStrike" kern="1200" baseline="0" dirty="0">
                          <a:solidFill>
                            <a:schemeClr val="tx1"/>
                          </a:solidFill>
                          <a:highlight>
                            <a:srgbClr val="FFFF00"/>
                          </a:highlight>
                          <a:latin typeface="+mn-lt"/>
                          <a:ea typeface="+mn-ea"/>
                          <a:cs typeface="+mn-cs"/>
                        </a:rPr>
                        <a:t>ARDS </a:t>
                      </a:r>
                      <a:r>
                        <a:rPr lang="en-US" altLang="ko-KR" sz="1200" b="0" i="0" u="none" strike="noStrike" kern="1200" baseline="0" dirty="0">
                          <a:solidFill>
                            <a:schemeClr val="tx1"/>
                          </a:solidFill>
                          <a:latin typeface="+mn-lt"/>
                          <a:ea typeface="+mn-ea"/>
                          <a:cs typeface="+mn-cs"/>
                        </a:rPr>
                        <a:t>created for patients on </a:t>
                      </a:r>
                      <a:r>
                        <a:rPr lang="en-US" altLang="ko-KR" sz="1200" b="0" i="0" u="none" strike="noStrike" kern="1200" baseline="0" dirty="0">
                          <a:solidFill>
                            <a:schemeClr val="tx1"/>
                          </a:solidFill>
                          <a:highlight>
                            <a:srgbClr val="FFFF00"/>
                          </a:highlight>
                          <a:latin typeface="+mn-lt"/>
                          <a:ea typeface="+mn-ea"/>
                          <a:cs typeface="+mn-cs"/>
                        </a:rPr>
                        <a:t>HFNO at</a:t>
                      </a:r>
                    </a:p>
                    <a:p>
                      <a:r>
                        <a:rPr lang="en-US" altLang="ko-KR" sz="1200" b="0" i="0" u="none" strike="noStrike" kern="1200" baseline="0" dirty="0">
                          <a:solidFill>
                            <a:schemeClr val="tx1"/>
                          </a:solidFill>
                          <a:highlight>
                            <a:srgbClr val="FFFF00"/>
                          </a:highlight>
                          <a:latin typeface="+mn-lt"/>
                          <a:ea typeface="+mn-ea"/>
                          <a:cs typeface="+mn-cs"/>
                        </a:rPr>
                        <a:t>≥ 30 L/min</a:t>
                      </a:r>
                      <a:r>
                        <a:rPr lang="en-US" altLang="ko-KR" sz="1200" b="0" i="0" u="none" strike="noStrike" kern="1200" baseline="0" dirty="0">
                          <a:solidFill>
                            <a:schemeClr val="tx1"/>
                          </a:solidFill>
                          <a:latin typeface="+mn-lt"/>
                          <a:ea typeface="+mn-ea"/>
                          <a:cs typeface="+mn-cs"/>
                        </a:rPr>
                        <a:t> who otherwise meet ARDS criteria</a:t>
                      </a:r>
                    </a:p>
                    <a:p>
                      <a:r>
                        <a:rPr lang="en-US" altLang="ko-KR" sz="1200" b="0" i="0" u="none" strike="noStrike" kern="1200" baseline="0" dirty="0">
                          <a:solidFill>
                            <a:schemeClr val="tx1"/>
                          </a:solidFill>
                          <a:latin typeface="+mn-lt"/>
                          <a:ea typeface="+mn-ea"/>
                          <a:cs typeface="+mn-cs"/>
                        </a:rPr>
                        <a:t>Modified definition of ARDS for resource-limited settings does </a:t>
                      </a:r>
                      <a:r>
                        <a:rPr lang="en-US" altLang="ko-KR" sz="1200" b="0" i="0" u="none" strike="noStrike" kern="1200" baseline="0" dirty="0">
                          <a:solidFill>
                            <a:schemeClr val="tx1"/>
                          </a:solidFill>
                          <a:highlight>
                            <a:srgbClr val="FFC000"/>
                          </a:highlight>
                          <a:latin typeface="+mn-lt"/>
                          <a:ea typeface="+mn-ea"/>
                          <a:cs typeface="+mn-cs"/>
                        </a:rPr>
                        <a:t>not require PaO</a:t>
                      </a:r>
                      <a:r>
                        <a:rPr lang="en-US" altLang="ko-KR" sz="1200" b="0" i="0" u="none" strike="noStrike" kern="1200" baseline="-25000" dirty="0">
                          <a:solidFill>
                            <a:schemeClr val="dk1"/>
                          </a:solidFill>
                          <a:highlight>
                            <a:srgbClr val="FFC000"/>
                          </a:highlight>
                          <a:latin typeface="+mn-lt"/>
                          <a:ea typeface="+mn-ea"/>
                          <a:cs typeface="+mn-cs"/>
                        </a:rPr>
                        <a:t>2</a:t>
                      </a:r>
                      <a:r>
                        <a:rPr lang="en-US" altLang="ko-KR" sz="1200" b="0" i="0" u="none" strike="noStrike" kern="1200" baseline="0" dirty="0">
                          <a:solidFill>
                            <a:schemeClr val="tx1"/>
                          </a:solidFill>
                          <a:highlight>
                            <a:srgbClr val="FFC000"/>
                          </a:highlight>
                          <a:latin typeface="+mn-lt"/>
                          <a:ea typeface="+mn-ea"/>
                          <a:cs typeface="+mn-cs"/>
                        </a:rPr>
                        <a:t>/FiO</a:t>
                      </a:r>
                      <a:r>
                        <a:rPr lang="en-US" altLang="ko-KR" sz="1200" b="0" i="0" u="none" strike="noStrike" kern="1200" baseline="-25000" dirty="0">
                          <a:solidFill>
                            <a:schemeClr val="dk1"/>
                          </a:solidFill>
                          <a:highlight>
                            <a:srgbClr val="FFC000"/>
                          </a:highlight>
                          <a:latin typeface="+mn-lt"/>
                          <a:ea typeface="+mn-ea"/>
                          <a:cs typeface="+mn-cs"/>
                        </a:rPr>
                        <a:t>2</a:t>
                      </a:r>
                      <a:r>
                        <a:rPr lang="en-US" altLang="ko-KR" sz="1200" b="0" i="0" u="none" strike="noStrike" kern="1200" baseline="0" dirty="0">
                          <a:solidFill>
                            <a:schemeClr val="tx1"/>
                          </a:solidFill>
                          <a:highlight>
                            <a:srgbClr val="FFC000"/>
                          </a:highlight>
                          <a:latin typeface="+mn-lt"/>
                          <a:ea typeface="+mn-ea"/>
                          <a:cs typeface="+mn-cs"/>
                        </a:rPr>
                        <a:t>, PEEP, or HFNO</a:t>
                      </a:r>
                      <a:endParaRPr lang="ko-KR" altLang="en-US" sz="1200" dirty="0">
                        <a:highlight>
                          <a:srgbClr val="FFC000"/>
                        </a:highlight>
                      </a:endParaRPr>
                    </a:p>
                    <a:p>
                      <a:pPr latinLnBrk="1"/>
                      <a:endParaRPr lang="ko-KR" altLang="en-US" sz="1200" dirty="0"/>
                    </a:p>
                  </a:txBody>
                  <a:tcPr/>
                </a:tc>
                <a:extLst>
                  <a:ext uri="{0D108BD9-81ED-4DB2-BD59-A6C34878D82A}">
                    <a16:rowId xmlns:a16="http://schemas.microsoft.com/office/drawing/2014/main" val="3603033291"/>
                  </a:ext>
                </a:extLst>
              </a:tr>
            </a:tbl>
          </a:graphicData>
        </a:graphic>
      </p:graphicFrame>
      <p:sp>
        <p:nvSpPr>
          <p:cNvPr id="4" name="직사각형 3">
            <a:extLst>
              <a:ext uri="{FF2B5EF4-FFF2-40B4-BE49-F238E27FC236}">
                <a16:creationId xmlns:a16="http://schemas.microsoft.com/office/drawing/2014/main" id="{18ABDE64-005D-448C-9EA3-C2B4FAD471F7}"/>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2047783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79C8429-74B1-4DD6-8E4D-056747442964}"/>
              </a:ext>
            </a:extLst>
          </p:cNvPr>
          <p:cNvSpPr>
            <a:spLocks noGrp="1"/>
          </p:cNvSpPr>
          <p:nvPr>
            <p:ph type="title"/>
          </p:nvPr>
        </p:nvSpPr>
        <p:spPr/>
        <p:txBody>
          <a:bodyPr/>
          <a:lstStyle/>
          <a:p>
            <a:endParaRPr lang="ko-KR" altLang="en-US"/>
          </a:p>
        </p:txBody>
      </p:sp>
      <p:pic>
        <p:nvPicPr>
          <p:cNvPr id="4" name="내용 개체 틀 3">
            <a:extLst>
              <a:ext uri="{FF2B5EF4-FFF2-40B4-BE49-F238E27FC236}">
                <a16:creationId xmlns:a16="http://schemas.microsoft.com/office/drawing/2014/main" id="{8C84392F-8E5D-4E6D-B987-ED64B411E962}"/>
              </a:ext>
            </a:extLst>
          </p:cNvPr>
          <p:cNvPicPr>
            <a:picLocks noGrp="1" noChangeAspect="1"/>
          </p:cNvPicPr>
          <p:nvPr>
            <p:ph idx="1"/>
          </p:nvPr>
        </p:nvPicPr>
        <p:blipFill rotWithShape="1">
          <a:blip r:embed="rId2"/>
          <a:srcRect t="597" b="54111"/>
          <a:stretch/>
        </p:blipFill>
        <p:spPr>
          <a:xfrm>
            <a:off x="1583153" y="263471"/>
            <a:ext cx="6212649" cy="3272760"/>
          </a:xfrm>
          <a:prstGeom prst="rect">
            <a:avLst/>
          </a:prstGeom>
        </p:spPr>
      </p:pic>
      <p:pic>
        <p:nvPicPr>
          <p:cNvPr id="5" name="내용 개체 틀 3">
            <a:extLst>
              <a:ext uri="{FF2B5EF4-FFF2-40B4-BE49-F238E27FC236}">
                <a16:creationId xmlns:a16="http://schemas.microsoft.com/office/drawing/2014/main" id="{3C7A6A89-3841-4F6C-A15C-00E6C443E777}"/>
              </a:ext>
            </a:extLst>
          </p:cNvPr>
          <p:cNvPicPr>
            <a:picLocks noChangeAspect="1"/>
          </p:cNvPicPr>
          <p:nvPr/>
        </p:nvPicPr>
        <p:blipFill rotWithShape="1">
          <a:blip r:embed="rId2"/>
          <a:srcRect t="44651" b="15456"/>
          <a:stretch/>
        </p:blipFill>
        <p:spPr>
          <a:xfrm>
            <a:off x="1583154" y="3347655"/>
            <a:ext cx="6212649" cy="2882664"/>
          </a:xfrm>
          <a:prstGeom prst="rect">
            <a:avLst/>
          </a:prstGeom>
        </p:spPr>
      </p:pic>
    </p:spTree>
    <p:extLst>
      <p:ext uri="{BB962C8B-B14F-4D97-AF65-F5344CB8AC3E}">
        <p14:creationId xmlns:p14="http://schemas.microsoft.com/office/powerpoint/2010/main" val="2843071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072381-27B8-4287-A46C-549B214D9C21}"/>
              </a:ext>
            </a:extLst>
          </p:cNvPr>
          <p:cNvSpPr>
            <a:spLocks noGrp="1"/>
          </p:cNvSpPr>
          <p:nvPr>
            <p:ph type="title"/>
          </p:nvPr>
        </p:nvSpPr>
        <p:spPr/>
        <p:txBody>
          <a:bodyPr>
            <a:noAutofit/>
          </a:bodyPr>
          <a:lstStyle/>
          <a:p>
            <a:r>
              <a:rPr lang="en-US" altLang="ko-KR" sz="2400" b="1" dirty="0"/>
              <a:t>New ARDS Criteria for Specific ARDS Categories</a:t>
            </a:r>
            <a:endParaRPr lang="ko-KR" altLang="en-US" sz="2400" b="1" dirty="0"/>
          </a:p>
        </p:txBody>
      </p:sp>
      <p:graphicFrame>
        <p:nvGraphicFramePr>
          <p:cNvPr id="6" name="내용 개체 틀 5">
            <a:extLst>
              <a:ext uri="{FF2B5EF4-FFF2-40B4-BE49-F238E27FC236}">
                <a16:creationId xmlns:a16="http://schemas.microsoft.com/office/drawing/2014/main" id="{A8DE5B8A-AB8C-4C82-95BD-A1441889B0C5}"/>
              </a:ext>
            </a:extLst>
          </p:cNvPr>
          <p:cNvGraphicFramePr>
            <a:graphicFrameLocks noGrp="1"/>
          </p:cNvGraphicFramePr>
          <p:nvPr>
            <p:ph idx="1"/>
            <p:extLst>
              <p:ext uri="{D42A27DB-BD31-4B8C-83A1-F6EECF244321}">
                <p14:modId xmlns:p14="http://schemas.microsoft.com/office/powerpoint/2010/main" val="1519625668"/>
              </p:ext>
            </p:extLst>
          </p:nvPr>
        </p:nvGraphicFramePr>
        <p:xfrm>
          <a:off x="465434" y="1001903"/>
          <a:ext cx="8410575"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a:extLst>
              <a:ext uri="{FF2B5EF4-FFF2-40B4-BE49-F238E27FC236}">
                <a16:creationId xmlns:a16="http://schemas.microsoft.com/office/drawing/2014/main" id="{71449517-BEAD-43B2-A08C-5D32AE2C20D6}"/>
              </a:ext>
            </a:extLst>
          </p:cNvPr>
          <p:cNvSpPr/>
          <p:nvPr/>
        </p:nvSpPr>
        <p:spPr>
          <a:xfrm>
            <a:off x="465434" y="5560573"/>
            <a:ext cx="1127232" cy="261610"/>
          </a:xfrm>
          <a:prstGeom prst="rect">
            <a:avLst/>
          </a:prstGeom>
        </p:spPr>
        <p:txBody>
          <a:bodyPr wrap="none">
            <a:spAutoFit/>
          </a:bodyPr>
          <a:lstStyle/>
          <a:p>
            <a:pPr lvl="0" latinLnBrk="1"/>
            <a:r>
              <a:rPr lang="en-US" altLang="en-US" sz="1100" b="1" dirty="0"/>
              <a:t>(if SpO</a:t>
            </a:r>
            <a:r>
              <a:rPr lang="en-US" altLang="en-US" sz="1100" b="1" baseline="-25000" dirty="0"/>
              <a:t>2</a:t>
            </a:r>
            <a:r>
              <a:rPr lang="en-US" altLang="en-US" sz="1100" b="1" dirty="0">
                <a:latin typeface="맑은 고딕" panose="020B0503020000020004" pitchFamily="50" charset="-127"/>
                <a:ea typeface="맑은 고딕" panose="020B0503020000020004" pitchFamily="50" charset="-127"/>
              </a:rPr>
              <a:t>≤</a:t>
            </a:r>
            <a:r>
              <a:rPr lang="en-US" altLang="en-US" sz="1100" b="1" dirty="0"/>
              <a:t>97%)</a:t>
            </a:r>
            <a:endParaRPr lang="ko-KR" altLang="en-US" sz="1100" b="1" dirty="0"/>
          </a:p>
        </p:txBody>
      </p:sp>
      <p:sp>
        <p:nvSpPr>
          <p:cNvPr id="5" name="직사각형 4">
            <a:extLst>
              <a:ext uri="{FF2B5EF4-FFF2-40B4-BE49-F238E27FC236}">
                <a16:creationId xmlns:a16="http://schemas.microsoft.com/office/drawing/2014/main" id="{55D49DA4-F7E0-416D-9D9A-4BD5B0B89898}"/>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pic>
        <p:nvPicPr>
          <p:cNvPr id="7" name="내용 개체 틀 3">
            <a:extLst>
              <a:ext uri="{FF2B5EF4-FFF2-40B4-BE49-F238E27FC236}">
                <a16:creationId xmlns:a16="http://schemas.microsoft.com/office/drawing/2014/main" id="{3EAE94DF-CD11-4D70-907E-5C117F73940F}"/>
              </a:ext>
            </a:extLst>
          </p:cNvPr>
          <p:cNvPicPr>
            <a:picLocks noChangeAspect="1"/>
          </p:cNvPicPr>
          <p:nvPr/>
        </p:nvPicPr>
        <p:blipFill rotWithShape="1">
          <a:blip r:embed="rId8"/>
          <a:srcRect t="44650" b="15362"/>
          <a:stretch/>
        </p:blipFill>
        <p:spPr>
          <a:xfrm>
            <a:off x="136258" y="3926163"/>
            <a:ext cx="3225145" cy="1499997"/>
          </a:xfrm>
          <a:prstGeom prst="rect">
            <a:avLst/>
          </a:prstGeom>
        </p:spPr>
      </p:pic>
      <p:pic>
        <p:nvPicPr>
          <p:cNvPr id="8" name="내용 개체 틀 3">
            <a:extLst>
              <a:ext uri="{FF2B5EF4-FFF2-40B4-BE49-F238E27FC236}">
                <a16:creationId xmlns:a16="http://schemas.microsoft.com/office/drawing/2014/main" id="{BC23878F-EE24-4D3A-96C1-7A3BA77DC38C}"/>
              </a:ext>
            </a:extLst>
          </p:cNvPr>
          <p:cNvPicPr>
            <a:picLocks noChangeAspect="1"/>
          </p:cNvPicPr>
          <p:nvPr/>
        </p:nvPicPr>
        <p:blipFill rotWithShape="1">
          <a:blip r:embed="rId8"/>
          <a:srcRect t="597" b="54111"/>
          <a:stretch/>
        </p:blipFill>
        <p:spPr>
          <a:xfrm>
            <a:off x="5997322" y="3756536"/>
            <a:ext cx="3225145" cy="1698973"/>
          </a:xfrm>
          <a:prstGeom prst="rect">
            <a:avLst/>
          </a:prstGeom>
        </p:spPr>
      </p:pic>
    </p:spTree>
    <p:extLst>
      <p:ext uri="{BB962C8B-B14F-4D97-AF65-F5344CB8AC3E}">
        <p14:creationId xmlns:p14="http://schemas.microsoft.com/office/powerpoint/2010/main" val="557190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7B534D2-E128-4AC4-B80B-A863735C6968}"/>
              </a:ext>
            </a:extLst>
          </p:cNvPr>
          <p:cNvSpPr>
            <a:spLocks noGrp="1"/>
          </p:cNvSpPr>
          <p:nvPr>
            <p:ph type="title"/>
          </p:nvPr>
        </p:nvSpPr>
        <p:spPr/>
        <p:txBody>
          <a:bodyPr>
            <a:normAutofit/>
          </a:bodyPr>
          <a:lstStyle/>
          <a:p>
            <a:pPr algn="ctr"/>
            <a:r>
              <a:rPr lang="en-US" altLang="ko-KR" sz="3200" b="1" dirty="0">
                <a:cs typeface="Times New Roman" panose="02020603050405020304" pitchFamily="18" charset="0"/>
              </a:rPr>
              <a:t>Cases</a:t>
            </a:r>
            <a:r>
              <a:rPr lang="ko-KR" altLang="en-US" sz="3200" b="1" dirty="0">
                <a:cs typeface="Times New Roman" panose="02020603050405020304" pitchFamily="18" charset="0"/>
              </a:rPr>
              <a:t> </a:t>
            </a:r>
            <a:r>
              <a:rPr lang="en-US" altLang="ko-KR" sz="3200" b="1" dirty="0">
                <a:cs typeface="Times New Roman" panose="02020603050405020304" pitchFamily="18" charset="0"/>
              </a:rPr>
              <a:t>for</a:t>
            </a:r>
            <a:r>
              <a:rPr lang="ko-KR" altLang="en-US" sz="3200" b="1" dirty="0">
                <a:cs typeface="Times New Roman" panose="02020603050405020304" pitchFamily="18" charset="0"/>
              </a:rPr>
              <a:t> </a:t>
            </a:r>
            <a:r>
              <a:rPr lang="en-US" altLang="ko-KR" sz="3200" b="1" dirty="0">
                <a:cs typeface="Times New Roman" panose="02020603050405020304" pitchFamily="18" charset="0"/>
              </a:rPr>
              <a:t>the</a:t>
            </a:r>
            <a:r>
              <a:rPr lang="ko-KR" altLang="en-US" sz="3200" b="1" dirty="0">
                <a:cs typeface="Times New Roman" panose="02020603050405020304" pitchFamily="18" charset="0"/>
              </a:rPr>
              <a:t> </a:t>
            </a:r>
            <a:r>
              <a:rPr lang="en-US" altLang="ko-KR" sz="3200" b="1" dirty="0">
                <a:cs typeface="Times New Roman" panose="02020603050405020304" pitchFamily="18" charset="0"/>
              </a:rPr>
              <a:t>3</a:t>
            </a:r>
            <a:r>
              <a:rPr lang="ko-KR" altLang="en-US" sz="3200" b="1" dirty="0">
                <a:cs typeface="Times New Roman" panose="02020603050405020304" pitchFamily="18" charset="0"/>
              </a:rPr>
              <a:t> </a:t>
            </a:r>
            <a:r>
              <a:rPr lang="en-US" altLang="ko-KR" sz="3200" b="1" dirty="0">
                <a:cs typeface="Times New Roman" panose="02020603050405020304" pitchFamily="18" charset="0"/>
              </a:rPr>
              <a:t>Categories</a:t>
            </a:r>
            <a:r>
              <a:rPr lang="ko-KR" altLang="en-US" sz="3200" b="1" dirty="0">
                <a:cs typeface="Times New Roman" panose="02020603050405020304" pitchFamily="18" charset="0"/>
              </a:rPr>
              <a:t> </a:t>
            </a:r>
            <a:r>
              <a:rPr lang="en-US" altLang="ko-KR" sz="3200" b="1" dirty="0">
                <a:cs typeface="Times New Roman" panose="02020603050405020304" pitchFamily="18" charset="0"/>
              </a:rPr>
              <a:t>of</a:t>
            </a:r>
            <a:r>
              <a:rPr lang="ko-KR" altLang="en-US" sz="3200" b="1" dirty="0">
                <a:cs typeface="Times New Roman" panose="02020603050405020304" pitchFamily="18" charset="0"/>
              </a:rPr>
              <a:t> </a:t>
            </a:r>
            <a:r>
              <a:rPr lang="en-US" altLang="ko-KR" sz="3200" b="1" dirty="0">
                <a:cs typeface="Times New Roman" panose="02020603050405020304" pitchFamily="18" charset="0"/>
              </a:rPr>
              <a:t>ARDS</a:t>
            </a:r>
            <a:r>
              <a:rPr lang="ko-KR" altLang="en-US" sz="3200" b="1" dirty="0">
                <a:cs typeface="Times New Roman" panose="02020603050405020304" pitchFamily="18" charset="0"/>
              </a:rPr>
              <a:t> </a:t>
            </a:r>
          </a:p>
        </p:txBody>
      </p:sp>
      <p:sp>
        <p:nvSpPr>
          <p:cNvPr id="3" name="내용 개체 틀 2">
            <a:extLst>
              <a:ext uri="{FF2B5EF4-FFF2-40B4-BE49-F238E27FC236}">
                <a16:creationId xmlns:a16="http://schemas.microsoft.com/office/drawing/2014/main" id="{F95DCF7C-6000-40C0-8620-7F2222B0BC69}"/>
              </a:ext>
            </a:extLst>
          </p:cNvPr>
          <p:cNvSpPr>
            <a:spLocks noGrp="1"/>
          </p:cNvSpPr>
          <p:nvPr>
            <p:ph idx="1"/>
          </p:nvPr>
        </p:nvSpPr>
        <p:spPr/>
        <p:txBody>
          <a:bodyPr/>
          <a:lstStyle/>
          <a:p>
            <a:endParaRPr lang="ko-KR" altLang="en-US" dirty="0"/>
          </a:p>
        </p:txBody>
      </p:sp>
      <p:pic>
        <p:nvPicPr>
          <p:cNvPr id="5" name="그림 4">
            <a:extLst>
              <a:ext uri="{FF2B5EF4-FFF2-40B4-BE49-F238E27FC236}">
                <a16:creationId xmlns:a16="http://schemas.microsoft.com/office/drawing/2014/main" id="{2326D8FD-F239-4926-BD70-405AD8CB83E0}"/>
              </a:ext>
            </a:extLst>
          </p:cNvPr>
          <p:cNvPicPr>
            <a:picLocks noChangeAspect="1"/>
          </p:cNvPicPr>
          <p:nvPr/>
        </p:nvPicPr>
        <p:blipFill>
          <a:blip r:embed="rId3"/>
          <a:stretch>
            <a:fillRect/>
          </a:stretch>
        </p:blipFill>
        <p:spPr>
          <a:xfrm>
            <a:off x="564080" y="1554497"/>
            <a:ext cx="7951270" cy="4165362"/>
          </a:xfrm>
          <a:prstGeom prst="rect">
            <a:avLst/>
          </a:prstGeom>
        </p:spPr>
      </p:pic>
      <p:sp>
        <p:nvSpPr>
          <p:cNvPr id="8" name="직사각형 7">
            <a:extLst>
              <a:ext uri="{FF2B5EF4-FFF2-40B4-BE49-F238E27FC236}">
                <a16:creationId xmlns:a16="http://schemas.microsoft.com/office/drawing/2014/main" id="{37C34991-DA62-4256-84E0-5CFA744267C8}"/>
              </a:ext>
            </a:extLst>
          </p:cNvPr>
          <p:cNvSpPr/>
          <p:nvPr/>
        </p:nvSpPr>
        <p:spPr>
          <a:xfrm>
            <a:off x="5223753" y="6362069"/>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
        <p:nvSpPr>
          <p:cNvPr id="4" name="타원 3">
            <a:extLst>
              <a:ext uri="{FF2B5EF4-FFF2-40B4-BE49-F238E27FC236}">
                <a16:creationId xmlns:a16="http://schemas.microsoft.com/office/drawing/2014/main" id="{FE453CC8-042A-49B4-A1DA-F9A2D82343A7}"/>
              </a:ext>
            </a:extLst>
          </p:cNvPr>
          <p:cNvSpPr/>
          <p:nvPr/>
        </p:nvSpPr>
        <p:spPr>
          <a:xfrm rot="10800000" flipH="1">
            <a:off x="6757470" y="1930683"/>
            <a:ext cx="1784350" cy="1143000"/>
          </a:xfrm>
          <a:prstGeom prst="ellipse">
            <a:avLst/>
          </a:prstGeom>
          <a:noFill/>
          <a:ln w="19050">
            <a:solidFill>
              <a:srgbClr val="C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a:extLst>
              <a:ext uri="{FF2B5EF4-FFF2-40B4-BE49-F238E27FC236}">
                <a16:creationId xmlns:a16="http://schemas.microsoft.com/office/drawing/2014/main" id="{210569E8-E4A2-4343-9493-06D51FCA26F6}"/>
              </a:ext>
            </a:extLst>
          </p:cNvPr>
          <p:cNvSpPr/>
          <p:nvPr/>
        </p:nvSpPr>
        <p:spPr>
          <a:xfrm rot="10800000" flipH="1">
            <a:off x="6757470" y="3065678"/>
            <a:ext cx="1784350" cy="101556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a:extLst>
              <a:ext uri="{FF2B5EF4-FFF2-40B4-BE49-F238E27FC236}">
                <a16:creationId xmlns:a16="http://schemas.microsoft.com/office/drawing/2014/main" id="{490583E0-A839-47F0-A6EA-EF3363EDDF87}"/>
              </a:ext>
            </a:extLst>
          </p:cNvPr>
          <p:cNvSpPr/>
          <p:nvPr/>
        </p:nvSpPr>
        <p:spPr>
          <a:xfrm rot="10800000" flipH="1">
            <a:off x="6757470" y="4381500"/>
            <a:ext cx="1822450" cy="143091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35275BEC-7537-4141-80CB-C655C55C3E66}"/>
              </a:ext>
            </a:extLst>
          </p:cNvPr>
          <p:cNvSpPr/>
          <p:nvPr/>
        </p:nvSpPr>
        <p:spPr>
          <a:xfrm>
            <a:off x="5422900" y="2616201"/>
            <a:ext cx="12954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ACD920B3-465D-4EB6-BFBA-9EC2BB839754}"/>
              </a:ext>
            </a:extLst>
          </p:cNvPr>
          <p:cNvSpPr/>
          <p:nvPr/>
        </p:nvSpPr>
        <p:spPr>
          <a:xfrm>
            <a:off x="5435600" y="3985472"/>
            <a:ext cx="8280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id="{F06DA789-4209-4E5B-BB02-0F9C90539C48}"/>
              </a:ext>
            </a:extLst>
          </p:cNvPr>
          <p:cNvSpPr/>
          <p:nvPr/>
        </p:nvSpPr>
        <p:spPr>
          <a:xfrm>
            <a:off x="5404385" y="5212276"/>
            <a:ext cx="8280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E9F2ABAE-D9B8-49FB-9438-E5C916D4BBB8}"/>
              </a:ext>
            </a:extLst>
          </p:cNvPr>
          <p:cNvSpPr/>
          <p:nvPr/>
        </p:nvSpPr>
        <p:spPr>
          <a:xfrm>
            <a:off x="5484970" y="3487208"/>
            <a:ext cx="10080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CAF8D904-96FE-412A-97A9-9EDBEB454F7E}"/>
              </a:ext>
            </a:extLst>
          </p:cNvPr>
          <p:cNvSpPr/>
          <p:nvPr/>
        </p:nvSpPr>
        <p:spPr>
          <a:xfrm>
            <a:off x="5265628" y="4755172"/>
            <a:ext cx="14400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10AEB2BA-6E88-444A-997B-9B7A626DA24A}"/>
              </a:ext>
            </a:extLst>
          </p:cNvPr>
          <p:cNvSpPr/>
          <p:nvPr/>
        </p:nvSpPr>
        <p:spPr>
          <a:xfrm>
            <a:off x="5371540" y="2113691"/>
            <a:ext cx="1440000" cy="180000"/>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748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t>Lung Protective Ventilation Strategies</a:t>
            </a:r>
          </a:p>
          <a:p>
            <a:pPr>
              <a:lnSpc>
                <a:spcPct val="160000"/>
              </a:lnSpc>
            </a:pPr>
            <a:r>
              <a:rPr lang="en-US" altLang="ko-KR" sz="1800" b="1" dirty="0"/>
              <a:t>Prone Position</a:t>
            </a:r>
          </a:p>
          <a:p>
            <a:pPr>
              <a:lnSpc>
                <a:spcPct val="160000"/>
              </a:lnSpc>
            </a:pPr>
            <a:r>
              <a:rPr lang="en-US" altLang="ko-KR" sz="1800" b="1" dirty="0"/>
              <a:t>Neuromuscular blocker</a:t>
            </a:r>
          </a:p>
          <a:p>
            <a:pPr>
              <a:lnSpc>
                <a:spcPct val="160000"/>
              </a:lnSpc>
            </a:pPr>
            <a:r>
              <a:rPr lang="en-US" altLang="ko-KR" sz="1800" b="1" dirty="0"/>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1202311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solidFill>
                  <a:srgbClr val="C00000"/>
                </a:solidFill>
              </a:rPr>
              <a:t>Conservative Fluid Management</a:t>
            </a:r>
          </a:p>
          <a:p>
            <a:pPr>
              <a:lnSpc>
                <a:spcPct val="160000"/>
              </a:lnSpc>
            </a:pPr>
            <a:r>
              <a:rPr lang="en-US" altLang="ko-KR" sz="1800" b="1" dirty="0"/>
              <a:t>Lung Protective Ventilation Strategies</a:t>
            </a:r>
          </a:p>
          <a:p>
            <a:pPr>
              <a:lnSpc>
                <a:spcPct val="160000"/>
              </a:lnSpc>
            </a:pPr>
            <a:r>
              <a:rPr lang="en-US" altLang="ko-KR" sz="1800" b="1" dirty="0"/>
              <a:t>Prone Position</a:t>
            </a:r>
          </a:p>
          <a:p>
            <a:pPr>
              <a:lnSpc>
                <a:spcPct val="160000"/>
              </a:lnSpc>
            </a:pPr>
            <a:r>
              <a:rPr lang="en-US" altLang="ko-KR" sz="1800" b="1" dirty="0"/>
              <a:t>Neuromuscular blocker</a:t>
            </a:r>
          </a:p>
          <a:p>
            <a:pPr>
              <a:lnSpc>
                <a:spcPct val="160000"/>
              </a:lnSpc>
            </a:pPr>
            <a:r>
              <a:rPr lang="en-US" altLang="ko-KR" sz="1800" b="1" dirty="0"/>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3998952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A19A027-FA86-4554-93F7-FB98524B5E7C}"/>
              </a:ext>
            </a:extLst>
          </p:cNvPr>
          <p:cNvSpPr>
            <a:spLocks noGrp="1"/>
          </p:cNvSpPr>
          <p:nvPr>
            <p:ph type="title"/>
          </p:nvPr>
        </p:nvSpPr>
        <p:spPr/>
        <p:txBody>
          <a:bodyPr>
            <a:noAutofit/>
          </a:bodyPr>
          <a:lstStyle/>
          <a:p>
            <a:r>
              <a:rPr lang="en-US" altLang="ko-KR" sz="2400" dirty="0"/>
              <a:t>Potential </a:t>
            </a:r>
            <a:r>
              <a:rPr lang="en-US" altLang="ko-KR" sz="2400" dirty="0" smtClean="0"/>
              <a:t>Benefit-Risk </a:t>
            </a:r>
            <a:r>
              <a:rPr lang="en-US" altLang="ko-KR" sz="2400" dirty="0"/>
              <a:t>Ratio of Fluid Administration in ARDS</a:t>
            </a:r>
            <a:endParaRPr lang="ko-KR" altLang="en-US" sz="2400" dirty="0"/>
          </a:p>
        </p:txBody>
      </p:sp>
      <p:sp>
        <p:nvSpPr>
          <p:cNvPr id="3" name="내용 개체 틀 2">
            <a:extLst>
              <a:ext uri="{FF2B5EF4-FFF2-40B4-BE49-F238E27FC236}">
                <a16:creationId xmlns:a16="http://schemas.microsoft.com/office/drawing/2014/main" id="{EC75139A-3888-40F7-8D93-0AD5B6BCF711}"/>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C0EF6506-7C0A-4854-970E-96353771AD54}"/>
              </a:ext>
            </a:extLst>
          </p:cNvPr>
          <p:cNvPicPr>
            <a:picLocks noChangeAspect="1"/>
          </p:cNvPicPr>
          <p:nvPr/>
        </p:nvPicPr>
        <p:blipFill rotWithShape="1">
          <a:blip r:embed="rId3"/>
          <a:srcRect l="7757" t="13439" r="57009" b="21364"/>
          <a:stretch/>
        </p:blipFill>
        <p:spPr>
          <a:xfrm>
            <a:off x="667844" y="1339273"/>
            <a:ext cx="7847506" cy="4537818"/>
          </a:xfrm>
          <a:prstGeom prst="rect">
            <a:avLst/>
          </a:prstGeom>
        </p:spPr>
      </p:pic>
      <p:sp>
        <p:nvSpPr>
          <p:cNvPr id="5" name="직사각형 4">
            <a:extLst>
              <a:ext uri="{FF2B5EF4-FFF2-40B4-BE49-F238E27FC236}">
                <a16:creationId xmlns:a16="http://schemas.microsoft.com/office/drawing/2014/main" id="{BF36FB98-02A6-4959-9892-5A322966698A}"/>
              </a:ext>
            </a:extLst>
          </p:cNvPr>
          <p:cNvSpPr/>
          <p:nvPr/>
        </p:nvSpPr>
        <p:spPr>
          <a:xfrm>
            <a:off x="6267018" y="6492874"/>
            <a:ext cx="2919389" cy="276999"/>
          </a:xfrm>
          <a:prstGeom prst="rect">
            <a:avLst/>
          </a:prstGeom>
        </p:spPr>
        <p:txBody>
          <a:bodyPr wrap="none">
            <a:spAutoFit/>
          </a:bodyPr>
          <a:lstStyle/>
          <a:p>
            <a:r>
              <a:rPr lang="en-US" altLang="ko-KR" sz="1200" i="1" dirty="0"/>
              <a:t>Intensive Care Med </a:t>
            </a:r>
            <a:r>
              <a:rPr lang="en-US" altLang="ko-KR" sz="1200" dirty="0"/>
              <a:t>2020;46:2252–2264</a:t>
            </a:r>
            <a:endParaRPr lang="ko-KR" altLang="en-US" sz="1200" dirty="0"/>
          </a:p>
        </p:txBody>
      </p:sp>
    </p:spTree>
    <p:extLst>
      <p:ext uri="{BB962C8B-B14F-4D97-AF65-F5344CB8AC3E}">
        <p14:creationId xmlns:p14="http://schemas.microsoft.com/office/powerpoint/2010/main" val="847312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D96390-548E-4E54-A900-FDD09FFFC433}"/>
              </a:ext>
            </a:extLst>
          </p:cNvPr>
          <p:cNvSpPr>
            <a:spLocks noGrp="1"/>
          </p:cNvSpPr>
          <p:nvPr>
            <p:ph type="title"/>
          </p:nvPr>
        </p:nvSpPr>
        <p:spPr>
          <a:xfrm>
            <a:off x="247649" y="149227"/>
            <a:ext cx="3125787" cy="457200"/>
          </a:xfrm>
        </p:spPr>
        <p:txBody>
          <a:bodyPr>
            <a:noAutofit/>
          </a:bodyPr>
          <a:lstStyle/>
          <a:p>
            <a:r>
              <a:rPr lang="en-US" altLang="ko-KR" sz="1600" dirty="0"/>
              <a:t>Conservative Fluid Management</a:t>
            </a:r>
            <a:endParaRPr lang="ko-KR" altLang="en-US" sz="1600" dirty="0"/>
          </a:p>
        </p:txBody>
      </p:sp>
      <p:pic>
        <p:nvPicPr>
          <p:cNvPr id="6" name="내용 개체 틀 5">
            <a:extLst>
              <a:ext uri="{FF2B5EF4-FFF2-40B4-BE49-F238E27FC236}">
                <a16:creationId xmlns:a16="http://schemas.microsoft.com/office/drawing/2014/main" id="{8B955A8B-7BE8-4727-8ECE-643E7F97D652}"/>
              </a:ext>
            </a:extLst>
          </p:cNvPr>
          <p:cNvPicPr>
            <a:picLocks noGrp="1" noChangeAspect="1"/>
          </p:cNvPicPr>
          <p:nvPr>
            <p:ph idx="1"/>
          </p:nvPr>
        </p:nvPicPr>
        <p:blipFill rotWithShape="1">
          <a:blip r:embed="rId3"/>
          <a:srcRect l="6376" t="27509" r="80153" b="36085"/>
          <a:stretch/>
        </p:blipFill>
        <p:spPr>
          <a:xfrm>
            <a:off x="4348163" y="2450633"/>
            <a:ext cx="4535571" cy="3830719"/>
          </a:xfrm>
          <a:prstGeom prst="rect">
            <a:avLst/>
          </a:prstGeom>
        </p:spPr>
      </p:pic>
      <p:pic>
        <p:nvPicPr>
          <p:cNvPr id="4" name="그림 3">
            <a:extLst>
              <a:ext uri="{FF2B5EF4-FFF2-40B4-BE49-F238E27FC236}">
                <a16:creationId xmlns:a16="http://schemas.microsoft.com/office/drawing/2014/main" id="{05FFFB9F-D400-4EE6-A909-98896532BADC}"/>
              </a:ext>
            </a:extLst>
          </p:cNvPr>
          <p:cNvPicPr>
            <a:picLocks noChangeAspect="1"/>
          </p:cNvPicPr>
          <p:nvPr/>
        </p:nvPicPr>
        <p:blipFill>
          <a:blip r:embed="rId4"/>
          <a:stretch>
            <a:fillRect/>
          </a:stretch>
        </p:blipFill>
        <p:spPr>
          <a:xfrm>
            <a:off x="5172912" y="261491"/>
            <a:ext cx="2886075" cy="457200"/>
          </a:xfrm>
          <a:prstGeom prst="rect">
            <a:avLst/>
          </a:prstGeom>
        </p:spPr>
      </p:pic>
      <p:pic>
        <p:nvPicPr>
          <p:cNvPr id="5" name="그림 4">
            <a:extLst>
              <a:ext uri="{FF2B5EF4-FFF2-40B4-BE49-F238E27FC236}">
                <a16:creationId xmlns:a16="http://schemas.microsoft.com/office/drawing/2014/main" id="{B8278AEE-9C7D-4C5C-BCED-B33AE3AB7BF8}"/>
              </a:ext>
            </a:extLst>
          </p:cNvPr>
          <p:cNvPicPr>
            <a:picLocks noChangeAspect="1"/>
          </p:cNvPicPr>
          <p:nvPr/>
        </p:nvPicPr>
        <p:blipFill rotWithShape="1">
          <a:blip r:embed="rId5"/>
          <a:srcRect l="11389" t="27139" r="75000" b="56625"/>
          <a:stretch/>
        </p:blipFill>
        <p:spPr>
          <a:xfrm>
            <a:off x="4572000" y="837045"/>
            <a:ext cx="4060657" cy="1513706"/>
          </a:xfrm>
          <a:prstGeom prst="rect">
            <a:avLst/>
          </a:prstGeom>
        </p:spPr>
      </p:pic>
      <p:sp>
        <p:nvSpPr>
          <p:cNvPr id="7" name="직사각형 6">
            <a:extLst>
              <a:ext uri="{FF2B5EF4-FFF2-40B4-BE49-F238E27FC236}">
                <a16:creationId xmlns:a16="http://schemas.microsoft.com/office/drawing/2014/main" id="{41808C9A-2C3D-4283-A31A-961EB75CBD87}"/>
              </a:ext>
            </a:extLst>
          </p:cNvPr>
          <p:cNvSpPr/>
          <p:nvPr/>
        </p:nvSpPr>
        <p:spPr>
          <a:xfrm>
            <a:off x="6615950" y="6381234"/>
            <a:ext cx="2335896" cy="276999"/>
          </a:xfrm>
          <a:prstGeom prst="rect">
            <a:avLst/>
          </a:prstGeom>
        </p:spPr>
        <p:txBody>
          <a:bodyPr wrap="none">
            <a:spAutoFit/>
          </a:bodyPr>
          <a:lstStyle/>
          <a:p>
            <a:r>
              <a:rPr lang="en-US" altLang="ko-KR" sz="1200" i="1" dirty="0">
                <a:solidFill>
                  <a:srgbClr val="232323"/>
                </a:solidFill>
                <a:latin typeface="Noto Sans"/>
              </a:rPr>
              <a:t>N </a:t>
            </a:r>
            <a:r>
              <a:rPr lang="en-US" altLang="ko-KR" sz="1200" i="1" dirty="0" err="1">
                <a:solidFill>
                  <a:srgbClr val="232323"/>
                </a:solidFill>
                <a:latin typeface="Noto Sans"/>
              </a:rPr>
              <a:t>Engl</a:t>
            </a:r>
            <a:r>
              <a:rPr lang="en-US" altLang="ko-KR" sz="1200" i="1" dirty="0">
                <a:solidFill>
                  <a:srgbClr val="232323"/>
                </a:solidFill>
                <a:latin typeface="Noto Sans"/>
              </a:rPr>
              <a:t> J Med</a:t>
            </a:r>
            <a:r>
              <a:rPr lang="en-US" altLang="ko-KR" sz="1200" dirty="0">
                <a:solidFill>
                  <a:srgbClr val="232323"/>
                </a:solidFill>
                <a:latin typeface="Noto Sans"/>
              </a:rPr>
              <a:t>. 2006;354(24):2564. </a:t>
            </a:r>
            <a:endParaRPr lang="ko-KR" altLang="en-US" sz="1200" dirty="0"/>
          </a:p>
        </p:txBody>
      </p:sp>
      <p:sp>
        <p:nvSpPr>
          <p:cNvPr id="8" name="번개 7">
            <a:extLst>
              <a:ext uri="{FF2B5EF4-FFF2-40B4-BE49-F238E27FC236}">
                <a16:creationId xmlns:a16="http://schemas.microsoft.com/office/drawing/2014/main" id="{1E2AF266-D652-4C9D-BEF1-A29E8D131C00}"/>
              </a:ext>
            </a:extLst>
          </p:cNvPr>
          <p:cNvSpPr/>
          <p:nvPr/>
        </p:nvSpPr>
        <p:spPr>
          <a:xfrm>
            <a:off x="6989763" y="3024318"/>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번개 8">
            <a:extLst>
              <a:ext uri="{FF2B5EF4-FFF2-40B4-BE49-F238E27FC236}">
                <a16:creationId xmlns:a16="http://schemas.microsoft.com/office/drawing/2014/main" id="{4F8DC308-CA0A-4640-98E6-404E9C98EEB7}"/>
              </a:ext>
            </a:extLst>
          </p:cNvPr>
          <p:cNvSpPr/>
          <p:nvPr/>
        </p:nvSpPr>
        <p:spPr>
          <a:xfrm>
            <a:off x="5747542" y="3545018"/>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4" name="그룹 13">
            <a:extLst>
              <a:ext uri="{FF2B5EF4-FFF2-40B4-BE49-F238E27FC236}">
                <a16:creationId xmlns:a16="http://schemas.microsoft.com/office/drawing/2014/main" id="{9129B4DF-4931-40D7-95BB-E0D0D8662C58}"/>
              </a:ext>
            </a:extLst>
          </p:cNvPr>
          <p:cNvGrpSpPr/>
          <p:nvPr/>
        </p:nvGrpSpPr>
        <p:grpSpPr>
          <a:xfrm>
            <a:off x="247649" y="728580"/>
            <a:ext cx="4396621" cy="5652654"/>
            <a:chOff x="175379" y="728580"/>
            <a:chExt cx="4396621" cy="5652654"/>
          </a:xfrm>
        </p:grpSpPr>
        <p:pic>
          <p:nvPicPr>
            <p:cNvPr id="11" name="그림 10">
              <a:extLst>
                <a:ext uri="{FF2B5EF4-FFF2-40B4-BE49-F238E27FC236}">
                  <a16:creationId xmlns:a16="http://schemas.microsoft.com/office/drawing/2014/main" id="{B256B387-4000-4972-8CF7-E3E2D1B677B0}"/>
                </a:ext>
              </a:extLst>
            </p:cNvPr>
            <p:cNvPicPr>
              <a:picLocks noChangeAspect="1"/>
            </p:cNvPicPr>
            <p:nvPr/>
          </p:nvPicPr>
          <p:blipFill rotWithShape="1">
            <a:blip r:embed="rId6"/>
            <a:srcRect l="20278" t="26050" r="66242" b="18490"/>
            <a:stretch/>
          </p:blipFill>
          <p:spPr>
            <a:xfrm>
              <a:off x="175379" y="728580"/>
              <a:ext cx="4396621" cy="5652654"/>
            </a:xfrm>
            <a:prstGeom prst="rect">
              <a:avLst/>
            </a:prstGeom>
          </p:spPr>
        </p:pic>
        <p:sp>
          <p:nvSpPr>
            <p:cNvPr id="12" name="직사각형 11">
              <a:extLst>
                <a:ext uri="{FF2B5EF4-FFF2-40B4-BE49-F238E27FC236}">
                  <a16:creationId xmlns:a16="http://schemas.microsoft.com/office/drawing/2014/main" id="{4FFC681D-40B2-476F-AE23-ED8EFADA8365}"/>
                </a:ext>
              </a:extLst>
            </p:cNvPr>
            <p:cNvSpPr/>
            <p:nvPr/>
          </p:nvSpPr>
          <p:spPr>
            <a:xfrm>
              <a:off x="175379" y="1689100"/>
              <a:ext cx="4307721" cy="185591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0F25FD73-19C5-4C1E-B3B0-BA0CDEFA53AF}"/>
                </a:ext>
              </a:extLst>
            </p:cNvPr>
            <p:cNvSpPr/>
            <p:nvPr/>
          </p:nvSpPr>
          <p:spPr>
            <a:xfrm>
              <a:off x="175379" y="4724400"/>
              <a:ext cx="4307721" cy="1651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6" name="직사각형 15">
            <a:extLst>
              <a:ext uri="{FF2B5EF4-FFF2-40B4-BE49-F238E27FC236}">
                <a16:creationId xmlns:a16="http://schemas.microsoft.com/office/drawing/2014/main" id="{D9A16A5C-4ACD-4DAF-BC72-FBAA391E5BED}"/>
              </a:ext>
            </a:extLst>
          </p:cNvPr>
          <p:cNvSpPr/>
          <p:nvPr/>
        </p:nvSpPr>
        <p:spPr>
          <a:xfrm>
            <a:off x="7180263" y="3077753"/>
            <a:ext cx="1452394" cy="127000"/>
          </a:xfrm>
          <a:prstGeom prst="rect">
            <a:avLst/>
          </a:prstGeom>
          <a:solidFill>
            <a:srgbClr val="FF0000">
              <a:alpha val="2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6CA0F23C-BECA-4C44-9158-965D83101F96}"/>
              </a:ext>
            </a:extLst>
          </p:cNvPr>
          <p:cNvSpPr/>
          <p:nvPr/>
        </p:nvSpPr>
        <p:spPr>
          <a:xfrm>
            <a:off x="5021345" y="3249482"/>
            <a:ext cx="726197" cy="686792"/>
          </a:xfrm>
          <a:prstGeom prst="rect">
            <a:avLst/>
          </a:prstGeom>
          <a:solidFill>
            <a:srgbClr val="FF0000">
              <a:alpha val="2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17591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6D72455-D990-46DE-9798-13B5CBF04772}"/>
              </a:ext>
            </a:extLst>
          </p:cNvPr>
          <p:cNvSpPr>
            <a:spLocks noGrp="1"/>
          </p:cNvSpPr>
          <p:nvPr>
            <p:ph type="title"/>
          </p:nvPr>
        </p:nvSpPr>
        <p:spPr/>
        <p:txBody>
          <a:bodyPr/>
          <a:lstStyle/>
          <a:p>
            <a:endParaRPr lang="ko-KR" altLang="en-US"/>
          </a:p>
        </p:txBody>
      </p:sp>
      <p:pic>
        <p:nvPicPr>
          <p:cNvPr id="4" name="내용 개체 틀 3">
            <a:extLst>
              <a:ext uri="{FF2B5EF4-FFF2-40B4-BE49-F238E27FC236}">
                <a16:creationId xmlns:a16="http://schemas.microsoft.com/office/drawing/2014/main" id="{AD6B6F1B-399F-4E47-ACBA-72FC7BC88FA0}"/>
              </a:ext>
            </a:extLst>
          </p:cNvPr>
          <p:cNvPicPr>
            <a:picLocks noGrp="1" noChangeAspect="1"/>
          </p:cNvPicPr>
          <p:nvPr>
            <p:ph idx="1"/>
          </p:nvPr>
        </p:nvPicPr>
        <p:blipFill rotWithShape="1">
          <a:blip r:embed="rId3"/>
          <a:srcRect l="19600" t="18180" r="63604" b="23941"/>
          <a:stretch/>
        </p:blipFill>
        <p:spPr>
          <a:xfrm>
            <a:off x="2217759" y="-119613"/>
            <a:ext cx="6047232" cy="6512010"/>
          </a:xfrm>
          <a:prstGeom prst="rect">
            <a:avLst/>
          </a:prstGeom>
        </p:spPr>
      </p:pic>
      <p:sp>
        <p:nvSpPr>
          <p:cNvPr id="5" name="직사각형 4">
            <a:extLst>
              <a:ext uri="{FF2B5EF4-FFF2-40B4-BE49-F238E27FC236}">
                <a16:creationId xmlns:a16="http://schemas.microsoft.com/office/drawing/2014/main" id="{332A9B3A-85CB-4B06-BB10-15CB4623B550}"/>
              </a:ext>
            </a:extLst>
          </p:cNvPr>
          <p:cNvSpPr/>
          <p:nvPr/>
        </p:nvSpPr>
        <p:spPr>
          <a:xfrm>
            <a:off x="6751999" y="6492874"/>
            <a:ext cx="2392001"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a:t>
            </a:r>
            <a:r>
              <a:rPr lang="en-US" altLang="ko-KR" sz="1200" dirty="0"/>
              <a:t> 2017;377:562-572</a:t>
            </a:r>
            <a:endParaRPr lang="ko-KR" altLang="en-US" sz="1200" dirty="0"/>
          </a:p>
        </p:txBody>
      </p:sp>
      <p:sp>
        <p:nvSpPr>
          <p:cNvPr id="8" name="직사각형 7">
            <a:extLst>
              <a:ext uri="{FF2B5EF4-FFF2-40B4-BE49-F238E27FC236}">
                <a16:creationId xmlns:a16="http://schemas.microsoft.com/office/drawing/2014/main" id="{EF0A61FF-E300-49CF-BB5F-3E5C55B6FB0D}"/>
              </a:ext>
            </a:extLst>
          </p:cNvPr>
          <p:cNvSpPr/>
          <p:nvPr/>
        </p:nvSpPr>
        <p:spPr>
          <a:xfrm>
            <a:off x="2382521" y="1172887"/>
            <a:ext cx="5078984" cy="651125"/>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5813199C-40AD-4F3A-AAAB-074B853CA2FE}"/>
              </a:ext>
            </a:extLst>
          </p:cNvPr>
          <p:cNvSpPr/>
          <p:nvPr/>
        </p:nvSpPr>
        <p:spPr>
          <a:xfrm>
            <a:off x="2382521" y="3214709"/>
            <a:ext cx="5078984" cy="345355"/>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a:extLst>
              <a:ext uri="{FF2B5EF4-FFF2-40B4-BE49-F238E27FC236}">
                <a16:creationId xmlns:a16="http://schemas.microsoft.com/office/drawing/2014/main" id="{5FF87CBA-2C28-4708-BE9E-D76BBD4B138E}"/>
              </a:ext>
            </a:extLst>
          </p:cNvPr>
          <p:cNvSpPr txBox="1"/>
          <p:nvPr/>
        </p:nvSpPr>
        <p:spPr>
          <a:xfrm>
            <a:off x="1397465" y="2087140"/>
            <a:ext cx="780288" cy="369332"/>
          </a:xfrm>
          <a:prstGeom prst="rect">
            <a:avLst/>
          </a:prstGeom>
          <a:noFill/>
        </p:spPr>
        <p:txBody>
          <a:bodyPr wrap="square" rtlCol="0">
            <a:spAutoFit/>
          </a:bodyPr>
          <a:lstStyle/>
          <a:p>
            <a:r>
              <a:rPr lang="en-US" altLang="ko-KR" dirty="0">
                <a:solidFill>
                  <a:srgbClr val="C00000"/>
                </a:solidFill>
              </a:rPr>
              <a:t>85%</a:t>
            </a:r>
            <a:endParaRPr lang="ko-KR" altLang="en-US" dirty="0">
              <a:solidFill>
                <a:srgbClr val="C00000"/>
              </a:solidFill>
            </a:endParaRPr>
          </a:p>
        </p:txBody>
      </p:sp>
      <p:sp>
        <p:nvSpPr>
          <p:cNvPr id="19" name="왼쪽 대괄호 18">
            <a:extLst>
              <a:ext uri="{FF2B5EF4-FFF2-40B4-BE49-F238E27FC236}">
                <a16:creationId xmlns:a16="http://schemas.microsoft.com/office/drawing/2014/main" id="{F262321D-DB69-4B6D-A845-D82AC916637F}"/>
              </a:ext>
            </a:extLst>
          </p:cNvPr>
          <p:cNvSpPr/>
          <p:nvPr/>
        </p:nvSpPr>
        <p:spPr>
          <a:xfrm>
            <a:off x="2012569" y="1297659"/>
            <a:ext cx="330369" cy="2089727"/>
          </a:xfrm>
          <a:prstGeom prst="leftBracket">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3049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D96390-548E-4E54-A900-FDD09FFFC433}"/>
              </a:ext>
            </a:extLst>
          </p:cNvPr>
          <p:cNvSpPr>
            <a:spLocks noGrp="1"/>
          </p:cNvSpPr>
          <p:nvPr>
            <p:ph type="title"/>
          </p:nvPr>
        </p:nvSpPr>
        <p:spPr>
          <a:xfrm>
            <a:off x="247649" y="149227"/>
            <a:ext cx="3125787" cy="457200"/>
          </a:xfrm>
        </p:spPr>
        <p:txBody>
          <a:bodyPr>
            <a:noAutofit/>
          </a:bodyPr>
          <a:lstStyle/>
          <a:p>
            <a:r>
              <a:rPr lang="en-US" altLang="ko-KR" sz="1600" dirty="0"/>
              <a:t>Conservative Fluid Management</a:t>
            </a:r>
            <a:endParaRPr lang="ko-KR" altLang="en-US" sz="1600" dirty="0"/>
          </a:p>
        </p:txBody>
      </p:sp>
      <p:sp>
        <p:nvSpPr>
          <p:cNvPr id="7" name="직사각형 6">
            <a:extLst>
              <a:ext uri="{FF2B5EF4-FFF2-40B4-BE49-F238E27FC236}">
                <a16:creationId xmlns:a16="http://schemas.microsoft.com/office/drawing/2014/main" id="{41808C9A-2C3D-4283-A31A-961EB75CBD87}"/>
              </a:ext>
            </a:extLst>
          </p:cNvPr>
          <p:cNvSpPr/>
          <p:nvPr/>
        </p:nvSpPr>
        <p:spPr>
          <a:xfrm>
            <a:off x="6349645" y="6545772"/>
            <a:ext cx="2794355" cy="276999"/>
          </a:xfrm>
          <a:prstGeom prst="rect">
            <a:avLst/>
          </a:prstGeom>
        </p:spPr>
        <p:txBody>
          <a:bodyPr wrap="none">
            <a:spAutoFit/>
          </a:bodyPr>
          <a:lstStyle/>
          <a:p>
            <a:r>
              <a:rPr lang="en-US" altLang="ko-KR" sz="1200" i="1" dirty="0" err="1"/>
              <a:t>Crit</a:t>
            </a:r>
            <a:r>
              <a:rPr lang="en-US" altLang="ko-KR" sz="1200" i="1" dirty="0"/>
              <a:t> Care Med.</a:t>
            </a:r>
            <a:r>
              <a:rPr lang="en-US" altLang="ko-KR" sz="1200" dirty="0"/>
              <a:t> 2015 Feb;43(2):288-95</a:t>
            </a:r>
            <a:endParaRPr lang="ko-KR" altLang="en-US" sz="1200" dirty="0"/>
          </a:p>
        </p:txBody>
      </p:sp>
      <p:sp>
        <p:nvSpPr>
          <p:cNvPr id="10" name="내용 개체 틀 9">
            <a:extLst>
              <a:ext uri="{FF2B5EF4-FFF2-40B4-BE49-F238E27FC236}">
                <a16:creationId xmlns:a16="http://schemas.microsoft.com/office/drawing/2014/main" id="{67B39A02-888E-4763-95E1-9E7FF555E26A}"/>
              </a:ext>
            </a:extLst>
          </p:cNvPr>
          <p:cNvSpPr>
            <a:spLocks noGrp="1"/>
          </p:cNvSpPr>
          <p:nvPr>
            <p:ph idx="1"/>
          </p:nvPr>
        </p:nvSpPr>
        <p:spPr>
          <a:xfrm>
            <a:off x="645282" y="1372755"/>
            <a:ext cx="7886700" cy="4689908"/>
          </a:xfrm>
        </p:spPr>
        <p:txBody>
          <a:bodyPr/>
          <a:lstStyle/>
          <a:p>
            <a:endParaRPr lang="ko-KR" altLang="en-US" dirty="0"/>
          </a:p>
        </p:txBody>
      </p:sp>
      <p:pic>
        <p:nvPicPr>
          <p:cNvPr id="17" name="그림 16">
            <a:extLst>
              <a:ext uri="{FF2B5EF4-FFF2-40B4-BE49-F238E27FC236}">
                <a16:creationId xmlns:a16="http://schemas.microsoft.com/office/drawing/2014/main" id="{78874FEE-5BD0-42FE-AFA5-8F308FB2E39D}"/>
              </a:ext>
            </a:extLst>
          </p:cNvPr>
          <p:cNvPicPr>
            <a:picLocks noChangeAspect="1"/>
          </p:cNvPicPr>
          <p:nvPr/>
        </p:nvPicPr>
        <p:blipFill rotWithShape="1">
          <a:blip r:embed="rId3"/>
          <a:srcRect l="16527" t="12667" r="72666" b="33927"/>
          <a:stretch/>
        </p:blipFill>
        <p:spPr>
          <a:xfrm>
            <a:off x="311139" y="884526"/>
            <a:ext cx="3352813" cy="5178137"/>
          </a:xfrm>
          <a:prstGeom prst="rect">
            <a:avLst/>
          </a:prstGeom>
        </p:spPr>
      </p:pic>
      <p:sp>
        <p:nvSpPr>
          <p:cNvPr id="19" name="번개 18">
            <a:extLst>
              <a:ext uri="{FF2B5EF4-FFF2-40B4-BE49-F238E27FC236}">
                <a16:creationId xmlns:a16="http://schemas.microsoft.com/office/drawing/2014/main" id="{2792D0DA-20E5-448D-8A2B-97EDC2A64249}"/>
              </a:ext>
            </a:extLst>
          </p:cNvPr>
          <p:cNvSpPr/>
          <p:nvPr/>
        </p:nvSpPr>
        <p:spPr>
          <a:xfrm>
            <a:off x="2255042" y="2300418"/>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번개 19">
            <a:extLst>
              <a:ext uri="{FF2B5EF4-FFF2-40B4-BE49-F238E27FC236}">
                <a16:creationId xmlns:a16="http://schemas.microsoft.com/office/drawing/2014/main" id="{674528DC-42B6-40A3-9DDC-7F5511C5E4CE}"/>
              </a:ext>
            </a:extLst>
          </p:cNvPr>
          <p:cNvSpPr/>
          <p:nvPr/>
        </p:nvSpPr>
        <p:spPr>
          <a:xfrm>
            <a:off x="2255042" y="2578517"/>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번개 20">
            <a:extLst>
              <a:ext uri="{FF2B5EF4-FFF2-40B4-BE49-F238E27FC236}">
                <a16:creationId xmlns:a16="http://schemas.microsoft.com/office/drawing/2014/main" id="{299D3934-CB2D-4D92-83E2-BCDA255D67D2}"/>
              </a:ext>
            </a:extLst>
          </p:cNvPr>
          <p:cNvSpPr/>
          <p:nvPr/>
        </p:nvSpPr>
        <p:spPr>
          <a:xfrm>
            <a:off x="2064542" y="5143754"/>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번개 21">
            <a:extLst>
              <a:ext uri="{FF2B5EF4-FFF2-40B4-BE49-F238E27FC236}">
                <a16:creationId xmlns:a16="http://schemas.microsoft.com/office/drawing/2014/main" id="{BCFB524F-F335-41B0-9B17-51AFF84C4DA5}"/>
              </a:ext>
            </a:extLst>
          </p:cNvPr>
          <p:cNvSpPr/>
          <p:nvPr/>
        </p:nvSpPr>
        <p:spPr>
          <a:xfrm>
            <a:off x="2064542" y="5422361"/>
            <a:ext cx="190500" cy="127000"/>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 name="그룹 3">
            <a:extLst>
              <a:ext uri="{FF2B5EF4-FFF2-40B4-BE49-F238E27FC236}">
                <a16:creationId xmlns:a16="http://schemas.microsoft.com/office/drawing/2014/main" id="{934AF42A-1CAD-4CF9-AB9C-AA78CE4BB65C}"/>
              </a:ext>
            </a:extLst>
          </p:cNvPr>
          <p:cNvGrpSpPr/>
          <p:nvPr/>
        </p:nvGrpSpPr>
        <p:grpSpPr>
          <a:xfrm>
            <a:off x="3411373" y="603028"/>
            <a:ext cx="5876544" cy="2147406"/>
            <a:chOff x="3411373" y="603028"/>
            <a:chExt cx="5876544" cy="2147406"/>
          </a:xfrm>
        </p:grpSpPr>
        <p:pic>
          <p:nvPicPr>
            <p:cNvPr id="3" name="그림 2">
              <a:extLst>
                <a:ext uri="{FF2B5EF4-FFF2-40B4-BE49-F238E27FC236}">
                  <a16:creationId xmlns:a16="http://schemas.microsoft.com/office/drawing/2014/main" id="{8D6E198F-61A9-45BF-9927-B4109D0A3E82}"/>
                </a:ext>
              </a:extLst>
            </p:cNvPr>
            <p:cNvPicPr>
              <a:picLocks noChangeAspect="1"/>
            </p:cNvPicPr>
            <p:nvPr/>
          </p:nvPicPr>
          <p:blipFill rotWithShape="1">
            <a:blip r:embed="rId4"/>
            <a:srcRect l="16667" t="34413" r="59930" b="38221"/>
            <a:stretch/>
          </p:blipFill>
          <p:spPr>
            <a:xfrm>
              <a:off x="3411373" y="603028"/>
              <a:ext cx="5876544" cy="2147406"/>
            </a:xfrm>
            <a:prstGeom prst="rect">
              <a:avLst/>
            </a:prstGeom>
          </p:spPr>
        </p:pic>
        <p:sp>
          <p:nvSpPr>
            <p:cNvPr id="14" name="직사각형 13">
              <a:extLst>
                <a:ext uri="{FF2B5EF4-FFF2-40B4-BE49-F238E27FC236}">
                  <a16:creationId xmlns:a16="http://schemas.microsoft.com/office/drawing/2014/main" id="{E3144B6E-15A7-4E75-AC4D-6DC3FFBD2D28}"/>
                </a:ext>
              </a:extLst>
            </p:cNvPr>
            <p:cNvSpPr/>
            <p:nvPr/>
          </p:nvSpPr>
          <p:spPr>
            <a:xfrm>
              <a:off x="4194048" y="1381535"/>
              <a:ext cx="3243072" cy="1224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4" name="그룹 23">
            <a:extLst>
              <a:ext uri="{FF2B5EF4-FFF2-40B4-BE49-F238E27FC236}">
                <a16:creationId xmlns:a16="http://schemas.microsoft.com/office/drawing/2014/main" id="{6B7F7CEF-C835-443B-8274-94B095C2DE50}"/>
              </a:ext>
            </a:extLst>
          </p:cNvPr>
          <p:cNvGrpSpPr/>
          <p:nvPr/>
        </p:nvGrpSpPr>
        <p:grpSpPr>
          <a:xfrm>
            <a:off x="1392563" y="2724191"/>
            <a:ext cx="7751437" cy="3656445"/>
            <a:chOff x="3871103" y="1652631"/>
            <a:chExt cx="7751437" cy="3656445"/>
          </a:xfrm>
        </p:grpSpPr>
        <p:pic>
          <p:nvPicPr>
            <p:cNvPr id="15" name="그림 14">
              <a:extLst>
                <a:ext uri="{FF2B5EF4-FFF2-40B4-BE49-F238E27FC236}">
                  <a16:creationId xmlns:a16="http://schemas.microsoft.com/office/drawing/2014/main" id="{7F989DBA-1486-44CC-AA66-668725B383C0}"/>
                </a:ext>
              </a:extLst>
            </p:cNvPr>
            <p:cNvPicPr>
              <a:picLocks noChangeAspect="1"/>
            </p:cNvPicPr>
            <p:nvPr/>
          </p:nvPicPr>
          <p:blipFill rotWithShape="1">
            <a:blip r:embed="rId5"/>
            <a:srcRect l="15000" t="21556" r="64516" b="47523"/>
            <a:stretch/>
          </p:blipFill>
          <p:spPr>
            <a:xfrm>
              <a:off x="3871103" y="1652631"/>
              <a:ext cx="7751437" cy="3656445"/>
            </a:xfrm>
            <a:prstGeom prst="rect">
              <a:avLst/>
            </a:prstGeom>
          </p:spPr>
        </p:pic>
        <p:sp>
          <p:nvSpPr>
            <p:cNvPr id="16" name="직사각형 15">
              <a:extLst>
                <a:ext uri="{FF2B5EF4-FFF2-40B4-BE49-F238E27FC236}">
                  <a16:creationId xmlns:a16="http://schemas.microsoft.com/office/drawing/2014/main" id="{F9F36F2E-67C7-4C16-A554-EF240ECFFC45}"/>
                </a:ext>
              </a:extLst>
            </p:cNvPr>
            <p:cNvSpPr/>
            <p:nvPr/>
          </p:nvSpPr>
          <p:spPr>
            <a:xfrm>
              <a:off x="3998096" y="2250938"/>
              <a:ext cx="7534218" cy="864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TextBox 4">
            <a:extLst>
              <a:ext uri="{FF2B5EF4-FFF2-40B4-BE49-F238E27FC236}">
                <a16:creationId xmlns:a16="http://schemas.microsoft.com/office/drawing/2014/main" id="{2AF598F5-D3BD-40DA-A004-C0E35A671B55}"/>
              </a:ext>
            </a:extLst>
          </p:cNvPr>
          <p:cNvSpPr txBox="1"/>
          <p:nvPr/>
        </p:nvSpPr>
        <p:spPr>
          <a:xfrm>
            <a:off x="3626837" y="205311"/>
            <a:ext cx="3390736" cy="646331"/>
          </a:xfrm>
          <a:prstGeom prst="rect">
            <a:avLst/>
          </a:prstGeom>
          <a:noFill/>
        </p:spPr>
        <p:txBody>
          <a:bodyPr wrap="none" rtlCol="0">
            <a:spAutoFit/>
          </a:bodyPr>
          <a:lstStyle/>
          <a:p>
            <a:r>
              <a:rPr lang="en-US" altLang="ko-KR" dirty="0"/>
              <a:t>4 ARDS</a:t>
            </a:r>
            <a:r>
              <a:rPr lang="ko-KR" altLang="en-US" dirty="0"/>
              <a:t> </a:t>
            </a:r>
            <a:r>
              <a:rPr lang="en-US" altLang="ko-KR" dirty="0"/>
              <a:t>cohorts, 2124 subjects</a:t>
            </a:r>
          </a:p>
          <a:p>
            <a:endParaRPr lang="ko-KR" altLang="en-US" dirty="0"/>
          </a:p>
        </p:txBody>
      </p:sp>
    </p:spTree>
    <p:extLst>
      <p:ext uri="{BB962C8B-B14F-4D97-AF65-F5344CB8AC3E}">
        <p14:creationId xmlns:p14="http://schemas.microsoft.com/office/powerpoint/2010/main" val="1483815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solidFill>
                  <a:srgbClr val="C00000"/>
                </a:solidFill>
              </a:rPr>
              <a:t>Lung Protective Ventilation Strategies</a:t>
            </a:r>
          </a:p>
          <a:p>
            <a:pPr>
              <a:lnSpc>
                <a:spcPct val="160000"/>
              </a:lnSpc>
            </a:pPr>
            <a:r>
              <a:rPr lang="en-US" altLang="ko-KR" sz="1800" b="1" dirty="0"/>
              <a:t>Prone Position</a:t>
            </a:r>
          </a:p>
          <a:p>
            <a:pPr>
              <a:lnSpc>
                <a:spcPct val="160000"/>
              </a:lnSpc>
            </a:pPr>
            <a:r>
              <a:rPr lang="en-US" altLang="ko-KR" sz="1800" b="1" dirty="0"/>
              <a:t>Neuromuscular blocker</a:t>
            </a:r>
          </a:p>
          <a:p>
            <a:pPr>
              <a:lnSpc>
                <a:spcPct val="160000"/>
              </a:lnSpc>
            </a:pPr>
            <a:r>
              <a:rPr lang="en-US" altLang="ko-KR" sz="1800" b="1" dirty="0"/>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3264347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73265"/>
            <a:ext cx="7886700" cy="974147"/>
          </a:xfrm>
        </p:spPr>
        <p:txBody>
          <a:bodyPr>
            <a:normAutofit/>
          </a:bodyPr>
          <a:lstStyle/>
          <a:p>
            <a:r>
              <a:rPr lang="en-US" altLang="ko-KR" sz="2800" b="1" dirty="0"/>
              <a:t>Ventilator Induced Lung Injury</a:t>
            </a:r>
            <a:endParaRPr lang="ko-KR" altLang="en-US" sz="2800" dirty="0"/>
          </a:p>
        </p:txBody>
      </p:sp>
      <p:sp>
        <p:nvSpPr>
          <p:cNvPr id="3" name="내용 개체 틀 2"/>
          <p:cNvSpPr>
            <a:spLocks noGrp="1"/>
          </p:cNvSpPr>
          <p:nvPr>
            <p:ph idx="1"/>
          </p:nvPr>
        </p:nvSpPr>
        <p:spPr/>
        <p:txBody>
          <a:bodyPr/>
          <a:lstStyle/>
          <a:p>
            <a:endParaRPr lang="ko-KR" altLang="en-US"/>
          </a:p>
        </p:txBody>
      </p:sp>
      <p:pic>
        <p:nvPicPr>
          <p:cNvPr id="5" name="그림 4"/>
          <p:cNvPicPr>
            <a:picLocks noChangeAspect="1"/>
          </p:cNvPicPr>
          <p:nvPr/>
        </p:nvPicPr>
        <p:blipFill rotWithShape="1">
          <a:blip r:embed="rId3"/>
          <a:srcRect l="33988"/>
          <a:stretch/>
        </p:blipFill>
        <p:spPr>
          <a:xfrm>
            <a:off x="1835173" y="651597"/>
            <a:ext cx="5783133" cy="5525366"/>
          </a:xfrm>
          <a:prstGeom prst="rect">
            <a:avLst/>
          </a:prstGeom>
        </p:spPr>
      </p:pic>
      <p:sp>
        <p:nvSpPr>
          <p:cNvPr id="7" name="직사각형 6"/>
          <p:cNvSpPr/>
          <p:nvPr/>
        </p:nvSpPr>
        <p:spPr>
          <a:xfrm>
            <a:off x="6404339" y="6497874"/>
            <a:ext cx="2739661"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2010:363(12):1176-80.</a:t>
            </a:r>
            <a:endParaRPr lang="ko-KR" altLang="en-US" sz="1200" dirty="0"/>
          </a:p>
        </p:txBody>
      </p:sp>
      <p:sp>
        <p:nvSpPr>
          <p:cNvPr id="6" name="모서리가 둥근 직사각형 5"/>
          <p:cNvSpPr/>
          <p:nvPr/>
        </p:nvSpPr>
        <p:spPr>
          <a:xfrm>
            <a:off x="2379518" y="2462645"/>
            <a:ext cx="820882" cy="25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2379518" y="4340586"/>
            <a:ext cx="820882" cy="25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모서리가 둥근 직사각형 8"/>
          <p:cNvSpPr/>
          <p:nvPr/>
        </p:nvSpPr>
        <p:spPr>
          <a:xfrm>
            <a:off x="2379518" y="5864586"/>
            <a:ext cx="936000" cy="25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3841175" y="1365327"/>
            <a:ext cx="684000" cy="25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40970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noFill/>
        </p:spPr>
        <p:txBody>
          <a:bodyPr>
            <a:normAutofit/>
          </a:bodyPr>
          <a:lstStyle/>
          <a:p>
            <a:pPr algn="ctr"/>
            <a:r>
              <a:rPr lang="en-US" altLang="ko-KR" sz="3200" b="1" dirty="0"/>
              <a:t>Protective ventilator strategy in ARDS</a:t>
            </a:r>
            <a:endParaRPr lang="ko-KR" altLang="en-US" sz="3200" dirty="0"/>
          </a:p>
        </p:txBody>
      </p:sp>
      <p:sp>
        <p:nvSpPr>
          <p:cNvPr id="3" name="내용 개체 틀 2"/>
          <p:cNvSpPr>
            <a:spLocks noGrp="1"/>
          </p:cNvSpPr>
          <p:nvPr>
            <p:ph idx="1"/>
          </p:nvPr>
        </p:nvSpPr>
        <p:spPr/>
        <p:txBody>
          <a:bodyPr/>
          <a:lstStyle/>
          <a:p>
            <a:endParaRPr lang="ko-KR" altLang="en-US" dirty="0"/>
          </a:p>
        </p:txBody>
      </p:sp>
      <p:sp>
        <p:nvSpPr>
          <p:cNvPr id="4" name="직사각형 3"/>
          <p:cNvSpPr/>
          <p:nvPr/>
        </p:nvSpPr>
        <p:spPr>
          <a:xfrm>
            <a:off x="6615252" y="6456064"/>
            <a:ext cx="2460930" cy="276999"/>
          </a:xfrm>
          <a:prstGeom prst="rect">
            <a:avLst/>
          </a:prstGeom>
        </p:spPr>
        <p:txBody>
          <a:bodyPr wrap="none">
            <a:spAutoFit/>
          </a:bodyPr>
          <a:lstStyle/>
          <a:p>
            <a:r>
              <a:rPr lang="en-US" altLang="ko-KR" sz="1200" i="1" dirty="0">
                <a:latin typeface="OTNEJMScalaSansLF"/>
              </a:rPr>
              <a:t>N </a:t>
            </a:r>
            <a:r>
              <a:rPr lang="en-US" altLang="ko-KR" sz="1200" i="1" dirty="0" err="1">
                <a:latin typeface="OTNEJMScalaSansLF"/>
              </a:rPr>
              <a:t>Engl</a:t>
            </a:r>
            <a:r>
              <a:rPr lang="en-US" altLang="ko-KR" sz="1200" i="1" dirty="0">
                <a:latin typeface="OTNEJMScalaSansLF"/>
              </a:rPr>
              <a:t> J Med 2007;357:1113-20.</a:t>
            </a:r>
            <a:endParaRPr lang="ko-KR" altLang="en-US" sz="3600" i="1" dirty="0"/>
          </a:p>
        </p:txBody>
      </p:sp>
      <p:pic>
        <p:nvPicPr>
          <p:cNvPr id="6" name="그림 5"/>
          <p:cNvPicPr>
            <a:picLocks noChangeAspect="1"/>
          </p:cNvPicPr>
          <p:nvPr/>
        </p:nvPicPr>
        <p:blipFill>
          <a:blip r:embed="rId3"/>
          <a:stretch>
            <a:fillRect/>
          </a:stretch>
        </p:blipFill>
        <p:spPr>
          <a:xfrm>
            <a:off x="693223" y="2177596"/>
            <a:ext cx="3243967" cy="3007283"/>
          </a:xfrm>
          <a:prstGeom prst="rect">
            <a:avLst/>
          </a:prstGeom>
        </p:spPr>
      </p:pic>
      <p:sp>
        <p:nvSpPr>
          <p:cNvPr id="7" name="왼쪽 화살표 6"/>
          <p:cNvSpPr/>
          <p:nvPr/>
        </p:nvSpPr>
        <p:spPr>
          <a:xfrm>
            <a:off x="2806902" y="2213205"/>
            <a:ext cx="3948361" cy="1322557"/>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accent4"/>
                </a:solidFill>
              </a:rPr>
              <a:t>Avoid </a:t>
            </a:r>
            <a:r>
              <a:rPr lang="en-US" altLang="ko-KR" sz="1400" b="1" dirty="0" err="1">
                <a:solidFill>
                  <a:schemeClr val="accent4"/>
                </a:solidFill>
              </a:rPr>
              <a:t>overdistension</a:t>
            </a:r>
            <a:endParaRPr lang="en-US" altLang="ko-KR" sz="1400" b="1" dirty="0">
              <a:solidFill>
                <a:schemeClr val="accent4"/>
              </a:solidFill>
            </a:endParaRPr>
          </a:p>
          <a:p>
            <a:pPr algn="ctr"/>
            <a:r>
              <a:rPr lang="en-US" altLang="ko-KR" sz="1400" b="1" dirty="0"/>
              <a:t>Low tidal </a:t>
            </a:r>
            <a:r>
              <a:rPr lang="en-US" altLang="ko-KR" sz="1400" b="1"/>
              <a:t>volume </a:t>
            </a:r>
            <a:endParaRPr lang="ko-KR" altLang="en-US" sz="1400" b="1" dirty="0"/>
          </a:p>
        </p:txBody>
      </p:sp>
      <p:sp>
        <p:nvSpPr>
          <p:cNvPr id="13" name="왼쪽 화살표 12"/>
          <p:cNvSpPr/>
          <p:nvPr/>
        </p:nvSpPr>
        <p:spPr>
          <a:xfrm>
            <a:off x="3440415" y="3672407"/>
            <a:ext cx="3314848" cy="1506615"/>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accent4"/>
                </a:solidFill>
              </a:rPr>
              <a:t>Keep the lung open at end expiration</a:t>
            </a:r>
          </a:p>
          <a:p>
            <a:pPr algn="ctr"/>
            <a:r>
              <a:rPr lang="en-US" altLang="ko-KR" sz="1400" b="1" dirty="0"/>
              <a:t>PEEP </a:t>
            </a:r>
            <a:r>
              <a:rPr lang="en-US" altLang="ko-KR" sz="1400" b="1" dirty="0" smtClean="0"/>
              <a:t>(relative high ?)</a:t>
            </a:r>
            <a:endParaRPr lang="ko-KR" altLang="en-US" sz="1400" b="1" dirty="0"/>
          </a:p>
        </p:txBody>
      </p:sp>
      <p:sp>
        <p:nvSpPr>
          <p:cNvPr id="8" name="줄무늬가 있는 오른쪽 화살표 7"/>
          <p:cNvSpPr/>
          <p:nvPr/>
        </p:nvSpPr>
        <p:spPr>
          <a:xfrm>
            <a:off x="6755263" y="2254770"/>
            <a:ext cx="1704110" cy="1220148"/>
          </a:xfrm>
          <a:prstGeom prst="striped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err="1" smtClean="0">
                <a:solidFill>
                  <a:schemeClr val="accent4"/>
                </a:solidFill>
              </a:rPr>
              <a:t>Volutrauma</a:t>
            </a:r>
            <a:endParaRPr lang="en-US" altLang="ko-KR" sz="1400" b="1" dirty="0" smtClean="0">
              <a:solidFill>
                <a:schemeClr val="accent4"/>
              </a:solidFill>
            </a:endParaRPr>
          </a:p>
        </p:txBody>
      </p:sp>
      <p:sp>
        <p:nvSpPr>
          <p:cNvPr id="14" name="줄무늬가 있는 오른쪽 화살표 13"/>
          <p:cNvSpPr/>
          <p:nvPr/>
        </p:nvSpPr>
        <p:spPr>
          <a:xfrm>
            <a:off x="6755262" y="3724297"/>
            <a:ext cx="2078184" cy="1350815"/>
          </a:xfrm>
          <a:prstGeom prst="stripedRigh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err="1">
                <a:solidFill>
                  <a:schemeClr val="accent4"/>
                </a:solidFill>
              </a:rPr>
              <a:t>Atelectotrauma</a:t>
            </a:r>
            <a:endParaRPr lang="ko-KR" altLang="en-US" sz="1400" b="1" dirty="0">
              <a:solidFill>
                <a:schemeClr val="accent4"/>
              </a:solidFill>
            </a:endParaRPr>
          </a:p>
        </p:txBody>
      </p:sp>
    </p:spTree>
    <p:extLst>
      <p:ext uri="{BB962C8B-B14F-4D97-AF65-F5344CB8AC3E}">
        <p14:creationId xmlns:p14="http://schemas.microsoft.com/office/powerpoint/2010/main" val="38724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85A305-2E85-4B39-8693-366530749E99}"/>
              </a:ext>
            </a:extLst>
          </p:cNvPr>
          <p:cNvSpPr>
            <a:spLocks noGrp="1"/>
          </p:cNvSpPr>
          <p:nvPr>
            <p:ph type="title"/>
          </p:nvPr>
        </p:nvSpPr>
        <p:spPr/>
        <p:txBody>
          <a:bodyPr>
            <a:normAutofit/>
          </a:bodyPr>
          <a:lstStyle/>
          <a:p>
            <a:r>
              <a:rPr lang="en-US" altLang="ko-KR" sz="3200" b="1" dirty="0"/>
              <a:t>Protective ventilator strategy in ARDS</a:t>
            </a:r>
            <a:endParaRPr lang="ko-KR" altLang="en-US" sz="3200" dirty="0"/>
          </a:p>
        </p:txBody>
      </p:sp>
      <p:pic>
        <p:nvPicPr>
          <p:cNvPr id="4" name="Picture 2" descr="https://www.nejm.org/na101/home/literatum/publisher/mms/journals/content/nejm/1998/nejm_1998.338.issue-6/nejm199802053380602/production/images/img_medium/nejm199802053380602_f1.jpeg">
            <a:extLst>
              <a:ext uri="{FF2B5EF4-FFF2-40B4-BE49-F238E27FC236}">
                <a16:creationId xmlns:a16="http://schemas.microsoft.com/office/drawing/2014/main" id="{66F1B91A-240F-41ED-9945-6AEBA48FF7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002" y="1819324"/>
            <a:ext cx="4591050" cy="3324225"/>
          </a:xfrm>
          <a:prstGeom prst="rect">
            <a:avLst/>
          </a:prstGeom>
          <a:noFill/>
          <a:extLst>
            <a:ext uri="{909E8E84-426E-40DD-AFC4-6F175D3DCCD1}">
              <a14:hiddenFill xmlns:a14="http://schemas.microsoft.com/office/drawing/2010/main">
                <a:solidFill>
                  <a:srgbClr val="FFFFFF"/>
                </a:solidFill>
              </a14:hiddenFill>
            </a:ext>
          </a:extLst>
        </p:spPr>
      </p:pic>
      <p:sp>
        <p:nvSpPr>
          <p:cNvPr id="5" name="내용 개체 틀 2">
            <a:extLst>
              <a:ext uri="{FF2B5EF4-FFF2-40B4-BE49-F238E27FC236}">
                <a16:creationId xmlns:a16="http://schemas.microsoft.com/office/drawing/2014/main" id="{B5AE59A5-BD81-48C0-AB95-BA60AED11541}"/>
              </a:ext>
            </a:extLst>
          </p:cNvPr>
          <p:cNvSpPr txBox="1">
            <a:spLocks/>
          </p:cNvSpPr>
          <p:nvPr/>
        </p:nvSpPr>
        <p:spPr>
          <a:xfrm>
            <a:off x="5204865" y="1592531"/>
            <a:ext cx="3782626" cy="3429098"/>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ko-KR" sz="1600" b="1" dirty="0">
                <a:solidFill>
                  <a:srgbClr val="C00000"/>
                </a:solidFill>
                <a:latin typeface="Arial" panose="020B0604020202020204" pitchFamily="34" charset="0"/>
                <a:cs typeface="Arial" panose="020B0604020202020204" pitchFamily="34" charset="0"/>
              </a:rPr>
              <a:t>Protective ventilation </a:t>
            </a:r>
          </a:p>
          <a:p>
            <a:r>
              <a:rPr lang="en-US" altLang="ko-KR" sz="1400" dirty="0">
                <a:latin typeface="Arial" panose="020B0604020202020204" pitchFamily="34" charset="0"/>
                <a:cs typeface="Arial" panose="020B0604020202020204" pitchFamily="34" charset="0"/>
              </a:rPr>
              <a:t>High PEEP</a:t>
            </a:r>
          </a:p>
          <a:p>
            <a:r>
              <a:rPr lang="en-US" altLang="ko-KR" sz="1400" dirty="0">
                <a:latin typeface="Arial" panose="020B0604020202020204" pitchFamily="34" charset="0"/>
                <a:cs typeface="Arial" panose="020B0604020202020204" pitchFamily="34" charset="0"/>
              </a:rPr>
              <a:t>Tidal volume &lt; 6 ml/kg</a:t>
            </a:r>
          </a:p>
          <a:p>
            <a:r>
              <a:rPr lang="en-US" altLang="ko-KR" sz="1400" dirty="0">
                <a:latin typeface="Arial" panose="020B0604020202020204" pitchFamily="34" charset="0"/>
                <a:cs typeface="Arial" panose="020B0604020202020204" pitchFamily="34" charset="0"/>
              </a:rPr>
              <a:t>Driving Pr. &lt; 20 cm H</a:t>
            </a:r>
            <a:r>
              <a:rPr lang="en-US" altLang="ko-KR" sz="1400" baseline="-25000" dirty="0">
                <a:latin typeface="Arial" panose="020B0604020202020204" pitchFamily="34" charset="0"/>
                <a:cs typeface="Arial" panose="020B0604020202020204" pitchFamily="34" charset="0"/>
              </a:rPr>
              <a:t>2</a:t>
            </a:r>
            <a:r>
              <a:rPr lang="en-US" altLang="ko-KR" sz="1400" dirty="0">
                <a:latin typeface="Arial" panose="020B0604020202020204" pitchFamily="34" charset="0"/>
                <a:cs typeface="Arial" panose="020B0604020202020204" pitchFamily="34" charset="0"/>
              </a:rPr>
              <a:t>O above the PEEP </a:t>
            </a:r>
          </a:p>
          <a:p>
            <a:r>
              <a:rPr lang="en-US" altLang="ko-KR" sz="1400" dirty="0">
                <a:latin typeface="Arial" panose="020B0604020202020204" pitchFamily="34" charset="0"/>
                <a:cs typeface="Arial" panose="020B0604020202020204" pitchFamily="34" charset="0"/>
              </a:rPr>
              <a:t>Permissive hypercapnia</a:t>
            </a:r>
          </a:p>
          <a:p>
            <a:r>
              <a:rPr lang="en-US" altLang="ko-KR" sz="1400" dirty="0">
                <a:latin typeface="Arial" panose="020B0604020202020204" pitchFamily="34" charset="0"/>
                <a:cs typeface="Arial" panose="020B0604020202020204" pitchFamily="34" charset="0"/>
              </a:rPr>
              <a:t>Pressure-limited ventilatory modes</a:t>
            </a:r>
            <a:endParaRPr lang="ko-KR" altLang="en-US" sz="1400" dirty="0">
              <a:latin typeface="Arial" panose="020B0604020202020204" pitchFamily="34" charset="0"/>
              <a:cs typeface="Arial" panose="020B0604020202020204" pitchFamily="34" charset="0"/>
            </a:endParaRPr>
          </a:p>
          <a:p>
            <a:pPr lvl="1"/>
            <a:endParaRPr lang="en-US" altLang="ko-KR" sz="1100" dirty="0">
              <a:latin typeface="Arial" panose="020B0604020202020204" pitchFamily="34" charset="0"/>
              <a:cs typeface="Arial" panose="020B0604020202020204" pitchFamily="34" charset="0"/>
            </a:endParaRPr>
          </a:p>
          <a:p>
            <a:pPr lvl="1"/>
            <a:endParaRPr lang="en-US" altLang="ko-KR"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ko-KR" sz="1600" b="1" dirty="0">
                <a:solidFill>
                  <a:schemeClr val="accent5"/>
                </a:solidFill>
                <a:latin typeface="Arial" panose="020B0604020202020204" pitchFamily="34" charset="0"/>
                <a:cs typeface="Arial" panose="020B0604020202020204" pitchFamily="34" charset="0"/>
              </a:rPr>
              <a:t>Conventional ventilation</a:t>
            </a:r>
          </a:p>
          <a:p>
            <a:r>
              <a:rPr lang="en-US" altLang="ko-KR" sz="1400" dirty="0">
                <a:latin typeface="Arial" panose="020B0604020202020204" pitchFamily="34" charset="0"/>
                <a:cs typeface="Arial" panose="020B0604020202020204" pitchFamily="34" charset="0"/>
              </a:rPr>
              <a:t>The lowest PEEP</a:t>
            </a:r>
          </a:p>
          <a:p>
            <a:r>
              <a:rPr lang="en-US" altLang="ko-KR" sz="1400" dirty="0">
                <a:latin typeface="Arial" panose="020B0604020202020204" pitchFamily="34" charset="0"/>
                <a:cs typeface="Arial" panose="020B0604020202020204" pitchFamily="34" charset="0"/>
              </a:rPr>
              <a:t>Tidal volume = 12 ml/kg</a:t>
            </a:r>
          </a:p>
          <a:p>
            <a:r>
              <a:rPr lang="en-US" altLang="ko-KR" sz="1400" dirty="0">
                <a:latin typeface="Arial" panose="020B0604020202020204" pitchFamily="34" charset="0"/>
                <a:cs typeface="Arial" panose="020B0604020202020204" pitchFamily="34" charset="0"/>
              </a:rPr>
              <a:t>Normal PaCO</a:t>
            </a:r>
            <a:r>
              <a:rPr lang="en-US" altLang="ko-KR" sz="1400" baseline="-25000" dirty="0">
                <a:latin typeface="Arial" panose="020B0604020202020204" pitchFamily="34" charset="0"/>
                <a:cs typeface="Arial" panose="020B0604020202020204" pitchFamily="34" charset="0"/>
              </a:rPr>
              <a:t>2</a:t>
            </a:r>
            <a:r>
              <a:rPr lang="en-US" altLang="ko-KR" sz="1400" dirty="0">
                <a:latin typeface="Arial" panose="020B0604020202020204" pitchFamily="34" charset="0"/>
                <a:cs typeface="Arial" panose="020B0604020202020204" pitchFamily="34" charset="0"/>
              </a:rPr>
              <a:t> (35-38 mm Hg) </a:t>
            </a:r>
          </a:p>
        </p:txBody>
      </p:sp>
      <p:sp>
        <p:nvSpPr>
          <p:cNvPr id="6" name="직사각형 5">
            <a:extLst>
              <a:ext uri="{FF2B5EF4-FFF2-40B4-BE49-F238E27FC236}">
                <a16:creationId xmlns:a16="http://schemas.microsoft.com/office/drawing/2014/main" id="{035B241B-E9F3-497B-A444-5A98ED92AE2A}"/>
              </a:ext>
            </a:extLst>
          </p:cNvPr>
          <p:cNvSpPr/>
          <p:nvPr/>
        </p:nvSpPr>
        <p:spPr>
          <a:xfrm>
            <a:off x="6552209" y="6492874"/>
            <a:ext cx="2435282" cy="276999"/>
          </a:xfrm>
          <a:prstGeom prst="rect">
            <a:avLst/>
          </a:prstGeom>
        </p:spPr>
        <p:txBody>
          <a:bodyPr wrap="none">
            <a:spAutoFit/>
          </a:bodyPr>
          <a:lstStyle/>
          <a:p>
            <a:pPr lvl="0" defTabSz="914400" latinLnBrk="1">
              <a:defRPr/>
            </a:pPr>
            <a:r>
              <a:rPr lang="en-US" altLang="ko-KR" sz="1200" i="1" dirty="0">
                <a:latin typeface="Arial" panose="020B0604020202020204" pitchFamily="34" charset="0"/>
                <a:cs typeface="Arial" panose="020B0604020202020204" pitchFamily="34" charset="0"/>
              </a:rPr>
              <a:t>N </a:t>
            </a:r>
            <a:r>
              <a:rPr lang="en-US" altLang="ko-KR" sz="1200" i="1" dirty="0" err="1">
                <a:latin typeface="Arial" panose="020B0604020202020204" pitchFamily="34" charset="0"/>
                <a:cs typeface="Arial" panose="020B0604020202020204" pitchFamily="34" charset="0"/>
              </a:rPr>
              <a:t>Engl</a:t>
            </a:r>
            <a:r>
              <a:rPr lang="en-US" altLang="ko-KR" sz="1200" i="1" dirty="0">
                <a:latin typeface="Arial" panose="020B0604020202020204" pitchFamily="34" charset="0"/>
                <a:cs typeface="Arial" panose="020B0604020202020204" pitchFamily="34" charset="0"/>
              </a:rPr>
              <a:t> J Med 1998; 338:347-354</a:t>
            </a:r>
            <a:endParaRPr lang="ko-KR" altLang="en-US" sz="1200" i="1" dirty="0">
              <a:latin typeface="Arial" panose="020B0604020202020204" pitchFamily="34" charset="0"/>
              <a:cs typeface="Arial" panose="020B0604020202020204" pitchFamily="34" charset="0"/>
            </a:endParaRPr>
          </a:p>
        </p:txBody>
      </p:sp>
      <p:sp>
        <p:nvSpPr>
          <p:cNvPr id="7" name="직사각형 6">
            <a:extLst>
              <a:ext uri="{FF2B5EF4-FFF2-40B4-BE49-F238E27FC236}">
                <a16:creationId xmlns:a16="http://schemas.microsoft.com/office/drawing/2014/main" id="{818855EA-AE4E-4595-B3B5-C9619EEAD474}"/>
              </a:ext>
            </a:extLst>
          </p:cNvPr>
          <p:cNvSpPr/>
          <p:nvPr/>
        </p:nvSpPr>
        <p:spPr>
          <a:xfrm>
            <a:off x="4042083" y="2600415"/>
            <a:ext cx="559837" cy="1866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90D261C6-FE3D-4071-A645-C021666F3673}"/>
              </a:ext>
            </a:extLst>
          </p:cNvPr>
          <p:cNvSpPr/>
          <p:nvPr/>
        </p:nvSpPr>
        <p:spPr>
          <a:xfrm>
            <a:off x="4042083" y="3530204"/>
            <a:ext cx="718457" cy="186612"/>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009449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6B51A12-3A53-4956-A050-EF3D8233B005}"/>
              </a:ext>
            </a:extLst>
          </p:cNvPr>
          <p:cNvSpPr/>
          <p:nvPr/>
        </p:nvSpPr>
        <p:spPr>
          <a:xfrm>
            <a:off x="6564448" y="6492874"/>
            <a:ext cx="2579552"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2000;342(18):1301-8</a:t>
            </a:r>
            <a:endParaRPr lang="ko-KR" altLang="en-US" sz="1200" dirty="0"/>
          </a:p>
        </p:txBody>
      </p:sp>
      <p:pic>
        <p:nvPicPr>
          <p:cNvPr id="7" name="그림 6">
            <a:extLst>
              <a:ext uri="{FF2B5EF4-FFF2-40B4-BE49-F238E27FC236}">
                <a16:creationId xmlns:a16="http://schemas.microsoft.com/office/drawing/2014/main" id="{A48832A8-2DC6-400C-A268-F273068365C6}"/>
              </a:ext>
            </a:extLst>
          </p:cNvPr>
          <p:cNvPicPr>
            <a:picLocks noChangeAspect="1"/>
          </p:cNvPicPr>
          <p:nvPr/>
        </p:nvPicPr>
        <p:blipFill>
          <a:blip r:embed="rId3"/>
          <a:stretch>
            <a:fillRect/>
          </a:stretch>
        </p:blipFill>
        <p:spPr>
          <a:xfrm>
            <a:off x="6693407" y="141918"/>
            <a:ext cx="1948060" cy="308604"/>
          </a:xfrm>
          <a:prstGeom prst="rect">
            <a:avLst/>
          </a:prstGeom>
        </p:spPr>
      </p:pic>
      <p:grpSp>
        <p:nvGrpSpPr>
          <p:cNvPr id="11" name="그룹 10">
            <a:extLst>
              <a:ext uri="{FF2B5EF4-FFF2-40B4-BE49-F238E27FC236}">
                <a16:creationId xmlns:a16="http://schemas.microsoft.com/office/drawing/2014/main" id="{DD1CE7B1-58B3-4E42-85AF-423D4462BEA6}"/>
              </a:ext>
            </a:extLst>
          </p:cNvPr>
          <p:cNvGrpSpPr/>
          <p:nvPr/>
        </p:nvGrpSpPr>
        <p:grpSpPr>
          <a:xfrm>
            <a:off x="719328" y="801038"/>
            <a:ext cx="5547362" cy="5968835"/>
            <a:chOff x="146283" y="718691"/>
            <a:chExt cx="5547362" cy="5968835"/>
          </a:xfrm>
        </p:grpSpPr>
        <p:pic>
          <p:nvPicPr>
            <p:cNvPr id="6" name="그림 5">
              <a:extLst>
                <a:ext uri="{FF2B5EF4-FFF2-40B4-BE49-F238E27FC236}">
                  <a16:creationId xmlns:a16="http://schemas.microsoft.com/office/drawing/2014/main" id="{5C157866-2622-4BAA-AA51-55A21E6BB050}"/>
                </a:ext>
              </a:extLst>
            </p:cNvPr>
            <p:cNvPicPr>
              <a:picLocks noChangeAspect="1"/>
            </p:cNvPicPr>
            <p:nvPr/>
          </p:nvPicPr>
          <p:blipFill rotWithShape="1">
            <a:blip r:embed="rId4"/>
            <a:srcRect l="11705" t="8986" r="69736" b="27109"/>
            <a:stretch/>
          </p:blipFill>
          <p:spPr>
            <a:xfrm>
              <a:off x="146283" y="718691"/>
              <a:ext cx="5547361" cy="5968835"/>
            </a:xfrm>
            <a:prstGeom prst="rect">
              <a:avLst/>
            </a:prstGeom>
          </p:spPr>
        </p:pic>
        <p:sp>
          <p:nvSpPr>
            <p:cNvPr id="9" name="직사각형 8">
              <a:extLst>
                <a:ext uri="{FF2B5EF4-FFF2-40B4-BE49-F238E27FC236}">
                  <a16:creationId xmlns:a16="http://schemas.microsoft.com/office/drawing/2014/main" id="{3CE3D81D-383E-49A8-BF1F-31E46B75B45F}"/>
                </a:ext>
              </a:extLst>
            </p:cNvPr>
            <p:cNvSpPr/>
            <p:nvPr/>
          </p:nvSpPr>
          <p:spPr>
            <a:xfrm>
              <a:off x="200709" y="2120889"/>
              <a:ext cx="5492936" cy="524776"/>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0" name="그림 9">
            <a:extLst>
              <a:ext uri="{FF2B5EF4-FFF2-40B4-BE49-F238E27FC236}">
                <a16:creationId xmlns:a16="http://schemas.microsoft.com/office/drawing/2014/main" id="{C37B3A5C-DF0C-4375-B84F-C9BBE740EA25}"/>
              </a:ext>
            </a:extLst>
          </p:cNvPr>
          <p:cNvPicPr>
            <a:picLocks noChangeAspect="1"/>
          </p:cNvPicPr>
          <p:nvPr/>
        </p:nvPicPr>
        <p:blipFill rotWithShape="1">
          <a:blip r:embed="rId5"/>
          <a:srcRect l="56646" t="40028" r="19641" b="48575"/>
          <a:stretch/>
        </p:blipFill>
        <p:spPr>
          <a:xfrm>
            <a:off x="1214049" y="88127"/>
            <a:ext cx="4824390" cy="724791"/>
          </a:xfrm>
          <a:prstGeom prst="rect">
            <a:avLst/>
          </a:prstGeom>
        </p:spPr>
      </p:pic>
      <p:sp>
        <p:nvSpPr>
          <p:cNvPr id="14" name="직사각형 13">
            <a:extLst>
              <a:ext uri="{FF2B5EF4-FFF2-40B4-BE49-F238E27FC236}">
                <a16:creationId xmlns:a16="http://schemas.microsoft.com/office/drawing/2014/main" id="{82B985F3-112E-4808-AC88-C8B63239DEDF}"/>
              </a:ext>
            </a:extLst>
          </p:cNvPr>
          <p:cNvSpPr/>
          <p:nvPr/>
        </p:nvSpPr>
        <p:spPr>
          <a:xfrm>
            <a:off x="7067753" y="535349"/>
            <a:ext cx="1199367" cy="369332"/>
          </a:xfrm>
          <a:prstGeom prst="rect">
            <a:avLst/>
          </a:prstGeom>
        </p:spPr>
        <p:txBody>
          <a:bodyPr wrap="none">
            <a:spAutoFit/>
          </a:bodyPr>
          <a:lstStyle/>
          <a:p>
            <a:r>
              <a:rPr lang="en-US" altLang="ko-KR" dirty="0">
                <a:latin typeface="Calibri" panose="020F0502020204030204" pitchFamily="34" charset="0"/>
              </a:rPr>
              <a:t>ARMA trial</a:t>
            </a:r>
            <a:endParaRPr lang="ko-KR" altLang="en-US" dirty="0"/>
          </a:p>
        </p:txBody>
      </p:sp>
    </p:spTree>
    <p:extLst>
      <p:ext uri="{BB962C8B-B14F-4D97-AF65-F5344CB8AC3E}">
        <p14:creationId xmlns:p14="http://schemas.microsoft.com/office/powerpoint/2010/main" val="829219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5D74C25-CE7E-4003-B72D-03C5D15C430C}"/>
              </a:ext>
            </a:extLst>
          </p:cNvPr>
          <p:cNvSpPr>
            <a:spLocks noGrp="1"/>
          </p:cNvSpPr>
          <p:nvPr>
            <p:ph type="title"/>
          </p:nvPr>
        </p:nvSpPr>
        <p:spPr/>
        <p:txBody>
          <a:bodyPr>
            <a:normAutofit/>
          </a:bodyPr>
          <a:lstStyle/>
          <a:p>
            <a:r>
              <a:rPr lang="en-US" altLang="ko-KR" sz="3600" b="1" dirty="0"/>
              <a:t>Low Tidal Volume</a:t>
            </a:r>
            <a:endParaRPr lang="ko-KR" altLang="en-US" sz="3600" b="1" dirty="0"/>
          </a:p>
        </p:txBody>
      </p:sp>
      <p:pic>
        <p:nvPicPr>
          <p:cNvPr id="5" name="내용 개체 틀 4">
            <a:extLst>
              <a:ext uri="{FF2B5EF4-FFF2-40B4-BE49-F238E27FC236}">
                <a16:creationId xmlns:a16="http://schemas.microsoft.com/office/drawing/2014/main" id="{94E30BF8-342A-4323-BF35-C26F0DE66223}"/>
              </a:ext>
            </a:extLst>
          </p:cNvPr>
          <p:cNvPicPr>
            <a:picLocks noGrp="1" noChangeAspect="1"/>
          </p:cNvPicPr>
          <p:nvPr>
            <p:ph idx="1"/>
          </p:nvPr>
        </p:nvPicPr>
        <p:blipFill rotWithShape="1">
          <a:blip r:embed="rId3"/>
          <a:srcRect l="7179" t="43904" r="79217" b="25920"/>
          <a:stretch/>
        </p:blipFill>
        <p:spPr>
          <a:xfrm>
            <a:off x="362768" y="1543743"/>
            <a:ext cx="5439430" cy="3770514"/>
          </a:xfrm>
          <a:prstGeom prst="rect">
            <a:avLst/>
          </a:prstGeom>
        </p:spPr>
      </p:pic>
      <p:sp>
        <p:nvSpPr>
          <p:cNvPr id="4" name="직사각형 3">
            <a:extLst>
              <a:ext uri="{FF2B5EF4-FFF2-40B4-BE49-F238E27FC236}">
                <a16:creationId xmlns:a16="http://schemas.microsoft.com/office/drawing/2014/main" id="{AF0A6E3E-8EBB-4B5B-A416-54D4A2781322}"/>
              </a:ext>
            </a:extLst>
          </p:cNvPr>
          <p:cNvSpPr/>
          <p:nvPr/>
        </p:nvSpPr>
        <p:spPr>
          <a:xfrm>
            <a:off x="6564448" y="6492874"/>
            <a:ext cx="2579552"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2000;342(18):1301-8</a:t>
            </a:r>
            <a:endParaRPr lang="ko-KR" altLang="en-US" sz="1200" dirty="0"/>
          </a:p>
        </p:txBody>
      </p:sp>
      <p:sp>
        <p:nvSpPr>
          <p:cNvPr id="6" name="직사각형 5">
            <a:extLst>
              <a:ext uri="{FF2B5EF4-FFF2-40B4-BE49-F238E27FC236}">
                <a16:creationId xmlns:a16="http://schemas.microsoft.com/office/drawing/2014/main" id="{33390BD4-6B8C-440F-8612-09EE0C578CE8}"/>
              </a:ext>
            </a:extLst>
          </p:cNvPr>
          <p:cNvSpPr/>
          <p:nvPr/>
        </p:nvSpPr>
        <p:spPr>
          <a:xfrm>
            <a:off x="5579334" y="2600198"/>
            <a:ext cx="2607958" cy="338554"/>
          </a:xfrm>
          <a:prstGeom prst="rect">
            <a:avLst/>
          </a:prstGeom>
        </p:spPr>
        <p:txBody>
          <a:bodyPr wrap="none">
            <a:spAutoFit/>
          </a:bodyPr>
          <a:lstStyle/>
          <a:p>
            <a:r>
              <a:rPr lang="en-US" altLang="ko-KR" sz="1600" b="1" dirty="0">
                <a:solidFill>
                  <a:srgbClr val="C00000"/>
                </a:solidFill>
                <a:latin typeface="NewUnivers-Medium"/>
              </a:rPr>
              <a:t>Mortality 31.0%, Low TV</a:t>
            </a:r>
            <a:endParaRPr lang="ko-KR" altLang="en-US" sz="1600" b="1" dirty="0">
              <a:solidFill>
                <a:srgbClr val="C00000"/>
              </a:solidFill>
            </a:endParaRPr>
          </a:p>
        </p:txBody>
      </p:sp>
      <p:sp>
        <p:nvSpPr>
          <p:cNvPr id="7" name="직사각형 6">
            <a:extLst>
              <a:ext uri="{FF2B5EF4-FFF2-40B4-BE49-F238E27FC236}">
                <a16:creationId xmlns:a16="http://schemas.microsoft.com/office/drawing/2014/main" id="{41097BD7-360B-42CD-B16F-86443EB48542}"/>
              </a:ext>
            </a:extLst>
          </p:cNvPr>
          <p:cNvSpPr/>
          <p:nvPr/>
        </p:nvSpPr>
        <p:spPr>
          <a:xfrm>
            <a:off x="5579334" y="2969530"/>
            <a:ext cx="3246658" cy="338554"/>
          </a:xfrm>
          <a:prstGeom prst="rect">
            <a:avLst/>
          </a:prstGeom>
        </p:spPr>
        <p:txBody>
          <a:bodyPr wrap="none">
            <a:spAutoFit/>
          </a:bodyPr>
          <a:lstStyle/>
          <a:p>
            <a:r>
              <a:rPr lang="en-US" altLang="ko-KR" sz="1600" b="1" dirty="0">
                <a:solidFill>
                  <a:schemeClr val="accent6">
                    <a:lumMod val="50000"/>
                  </a:schemeClr>
                </a:solidFill>
                <a:latin typeface="NewUnivers-Medium"/>
              </a:rPr>
              <a:t>Mortality 39.8%, Traditional TV</a:t>
            </a:r>
            <a:endParaRPr lang="ko-KR" altLang="en-US" sz="1600" b="1" dirty="0">
              <a:solidFill>
                <a:schemeClr val="accent6">
                  <a:lumMod val="50000"/>
                </a:schemeClr>
              </a:solidFill>
            </a:endParaRPr>
          </a:p>
        </p:txBody>
      </p:sp>
      <p:sp>
        <p:nvSpPr>
          <p:cNvPr id="8" name="자유형: 도형 7">
            <a:extLst>
              <a:ext uri="{FF2B5EF4-FFF2-40B4-BE49-F238E27FC236}">
                <a16:creationId xmlns:a16="http://schemas.microsoft.com/office/drawing/2014/main" id="{1020F4F4-336F-4391-98B6-960119CA848E}"/>
              </a:ext>
            </a:extLst>
          </p:cNvPr>
          <p:cNvSpPr/>
          <p:nvPr/>
        </p:nvSpPr>
        <p:spPr>
          <a:xfrm>
            <a:off x="1121664" y="2109216"/>
            <a:ext cx="4340352" cy="792480"/>
          </a:xfrm>
          <a:custGeom>
            <a:avLst/>
            <a:gdLst>
              <a:gd name="connsiteX0" fmla="*/ 0 w 4340352"/>
              <a:gd name="connsiteY0" fmla="*/ 0 h 792480"/>
              <a:gd name="connsiteX1" fmla="*/ 365760 w 4340352"/>
              <a:gd name="connsiteY1" fmla="*/ 512064 h 792480"/>
              <a:gd name="connsiteX2" fmla="*/ 877824 w 4340352"/>
              <a:gd name="connsiteY2" fmla="*/ 694944 h 792480"/>
              <a:gd name="connsiteX3" fmla="*/ 1438656 w 4340352"/>
              <a:gd name="connsiteY3" fmla="*/ 755904 h 792480"/>
              <a:gd name="connsiteX4" fmla="*/ 1584960 w 4340352"/>
              <a:gd name="connsiteY4" fmla="*/ 768096 h 792480"/>
              <a:gd name="connsiteX5" fmla="*/ 2170176 w 4340352"/>
              <a:gd name="connsiteY5" fmla="*/ 792480 h 792480"/>
              <a:gd name="connsiteX6" fmla="*/ 4315968 w 4340352"/>
              <a:gd name="connsiteY6" fmla="*/ 780288 h 792480"/>
              <a:gd name="connsiteX7" fmla="*/ 4340352 w 4340352"/>
              <a:gd name="connsiteY7" fmla="*/ 780288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0352" h="792480">
                <a:moveTo>
                  <a:pt x="0" y="0"/>
                </a:moveTo>
                <a:cubicBezTo>
                  <a:pt x="109728" y="198120"/>
                  <a:pt x="219456" y="396240"/>
                  <a:pt x="365760" y="512064"/>
                </a:cubicBezTo>
                <a:cubicBezTo>
                  <a:pt x="512064" y="627888"/>
                  <a:pt x="699008" y="654304"/>
                  <a:pt x="877824" y="694944"/>
                </a:cubicBezTo>
                <a:cubicBezTo>
                  <a:pt x="1056640" y="735584"/>
                  <a:pt x="1320800" y="743712"/>
                  <a:pt x="1438656" y="755904"/>
                </a:cubicBezTo>
                <a:cubicBezTo>
                  <a:pt x="1556512" y="768096"/>
                  <a:pt x="1584960" y="768096"/>
                  <a:pt x="1584960" y="768096"/>
                </a:cubicBezTo>
                <a:lnTo>
                  <a:pt x="2170176" y="792480"/>
                </a:lnTo>
                <a:lnTo>
                  <a:pt x="4315968" y="780288"/>
                </a:lnTo>
                <a:lnTo>
                  <a:pt x="4340352" y="780288"/>
                </a:lnTo>
              </a:path>
            </a:pathLst>
          </a:custGeom>
          <a:noFill/>
          <a:ln w="76200">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자유형: 도형 9">
            <a:extLst>
              <a:ext uri="{FF2B5EF4-FFF2-40B4-BE49-F238E27FC236}">
                <a16:creationId xmlns:a16="http://schemas.microsoft.com/office/drawing/2014/main" id="{4D612E7F-FE01-4FB4-9A8B-999418AAD0EF}"/>
              </a:ext>
            </a:extLst>
          </p:cNvPr>
          <p:cNvSpPr/>
          <p:nvPr/>
        </p:nvSpPr>
        <p:spPr>
          <a:xfrm>
            <a:off x="1109472" y="2084832"/>
            <a:ext cx="4364736" cy="1024128"/>
          </a:xfrm>
          <a:custGeom>
            <a:avLst/>
            <a:gdLst>
              <a:gd name="connsiteX0" fmla="*/ 0 w 4364736"/>
              <a:gd name="connsiteY0" fmla="*/ 0 h 1024128"/>
              <a:gd name="connsiteX1" fmla="*/ 402336 w 4364736"/>
              <a:gd name="connsiteY1" fmla="*/ 780288 h 1024128"/>
              <a:gd name="connsiteX2" fmla="*/ 670560 w 4364736"/>
              <a:gd name="connsiteY2" fmla="*/ 890016 h 1024128"/>
              <a:gd name="connsiteX3" fmla="*/ 963168 w 4364736"/>
              <a:gd name="connsiteY3" fmla="*/ 950976 h 1024128"/>
              <a:gd name="connsiteX4" fmla="*/ 1194816 w 4364736"/>
              <a:gd name="connsiteY4" fmla="*/ 999744 h 1024128"/>
              <a:gd name="connsiteX5" fmla="*/ 1463040 w 4364736"/>
              <a:gd name="connsiteY5" fmla="*/ 987552 h 1024128"/>
              <a:gd name="connsiteX6" fmla="*/ 1865376 w 4364736"/>
              <a:gd name="connsiteY6" fmla="*/ 999744 h 1024128"/>
              <a:gd name="connsiteX7" fmla="*/ 3084576 w 4364736"/>
              <a:gd name="connsiteY7" fmla="*/ 999744 h 1024128"/>
              <a:gd name="connsiteX8" fmla="*/ 4364736 w 4364736"/>
              <a:gd name="connsiteY8" fmla="*/ 1024128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4736" h="1024128">
                <a:moveTo>
                  <a:pt x="0" y="0"/>
                </a:moveTo>
                <a:cubicBezTo>
                  <a:pt x="145288" y="315976"/>
                  <a:pt x="290576" y="631952"/>
                  <a:pt x="402336" y="780288"/>
                </a:cubicBezTo>
                <a:cubicBezTo>
                  <a:pt x="514096" y="928624"/>
                  <a:pt x="577088" y="861568"/>
                  <a:pt x="670560" y="890016"/>
                </a:cubicBezTo>
                <a:cubicBezTo>
                  <a:pt x="764032" y="918464"/>
                  <a:pt x="963168" y="950976"/>
                  <a:pt x="963168" y="950976"/>
                </a:cubicBezTo>
                <a:cubicBezTo>
                  <a:pt x="1050544" y="969264"/>
                  <a:pt x="1111504" y="993648"/>
                  <a:pt x="1194816" y="999744"/>
                </a:cubicBezTo>
                <a:cubicBezTo>
                  <a:pt x="1278128" y="1005840"/>
                  <a:pt x="1351280" y="987552"/>
                  <a:pt x="1463040" y="987552"/>
                </a:cubicBezTo>
                <a:cubicBezTo>
                  <a:pt x="1574800" y="987552"/>
                  <a:pt x="1865376" y="999744"/>
                  <a:pt x="1865376" y="999744"/>
                </a:cubicBezTo>
                <a:lnTo>
                  <a:pt x="3084576" y="999744"/>
                </a:lnTo>
                <a:lnTo>
                  <a:pt x="4364736" y="1024128"/>
                </a:lnTo>
              </a:path>
            </a:pathLst>
          </a:custGeom>
          <a:noFill/>
          <a:ln w="76200">
            <a:solidFill>
              <a:srgbClr val="54823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a:extLst>
              <a:ext uri="{FF2B5EF4-FFF2-40B4-BE49-F238E27FC236}">
                <a16:creationId xmlns:a16="http://schemas.microsoft.com/office/drawing/2014/main" id="{05D8F824-BC94-42A9-9226-4AD1DA70A33A}"/>
              </a:ext>
            </a:extLst>
          </p:cNvPr>
          <p:cNvGrpSpPr/>
          <p:nvPr/>
        </p:nvGrpSpPr>
        <p:grpSpPr>
          <a:xfrm>
            <a:off x="87643" y="1389887"/>
            <a:ext cx="5547360" cy="4411623"/>
            <a:chOff x="87643" y="1389887"/>
            <a:chExt cx="5547360" cy="4411623"/>
          </a:xfrm>
        </p:grpSpPr>
        <p:pic>
          <p:nvPicPr>
            <p:cNvPr id="13" name="내용 개체 틀 4">
              <a:extLst>
                <a:ext uri="{FF2B5EF4-FFF2-40B4-BE49-F238E27FC236}">
                  <a16:creationId xmlns:a16="http://schemas.microsoft.com/office/drawing/2014/main" id="{260430B3-E8AD-40C8-A70F-A3C65BFEC0E8}"/>
                </a:ext>
              </a:extLst>
            </p:cNvPr>
            <p:cNvPicPr>
              <a:picLocks noChangeAspect="1"/>
            </p:cNvPicPr>
            <p:nvPr/>
          </p:nvPicPr>
          <p:blipFill rotWithShape="1">
            <a:blip r:embed="rId3"/>
            <a:srcRect l="21366" t="46131" r="64760" b="18562"/>
            <a:stretch/>
          </p:blipFill>
          <p:spPr>
            <a:xfrm>
              <a:off x="87643" y="1389887"/>
              <a:ext cx="5547360" cy="4411623"/>
            </a:xfrm>
            <a:prstGeom prst="rect">
              <a:avLst/>
            </a:prstGeom>
          </p:spPr>
        </p:pic>
        <p:sp>
          <p:nvSpPr>
            <p:cNvPr id="16" name="직사각형 15">
              <a:extLst>
                <a:ext uri="{FF2B5EF4-FFF2-40B4-BE49-F238E27FC236}">
                  <a16:creationId xmlns:a16="http://schemas.microsoft.com/office/drawing/2014/main" id="{0FF571E1-371C-4D1A-9EFD-FE3FE71A25A4}"/>
                </a:ext>
              </a:extLst>
            </p:cNvPr>
            <p:cNvSpPr/>
            <p:nvPr/>
          </p:nvSpPr>
          <p:spPr>
            <a:xfrm>
              <a:off x="114855" y="3879513"/>
              <a:ext cx="5492936" cy="847964"/>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B5E105F7-9431-4764-B3DA-79AE3ACF7968}"/>
                </a:ext>
              </a:extLst>
            </p:cNvPr>
            <p:cNvSpPr/>
            <p:nvPr/>
          </p:nvSpPr>
          <p:spPr>
            <a:xfrm>
              <a:off x="114855" y="5001847"/>
              <a:ext cx="5492936" cy="650964"/>
            </a:xfrm>
            <a:prstGeom prst="rect">
              <a:avLst/>
            </a:prstGeom>
            <a:solidFill>
              <a:srgbClr val="FF0000">
                <a:alpha val="1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직사각형 2"/>
          <p:cNvSpPr/>
          <p:nvPr/>
        </p:nvSpPr>
        <p:spPr>
          <a:xfrm>
            <a:off x="2458808" y="2095368"/>
            <a:ext cx="805028" cy="307777"/>
          </a:xfrm>
          <a:prstGeom prst="rect">
            <a:avLst/>
          </a:prstGeom>
        </p:spPr>
        <p:txBody>
          <a:bodyPr wrap="none">
            <a:spAutoFit/>
          </a:bodyPr>
          <a:lstStyle/>
          <a:p>
            <a:pPr algn="ctr"/>
            <a:r>
              <a:rPr lang="en-US" altLang="ko-KR" sz="1400" dirty="0">
                <a:solidFill>
                  <a:schemeClr val="tx1">
                    <a:lumMod val="75000"/>
                    <a:lumOff val="25000"/>
                  </a:schemeClr>
                </a:solidFill>
              </a:rPr>
              <a:t>(n=432)</a:t>
            </a:r>
            <a:endParaRPr lang="ko-KR" altLang="en-US" sz="1400" dirty="0">
              <a:solidFill>
                <a:schemeClr val="tx1">
                  <a:lumMod val="75000"/>
                  <a:lumOff val="25000"/>
                </a:schemeClr>
              </a:solidFill>
            </a:endParaRPr>
          </a:p>
        </p:txBody>
      </p:sp>
      <p:sp>
        <p:nvSpPr>
          <p:cNvPr id="19" name="직사각형 18"/>
          <p:cNvSpPr/>
          <p:nvPr/>
        </p:nvSpPr>
        <p:spPr>
          <a:xfrm>
            <a:off x="3651353" y="2095367"/>
            <a:ext cx="805029" cy="307777"/>
          </a:xfrm>
          <a:prstGeom prst="rect">
            <a:avLst/>
          </a:prstGeom>
        </p:spPr>
        <p:txBody>
          <a:bodyPr wrap="none">
            <a:spAutoFit/>
          </a:bodyPr>
          <a:lstStyle/>
          <a:p>
            <a:pPr algn="ctr"/>
            <a:r>
              <a:rPr lang="en-US" altLang="ko-KR" sz="1400" dirty="0">
                <a:solidFill>
                  <a:schemeClr val="tx1">
                    <a:lumMod val="75000"/>
                    <a:lumOff val="25000"/>
                  </a:schemeClr>
                </a:solidFill>
              </a:rPr>
              <a:t>(</a:t>
            </a:r>
            <a:r>
              <a:rPr lang="en-US" altLang="ko-KR" sz="1400" dirty="0" smtClean="0">
                <a:solidFill>
                  <a:schemeClr val="tx1">
                    <a:lumMod val="75000"/>
                    <a:lumOff val="25000"/>
                  </a:schemeClr>
                </a:solidFill>
              </a:rPr>
              <a:t>n=429)</a:t>
            </a:r>
            <a:endParaRPr lang="ko-KR" altLang="en-US" sz="1400" dirty="0">
              <a:solidFill>
                <a:schemeClr val="tx1">
                  <a:lumMod val="75000"/>
                  <a:lumOff val="25000"/>
                </a:schemeClr>
              </a:solidFill>
            </a:endParaRPr>
          </a:p>
        </p:txBody>
      </p:sp>
    </p:spTree>
    <p:extLst>
      <p:ext uri="{BB962C8B-B14F-4D97-AF65-F5344CB8AC3E}">
        <p14:creationId xmlns:p14="http://schemas.microsoft.com/office/powerpoint/2010/main" val="181115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0A00A3D-649A-4923-ACC6-E87FF37CF940}"/>
              </a:ext>
            </a:extLst>
          </p:cNvPr>
          <p:cNvSpPr>
            <a:spLocks noGrp="1"/>
          </p:cNvSpPr>
          <p:nvPr>
            <p:ph type="title"/>
          </p:nvPr>
        </p:nvSpPr>
        <p:spPr/>
        <p:txBody>
          <a:bodyPr/>
          <a:lstStyle/>
          <a:p>
            <a:endParaRPr lang="ko-KR" altLang="en-US"/>
          </a:p>
        </p:txBody>
      </p:sp>
      <p:pic>
        <p:nvPicPr>
          <p:cNvPr id="2050" name="Picture 2" descr="Peak airway pressure in mechanical ventilation definition &amp; interpretation">
            <a:extLst>
              <a:ext uri="{FF2B5EF4-FFF2-40B4-BE49-F238E27FC236}">
                <a16:creationId xmlns:a16="http://schemas.microsoft.com/office/drawing/2014/main" id="{524C1301-3C75-4B62-B4D6-A527579238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3664" y="1061457"/>
            <a:ext cx="7076672" cy="4689475"/>
          </a:xfrm>
          <a:prstGeom prst="rect">
            <a:avLst/>
          </a:prstGeom>
          <a:noFill/>
          <a:extLst>
            <a:ext uri="{909E8E84-426E-40DD-AFC4-6F175D3DCCD1}">
              <a14:hiddenFill xmlns:a14="http://schemas.microsoft.com/office/drawing/2010/main">
                <a:solidFill>
                  <a:srgbClr val="FFFFFF"/>
                </a:solidFill>
              </a14:hiddenFill>
            </a:ext>
          </a:extLst>
        </p:spPr>
      </p:pic>
      <p:sp>
        <p:nvSpPr>
          <p:cNvPr id="3" name="직사각형 2"/>
          <p:cNvSpPr/>
          <p:nvPr/>
        </p:nvSpPr>
        <p:spPr>
          <a:xfrm>
            <a:off x="1309255" y="1061457"/>
            <a:ext cx="2337954" cy="107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p:cNvSpPr/>
          <p:nvPr/>
        </p:nvSpPr>
        <p:spPr>
          <a:xfrm>
            <a:off x="6982691" y="2514596"/>
            <a:ext cx="1096472" cy="39485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6982691" y="3468540"/>
            <a:ext cx="1096472" cy="39485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3475528" y="2091311"/>
            <a:ext cx="369108" cy="288203"/>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4567066" y="2404483"/>
            <a:ext cx="727364" cy="40250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타원 4"/>
          <p:cNvSpPr/>
          <p:nvPr/>
        </p:nvSpPr>
        <p:spPr>
          <a:xfrm>
            <a:off x="3792681" y="228599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4423066" y="3030680"/>
            <a:ext cx="144000" cy="144000"/>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C000"/>
              </a:solidFill>
            </a:endParaRPr>
          </a:p>
        </p:txBody>
      </p:sp>
      <p:cxnSp>
        <p:nvCxnSpPr>
          <p:cNvPr id="11" name="직선 연결선 10"/>
          <p:cNvCxnSpPr/>
          <p:nvPr/>
        </p:nvCxnSpPr>
        <p:spPr>
          <a:xfrm flipH="1">
            <a:off x="6847609" y="3093025"/>
            <a:ext cx="1" cy="1395844"/>
          </a:xfrm>
          <a:prstGeom prst="line">
            <a:avLst/>
          </a:prstGeom>
          <a:ln w="508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6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a:t>Plateau </a:t>
            </a:r>
            <a:r>
              <a:rPr lang="en-US" altLang="ko-KR" sz="3600" b="1" dirty="0" smtClean="0"/>
              <a:t>Pressure </a:t>
            </a:r>
            <a:r>
              <a:rPr lang="en-US" altLang="ko-KR" sz="3600" b="1" dirty="0"/>
              <a:t>(</a:t>
            </a:r>
            <a:r>
              <a:rPr lang="en-US" altLang="ko-KR" sz="3600" b="1" dirty="0" err="1"/>
              <a:t>P</a:t>
            </a:r>
            <a:r>
              <a:rPr lang="en-US" altLang="ko-KR" sz="3600" b="1" baseline="-25000" dirty="0" err="1"/>
              <a:t>plat</a:t>
            </a:r>
            <a:r>
              <a:rPr lang="en-US" altLang="ko-KR" sz="3600" b="1" dirty="0"/>
              <a:t>)</a:t>
            </a:r>
            <a:endParaRPr lang="ko-KR" altLang="en-US" sz="3600" dirty="0"/>
          </a:p>
        </p:txBody>
      </p:sp>
      <p:pic>
        <p:nvPicPr>
          <p:cNvPr id="4" name="Picture 4" descr="Pressure/Time Scalar Increased Airway Resistance Decreased Compliance PIP Pplat PIP Pplat A . B . A-An increase in airway ..."/>
          <p:cNvPicPr>
            <a:picLocks noChangeAspect="1" noChangeArrowheads="1"/>
          </p:cNvPicPr>
          <p:nvPr/>
        </p:nvPicPr>
        <p:blipFill rotWithShape="1">
          <a:blip r:embed="rId2">
            <a:extLst>
              <a:ext uri="{28A0092B-C50C-407E-A947-70E740481C1C}">
                <a14:useLocalDpi xmlns:a14="http://schemas.microsoft.com/office/drawing/2010/main" val="0"/>
              </a:ext>
            </a:extLst>
          </a:blip>
          <a:srcRect l="55870" t="36716" r="6328" b="32590"/>
          <a:stretch/>
        </p:blipFill>
        <p:spPr bwMode="auto">
          <a:xfrm>
            <a:off x="997525" y="2025703"/>
            <a:ext cx="4337880" cy="2641676"/>
          </a:xfrm>
          <a:prstGeom prst="rect">
            <a:avLst/>
          </a:prstGeom>
          <a:noFill/>
          <a:extLst>
            <a:ext uri="{909E8E84-426E-40DD-AFC4-6F175D3DCCD1}">
              <a14:hiddenFill xmlns:a14="http://schemas.microsoft.com/office/drawing/2010/main">
                <a:solidFill>
                  <a:srgbClr val="FFFFFF"/>
                </a:solidFill>
              </a14:hiddenFill>
            </a:ext>
          </a:extLst>
        </p:spPr>
      </p:pic>
      <p:sp>
        <p:nvSpPr>
          <p:cNvPr id="5" name="타원 4"/>
          <p:cNvSpPr/>
          <p:nvPr/>
        </p:nvSpPr>
        <p:spPr>
          <a:xfrm>
            <a:off x="2318350" y="3097558"/>
            <a:ext cx="589076" cy="1399636"/>
          </a:xfrm>
          <a:prstGeom prst="ellipse">
            <a:avLst/>
          </a:prstGeom>
          <a:solidFill>
            <a:srgbClr val="FF50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5482096" y="2053879"/>
            <a:ext cx="3132509" cy="2585323"/>
          </a:xfrm>
          <a:prstGeom prst="rect">
            <a:avLst/>
          </a:prstGeom>
          <a:solidFill>
            <a:schemeClr val="bg2"/>
          </a:solidFill>
          <a:effectLst>
            <a:softEdge rad="63500"/>
          </a:effectLst>
        </p:spPr>
        <p:txBody>
          <a:bodyPr wrap="square" rtlCol="0">
            <a:spAutoFit/>
          </a:bodyPr>
          <a:lstStyle/>
          <a:p>
            <a:pPr algn="ctr">
              <a:lnSpc>
                <a:spcPct val="150000"/>
              </a:lnSpc>
            </a:pPr>
            <a:r>
              <a:rPr lang="en-US" altLang="ko-KR" sz="1600" b="1" dirty="0">
                <a:solidFill>
                  <a:srgbClr val="002060"/>
                </a:solidFill>
              </a:rPr>
              <a:t> Restrictive lung disorders</a:t>
            </a:r>
          </a:p>
          <a:p>
            <a:pPr marL="742950" lvl="1" indent="-285750">
              <a:lnSpc>
                <a:spcPct val="150000"/>
              </a:lnSpc>
              <a:buClr>
                <a:schemeClr val="tx1"/>
              </a:buClr>
              <a:buFont typeface="Wingdings" panose="05000000000000000000" pitchFamily="2" charset="2"/>
              <a:buChar char="§"/>
            </a:pPr>
            <a:r>
              <a:rPr lang="en-US" altLang="ko-KR" sz="1600" dirty="0">
                <a:solidFill>
                  <a:srgbClr val="C00000"/>
                </a:solidFill>
              </a:rPr>
              <a:t>Pulmonary fibrosis</a:t>
            </a:r>
          </a:p>
          <a:p>
            <a:pPr marL="742950" lvl="1" indent="-285750">
              <a:lnSpc>
                <a:spcPct val="150000"/>
              </a:lnSpc>
              <a:buClr>
                <a:schemeClr val="tx1"/>
              </a:buClr>
              <a:buFont typeface="Wingdings" panose="05000000000000000000" pitchFamily="2" charset="2"/>
              <a:buChar char="§"/>
            </a:pPr>
            <a:r>
              <a:rPr lang="en-US" altLang="ko-KR" sz="1600" dirty="0">
                <a:solidFill>
                  <a:srgbClr val="C00000"/>
                </a:solidFill>
              </a:rPr>
              <a:t>Pneumonia</a:t>
            </a:r>
          </a:p>
          <a:p>
            <a:pPr marL="742950" lvl="1" indent="-285750">
              <a:lnSpc>
                <a:spcPct val="150000"/>
              </a:lnSpc>
              <a:buClr>
                <a:schemeClr val="tx1"/>
              </a:buClr>
              <a:buFont typeface="Wingdings" panose="05000000000000000000" pitchFamily="2" charset="2"/>
              <a:buChar char="§"/>
            </a:pPr>
            <a:r>
              <a:rPr lang="en-US" altLang="ko-KR" sz="1600" dirty="0">
                <a:solidFill>
                  <a:srgbClr val="C00000"/>
                </a:solidFill>
              </a:rPr>
              <a:t>Pulmonary edema</a:t>
            </a:r>
          </a:p>
          <a:p>
            <a:pPr marL="742950" lvl="1" indent="-285750">
              <a:lnSpc>
                <a:spcPct val="150000"/>
              </a:lnSpc>
              <a:buClr>
                <a:schemeClr val="tx1"/>
              </a:buClr>
              <a:buFont typeface="Wingdings" panose="05000000000000000000" pitchFamily="2" charset="2"/>
              <a:buChar char="§"/>
            </a:pPr>
            <a:r>
              <a:rPr lang="en-US" altLang="ko-KR" sz="1600" dirty="0">
                <a:solidFill>
                  <a:srgbClr val="C00000"/>
                </a:solidFill>
              </a:rPr>
              <a:t>ARDS</a:t>
            </a:r>
          </a:p>
          <a:p>
            <a:pPr algn="ctr">
              <a:lnSpc>
                <a:spcPct val="150000"/>
              </a:lnSpc>
              <a:buClr>
                <a:schemeClr val="tx1"/>
              </a:buClr>
            </a:pPr>
            <a:r>
              <a:rPr lang="en-US" altLang="ko-KR" sz="1400" dirty="0">
                <a:solidFill>
                  <a:schemeClr val="accent5">
                    <a:lumMod val="50000"/>
                  </a:schemeClr>
                </a:solidFill>
              </a:rPr>
              <a:t>Increased abdominal Pr.</a:t>
            </a:r>
          </a:p>
          <a:p>
            <a:pPr algn="ctr">
              <a:lnSpc>
                <a:spcPct val="150000"/>
              </a:lnSpc>
              <a:buClr>
                <a:schemeClr val="tx1"/>
              </a:buClr>
            </a:pPr>
            <a:r>
              <a:rPr lang="en-US" altLang="ko-KR" sz="1400" dirty="0">
                <a:solidFill>
                  <a:schemeClr val="accent5">
                    <a:lumMod val="50000"/>
                  </a:schemeClr>
                </a:solidFill>
              </a:rPr>
              <a:t>Asynchronous breathing</a:t>
            </a:r>
          </a:p>
        </p:txBody>
      </p:sp>
      <p:sp>
        <p:nvSpPr>
          <p:cNvPr id="7" name="TextBox 6"/>
          <p:cNvSpPr txBox="1"/>
          <p:nvPr/>
        </p:nvSpPr>
        <p:spPr>
          <a:xfrm>
            <a:off x="3166465" y="3520377"/>
            <a:ext cx="3119836" cy="307777"/>
          </a:xfrm>
          <a:prstGeom prst="rect">
            <a:avLst/>
          </a:prstGeom>
          <a:noFill/>
        </p:spPr>
        <p:txBody>
          <a:bodyPr wrap="square" rtlCol="0">
            <a:spAutoFit/>
          </a:bodyPr>
          <a:lstStyle/>
          <a:p>
            <a:r>
              <a:rPr lang="en-US" altLang="ko-KR" sz="1400" b="1" dirty="0">
                <a:solidFill>
                  <a:srgbClr val="C00000"/>
                </a:solidFill>
              </a:rPr>
              <a:t>Decreased compliance</a:t>
            </a:r>
            <a:endParaRPr lang="ko-KR" altLang="en-US" sz="1400" b="1" dirty="0">
              <a:solidFill>
                <a:srgbClr val="C00000"/>
              </a:solidFill>
            </a:endParaRPr>
          </a:p>
        </p:txBody>
      </p:sp>
      <p:sp>
        <p:nvSpPr>
          <p:cNvPr id="8" name="직사각형 7"/>
          <p:cNvSpPr/>
          <p:nvPr/>
        </p:nvSpPr>
        <p:spPr>
          <a:xfrm>
            <a:off x="3054117" y="2965297"/>
            <a:ext cx="727364" cy="402504"/>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068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593E911-160B-4260-9007-0BEC4094AFEF}"/>
              </a:ext>
            </a:extLst>
          </p:cNvPr>
          <p:cNvSpPr>
            <a:spLocks noGrp="1"/>
          </p:cNvSpPr>
          <p:nvPr>
            <p:ph type="title"/>
          </p:nvPr>
        </p:nvSpPr>
        <p:spPr/>
        <p:txBody>
          <a:bodyPr>
            <a:normAutofit/>
          </a:bodyPr>
          <a:lstStyle/>
          <a:p>
            <a:r>
              <a:rPr lang="en-US" altLang="ko-KR" sz="3600" b="1" dirty="0"/>
              <a:t>Plateau </a:t>
            </a:r>
            <a:r>
              <a:rPr lang="en-US" altLang="ko-KR" sz="3600" b="1" dirty="0" smtClean="0"/>
              <a:t>Pressure </a:t>
            </a:r>
            <a:r>
              <a:rPr lang="en-US" altLang="ko-KR" sz="3600" b="1" dirty="0"/>
              <a:t>(</a:t>
            </a:r>
            <a:r>
              <a:rPr lang="en-US" altLang="ko-KR" sz="3600" b="1" dirty="0" err="1"/>
              <a:t>P</a:t>
            </a:r>
            <a:r>
              <a:rPr lang="en-US" altLang="ko-KR" sz="3600" b="1" baseline="-25000" dirty="0" err="1"/>
              <a:t>plat</a:t>
            </a:r>
            <a:r>
              <a:rPr lang="en-US" altLang="ko-KR" sz="3600" b="1" dirty="0"/>
              <a:t>)</a:t>
            </a:r>
            <a:endParaRPr lang="ko-KR" altLang="en-US" sz="3600" b="1" dirty="0"/>
          </a:p>
        </p:txBody>
      </p:sp>
      <p:sp>
        <p:nvSpPr>
          <p:cNvPr id="3" name="내용 개체 틀 2">
            <a:extLst>
              <a:ext uri="{FF2B5EF4-FFF2-40B4-BE49-F238E27FC236}">
                <a16:creationId xmlns:a16="http://schemas.microsoft.com/office/drawing/2014/main" id="{2BB4CA1A-B8A7-49BA-A40B-9559DC87D28C}"/>
              </a:ext>
            </a:extLst>
          </p:cNvPr>
          <p:cNvSpPr>
            <a:spLocks noGrp="1"/>
          </p:cNvSpPr>
          <p:nvPr>
            <p:ph idx="1"/>
          </p:nvPr>
        </p:nvSpPr>
        <p:spPr/>
        <p:txBody>
          <a:bodyPr/>
          <a:lstStyle/>
          <a:p>
            <a:endParaRPr lang="ko-KR" altLang="en-US" dirty="0"/>
          </a:p>
        </p:txBody>
      </p:sp>
      <p:sp>
        <p:nvSpPr>
          <p:cNvPr id="4" name="직사각형 3">
            <a:extLst>
              <a:ext uri="{FF2B5EF4-FFF2-40B4-BE49-F238E27FC236}">
                <a16:creationId xmlns:a16="http://schemas.microsoft.com/office/drawing/2014/main" id="{101B58C9-54A5-4F83-9A9B-B47287A2A387}"/>
              </a:ext>
            </a:extLst>
          </p:cNvPr>
          <p:cNvSpPr/>
          <p:nvPr/>
        </p:nvSpPr>
        <p:spPr>
          <a:xfrm>
            <a:off x="5602224" y="6492874"/>
            <a:ext cx="4572000" cy="276999"/>
          </a:xfrm>
          <a:prstGeom prst="rect">
            <a:avLst/>
          </a:prstGeom>
        </p:spPr>
        <p:txBody>
          <a:bodyPr>
            <a:spAutoFit/>
          </a:bodyPr>
          <a:lstStyle/>
          <a:p>
            <a:r>
              <a:rPr lang="en-US" altLang="ko-KR" sz="1200" i="1" dirty="0"/>
              <a:t>Am J Respir </a:t>
            </a:r>
            <a:r>
              <a:rPr lang="en-US" altLang="ko-KR" sz="1200" i="1" dirty="0" err="1"/>
              <a:t>Crit</a:t>
            </a:r>
            <a:r>
              <a:rPr lang="en-US" altLang="ko-KR" sz="1200" i="1" dirty="0"/>
              <a:t> Care Med </a:t>
            </a:r>
            <a:r>
              <a:rPr lang="en-US" altLang="ko-KR" sz="1200" dirty="0"/>
              <a:t>2005;172:1241–1245</a:t>
            </a:r>
            <a:endParaRPr lang="ko-KR" altLang="en-US" sz="1200" dirty="0"/>
          </a:p>
        </p:txBody>
      </p:sp>
      <p:pic>
        <p:nvPicPr>
          <p:cNvPr id="5" name="그림 4">
            <a:extLst>
              <a:ext uri="{FF2B5EF4-FFF2-40B4-BE49-F238E27FC236}">
                <a16:creationId xmlns:a16="http://schemas.microsoft.com/office/drawing/2014/main" id="{BE886F16-7935-4ABE-991A-43E49BB61A40}"/>
              </a:ext>
            </a:extLst>
          </p:cNvPr>
          <p:cNvPicPr>
            <a:picLocks noChangeAspect="1"/>
          </p:cNvPicPr>
          <p:nvPr/>
        </p:nvPicPr>
        <p:blipFill rotWithShape="1">
          <a:blip r:embed="rId3"/>
          <a:srcRect l="20267" t="31546" r="59333" b="25787"/>
          <a:stretch/>
        </p:blipFill>
        <p:spPr>
          <a:xfrm>
            <a:off x="1228031" y="1646408"/>
            <a:ext cx="6687937" cy="4371201"/>
          </a:xfrm>
          <a:prstGeom prst="rect">
            <a:avLst/>
          </a:prstGeom>
        </p:spPr>
      </p:pic>
      <p:sp>
        <p:nvSpPr>
          <p:cNvPr id="6" name="화살표: 오른쪽 5">
            <a:extLst>
              <a:ext uri="{FF2B5EF4-FFF2-40B4-BE49-F238E27FC236}">
                <a16:creationId xmlns:a16="http://schemas.microsoft.com/office/drawing/2014/main" id="{81542DAE-8D5E-4BB1-B17C-A8938391E44B}"/>
              </a:ext>
            </a:extLst>
          </p:cNvPr>
          <p:cNvSpPr/>
          <p:nvPr/>
        </p:nvSpPr>
        <p:spPr>
          <a:xfrm rot="21014816">
            <a:off x="2323673" y="3631543"/>
            <a:ext cx="4496651" cy="162958"/>
          </a:xfrm>
          <a:prstGeom prst="rightArrow">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자유형: 도형 14">
            <a:extLst>
              <a:ext uri="{FF2B5EF4-FFF2-40B4-BE49-F238E27FC236}">
                <a16:creationId xmlns:a16="http://schemas.microsoft.com/office/drawing/2014/main" id="{9D8D44E9-E723-4353-803A-42168C6495D6}"/>
              </a:ext>
            </a:extLst>
          </p:cNvPr>
          <p:cNvSpPr/>
          <p:nvPr/>
        </p:nvSpPr>
        <p:spPr>
          <a:xfrm>
            <a:off x="2913888" y="2621280"/>
            <a:ext cx="4340352" cy="1083070"/>
          </a:xfrm>
          <a:custGeom>
            <a:avLst/>
            <a:gdLst>
              <a:gd name="connsiteX0" fmla="*/ 0 w 4340352"/>
              <a:gd name="connsiteY0" fmla="*/ 1036320 h 1083070"/>
              <a:gd name="connsiteX1" fmla="*/ 1755648 w 4340352"/>
              <a:gd name="connsiteY1" fmla="*/ 1060704 h 1083070"/>
              <a:gd name="connsiteX2" fmla="*/ 2938272 w 4340352"/>
              <a:gd name="connsiteY2" fmla="*/ 755904 h 1083070"/>
              <a:gd name="connsiteX3" fmla="*/ 4340352 w 4340352"/>
              <a:gd name="connsiteY3" fmla="*/ 0 h 1083070"/>
              <a:gd name="connsiteX4" fmla="*/ 4340352 w 4340352"/>
              <a:gd name="connsiteY4" fmla="*/ 0 h 1083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0352" h="1083070">
                <a:moveTo>
                  <a:pt x="0" y="1036320"/>
                </a:moveTo>
                <a:cubicBezTo>
                  <a:pt x="632968" y="1071880"/>
                  <a:pt x="1265936" y="1107440"/>
                  <a:pt x="1755648" y="1060704"/>
                </a:cubicBezTo>
                <a:cubicBezTo>
                  <a:pt x="2245360" y="1013968"/>
                  <a:pt x="2507488" y="932688"/>
                  <a:pt x="2938272" y="755904"/>
                </a:cubicBezTo>
                <a:cubicBezTo>
                  <a:pt x="3369056" y="579120"/>
                  <a:pt x="4340352" y="0"/>
                  <a:pt x="4340352" y="0"/>
                </a:cubicBezTo>
                <a:lnTo>
                  <a:pt x="4340352" y="0"/>
                </a:lnTo>
              </a:path>
            </a:pathLst>
          </a:custGeom>
          <a:noFill/>
          <a:ln w="76200">
            <a:solidFill>
              <a:srgbClr val="009900">
                <a:alpha val="50196"/>
              </a:srgb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a:extLst>
              <a:ext uri="{FF2B5EF4-FFF2-40B4-BE49-F238E27FC236}">
                <a16:creationId xmlns:a16="http://schemas.microsoft.com/office/drawing/2014/main" id="{40305FBB-957E-4C63-BAE1-5E819E4B2727}"/>
              </a:ext>
            </a:extLst>
          </p:cNvPr>
          <p:cNvSpPr/>
          <p:nvPr/>
        </p:nvSpPr>
        <p:spPr>
          <a:xfrm>
            <a:off x="2231136" y="2072640"/>
            <a:ext cx="1116000" cy="216000"/>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C9EBE2DB-15C6-4C57-98ED-5CC2E5251BE7}"/>
              </a:ext>
            </a:extLst>
          </p:cNvPr>
          <p:cNvSpPr/>
          <p:nvPr/>
        </p:nvSpPr>
        <p:spPr>
          <a:xfrm>
            <a:off x="2225040" y="2298192"/>
            <a:ext cx="1116000" cy="216000"/>
          </a:xfrm>
          <a:prstGeom prst="rect">
            <a:avLst/>
          </a:prstGeom>
          <a:solidFill>
            <a:srgbClr val="00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68832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9AABBDF-8F78-434F-A702-ED774193BC27}"/>
              </a:ext>
            </a:extLst>
          </p:cNvPr>
          <p:cNvSpPr>
            <a:spLocks noGrp="1"/>
          </p:cNvSpPr>
          <p:nvPr>
            <p:ph type="title"/>
          </p:nvPr>
        </p:nvSpPr>
        <p:spPr/>
        <p:txBody>
          <a:bodyPr>
            <a:normAutofit/>
          </a:bodyPr>
          <a:lstStyle/>
          <a:p>
            <a:r>
              <a:rPr lang="en-US" altLang="ko-KR" sz="4000" b="1" dirty="0"/>
              <a:t>Pathophysiology</a:t>
            </a:r>
            <a:endParaRPr lang="ko-KR" altLang="en-US" sz="4000" b="1" dirty="0"/>
          </a:p>
        </p:txBody>
      </p:sp>
      <p:pic>
        <p:nvPicPr>
          <p:cNvPr id="5" name="내용 개체 틀 4">
            <a:extLst>
              <a:ext uri="{FF2B5EF4-FFF2-40B4-BE49-F238E27FC236}">
                <a16:creationId xmlns:a16="http://schemas.microsoft.com/office/drawing/2014/main" id="{15321877-50C8-422C-831A-264FE73B9985}"/>
              </a:ext>
            </a:extLst>
          </p:cNvPr>
          <p:cNvPicPr>
            <a:picLocks noGrp="1" noChangeAspect="1"/>
          </p:cNvPicPr>
          <p:nvPr>
            <p:ph idx="1"/>
          </p:nvPr>
        </p:nvPicPr>
        <p:blipFill>
          <a:blip r:embed="rId3"/>
          <a:stretch>
            <a:fillRect/>
          </a:stretch>
        </p:blipFill>
        <p:spPr>
          <a:xfrm>
            <a:off x="27071" y="1339273"/>
            <a:ext cx="4499759" cy="4683840"/>
          </a:xfrm>
          <a:prstGeom prst="rect">
            <a:avLst/>
          </a:prstGeom>
        </p:spPr>
      </p:pic>
      <p:pic>
        <p:nvPicPr>
          <p:cNvPr id="6" name="그림 5">
            <a:extLst>
              <a:ext uri="{FF2B5EF4-FFF2-40B4-BE49-F238E27FC236}">
                <a16:creationId xmlns:a16="http://schemas.microsoft.com/office/drawing/2014/main" id="{A8ADC22A-4EA5-4EAE-B05E-EE35B3D2CC7C}"/>
              </a:ext>
            </a:extLst>
          </p:cNvPr>
          <p:cNvPicPr>
            <a:picLocks noChangeAspect="1"/>
          </p:cNvPicPr>
          <p:nvPr/>
        </p:nvPicPr>
        <p:blipFill rotWithShape="1">
          <a:blip r:embed="rId4"/>
          <a:srcRect r="48540"/>
          <a:stretch/>
        </p:blipFill>
        <p:spPr>
          <a:xfrm>
            <a:off x="4482774" y="1339273"/>
            <a:ext cx="2375226" cy="4683840"/>
          </a:xfrm>
          <a:prstGeom prst="rect">
            <a:avLst/>
          </a:prstGeom>
        </p:spPr>
      </p:pic>
      <p:sp>
        <p:nvSpPr>
          <p:cNvPr id="7" name="직사각형 6">
            <a:extLst>
              <a:ext uri="{FF2B5EF4-FFF2-40B4-BE49-F238E27FC236}">
                <a16:creationId xmlns:a16="http://schemas.microsoft.com/office/drawing/2014/main" id="{3221AB91-018A-4DDD-9912-7F22D1D58FE3}"/>
              </a:ext>
            </a:extLst>
          </p:cNvPr>
          <p:cNvSpPr/>
          <p:nvPr/>
        </p:nvSpPr>
        <p:spPr>
          <a:xfrm>
            <a:off x="6751999" y="6492874"/>
            <a:ext cx="2392001"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a:t>
            </a:r>
            <a:r>
              <a:rPr lang="en-US" altLang="ko-KR" sz="1200" dirty="0"/>
              <a:t> 2017;377:562-572</a:t>
            </a:r>
            <a:endParaRPr lang="ko-KR" altLang="en-US" sz="1200" dirty="0"/>
          </a:p>
        </p:txBody>
      </p:sp>
      <p:pic>
        <p:nvPicPr>
          <p:cNvPr id="8" name="그림 7">
            <a:extLst>
              <a:ext uri="{FF2B5EF4-FFF2-40B4-BE49-F238E27FC236}">
                <a16:creationId xmlns:a16="http://schemas.microsoft.com/office/drawing/2014/main" id="{A8ADC22A-4EA5-4EAE-B05E-EE35B3D2CC7C}"/>
              </a:ext>
            </a:extLst>
          </p:cNvPr>
          <p:cNvPicPr>
            <a:picLocks noChangeAspect="1"/>
          </p:cNvPicPr>
          <p:nvPr/>
        </p:nvPicPr>
        <p:blipFill rotWithShape="1">
          <a:blip r:embed="rId4"/>
          <a:srcRect l="51310"/>
          <a:stretch/>
        </p:blipFill>
        <p:spPr>
          <a:xfrm>
            <a:off x="6859183" y="1339273"/>
            <a:ext cx="2247355" cy="4683840"/>
          </a:xfrm>
          <a:prstGeom prst="rect">
            <a:avLst/>
          </a:prstGeom>
        </p:spPr>
      </p:pic>
    </p:spTree>
    <p:extLst>
      <p:ext uri="{BB962C8B-B14F-4D97-AF65-F5344CB8AC3E}">
        <p14:creationId xmlns:p14="http://schemas.microsoft.com/office/powerpoint/2010/main" val="573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28651" y="1539551"/>
            <a:ext cx="7886700" cy="4637415"/>
          </a:xfrm>
        </p:spPr>
        <p:txBody>
          <a:bodyPr>
            <a:normAutofit/>
          </a:bodyPr>
          <a:lstStyle/>
          <a:p>
            <a:pPr marL="285750" lvl="1" indent="-285750">
              <a:spcBef>
                <a:spcPts val="1000"/>
              </a:spcBef>
            </a:pPr>
            <a:r>
              <a:rPr lang="en-US" altLang="ko-KR" sz="1800" dirty="0"/>
              <a:t>Indicating the “functional” size of the lung</a:t>
            </a:r>
          </a:p>
          <a:p>
            <a:pPr marL="285750" lvl="1" indent="-285750">
              <a:spcBef>
                <a:spcPts val="1000"/>
              </a:spcBef>
            </a:pPr>
            <a:r>
              <a:rPr lang="el-GR" altLang="ko-KR" sz="1800" dirty="0"/>
              <a:t>Δ</a:t>
            </a:r>
            <a:r>
              <a:rPr lang="en-US" altLang="ko-KR" sz="1800" dirty="0"/>
              <a:t>P = Plateau pressure (</a:t>
            </a:r>
            <a:r>
              <a:rPr lang="en-US" altLang="ko-KR" sz="1800" dirty="0" err="1"/>
              <a:t>P</a:t>
            </a:r>
            <a:r>
              <a:rPr lang="en-US" altLang="ko-KR" sz="1800" baseline="-25000" dirty="0" err="1"/>
              <a:t>plat</a:t>
            </a:r>
            <a:r>
              <a:rPr lang="en-US" altLang="ko-KR" sz="1800" dirty="0"/>
              <a:t>) - PEEP </a:t>
            </a:r>
          </a:p>
          <a:p>
            <a:pPr marL="0" lvl="1" indent="0">
              <a:spcBef>
                <a:spcPts val="1000"/>
              </a:spcBef>
              <a:buNone/>
            </a:pPr>
            <a:r>
              <a:rPr lang="en-US" altLang="ko-KR" sz="1800" dirty="0"/>
              <a:t>          = V</a:t>
            </a:r>
            <a:r>
              <a:rPr lang="en-US" altLang="ko-KR" sz="1800" baseline="-25000" dirty="0"/>
              <a:t>T</a:t>
            </a:r>
            <a:r>
              <a:rPr lang="en-US" altLang="ko-KR" sz="1800" dirty="0"/>
              <a:t> </a:t>
            </a:r>
            <a:r>
              <a:rPr lang="en-US" altLang="ko-KR" sz="1800" b="1" dirty="0"/>
              <a:t>/</a:t>
            </a:r>
            <a:r>
              <a:rPr lang="en-US" altLang="ko-KR" sz="1800" dirty="0"/>
              <a:t> respiratory system compliance (lung, chest wall)</a:t>
            </a:r>
          </a:p>
        </p:txBody>
      </p:sp>
      <p:sp>
        <p:nvSpPr>
          <p:cNvPr id="6" name="직사각형 5"/>
          <p:cNvSpPr/>
          <p:nvPr/>
        </p:nvSpPr>
        <p:spPr>
          <a:xfrm>
            <a:off x="6409028" y="6211669"/>
            <a:ext cx="2435282" cy="646331"/>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2015; 372:747-755</a:t>
            </a:r>
          </a:p>
          <a:p>
            <a:r>
              <a:rPr lang="en-US" altLang="ko-KR" sz="1200" i="1" dirty="0" err="1"/>
              <a:t>Crit</a:t>
            </a:r>
            <a:r>
              <a:rPr lang="en-US" altLang="ko-KR" sz="1200" i="1" dirty="0"/>
              <a:t> Care</a:t>
            </a:r>
            <a:r>
              <a:rPr lang="en-US" altLang="ko-KR" sz="1200" dirty="0"/>
              <a:t>. 2019:21;23(1):326.</a:t>
            </a:r>
            <a:endParaRPr lang="ko-KR" altLang="en-US" sz="1200" dirty="0"/>
          </a:p>
          <a:p>
            <a:endParaRPr lang="ko-KR" altLang="en-US" sz="1200" i="1" dirty="0"/>
          </a:p>
        </p:txBody>
      </p:sp>
      <p:sp>
        <p:nvSpPr>
          <p:cNvPr id="9" name="제목 1">
            <a:extLst>
              <a:ext uri="{FF2B5EF4-FFF2-40B4-BE49-F238E27FC236}">
                <a16:creationId xmlns:a16="http://schemas.microsoft.com/office/drawing/2014/main" id="{6593E911-160B-4260-9007-0BEC4094AFEF}"/>
              </a:ext>
            </a:extLst>
          </p:cNvPr>
          <p:cNvSpPr>
            <a:spLocks noGrp="1"/>
          </p:cNvSpPr>
          <p:nvPr>
            <p:ph type="title"/>
          </p:nvPr>
        </p:nvSpPr>
        <p:spPr>
          <a:xfrm>
            <a:off x="628650" y="365126"/>
            <a:ext cx="7886700" cy="974147"/>
          </a:xfrm>
        </p:spPr>
        <p:txBody>
          <a:bodyPr>
            <a:normAutofit/>
          </a:bodyPr>
          <a:lstStyle/>
          <a:p>
            <a:r>
              <a:rPr lang="en-US" altLang="ko-KR" sz="3600" b="1" dirty="0"/>
              <a:t>Driving Pressure (</a:t>
            </a:r>
            <a:r>
              <a:rPr lang="el-GR" altLang="ko-KR" sz="3600" b="1" dirty="0"/>
              <a:t>Δ</a:t>
            </a:r>
            <a:r>
              <a:rPr lang="en-US" altLang="ko-KR" sz="3600" b="1" dirty="0"/>
              <a:t>P)</a:t>
            </a:r>
            <a:endParaRPr lang="ko-KR" altLang="en-US" sz="3600" b="1" dirty="0"/>
          </a:p>
        </p:txBody>
      </p:sp>
      <p:pic>
        <p:nvPicPr>
          <p:cNvPr id="1026" name="Picture 2" descr="How I optimize power to avoid VILI | Critical Care | Full Text">
            <a:extLst>
              <a:ext uri="{FF2B5EF4-FFF2-40B4-BE49-F238E27FC236}">
                <a16:creationId xmlns:a16="http://schemas.microsoft.com/office/drawing/2014/main" id="{A82F4B88-F2C7-44F5-BD57-E501CE3B5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658" y="3289460"/>
            <a:ext cx="4660807" cy="229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0689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a:extLst>
              <a:ext uri="{FF2B5EF4-FFF2-40B4-BE49-F238E27FC236}">
                <a16:creationId xmlns:a16="http://schemas.microsoft.com/office/drawing/2014/main" id="{A313D5D7-8F9C-4BED-8CCB-BC83BB5BB699}"/>
              </a:ext>
            </a:extLst>
          </p:cNvPr>
          <p:cNvPicPr>
            <a:picLocks noGrp="1" noChangeAspect="1"/>
          </p:cNvPicPr>
          <p:nvPr>
            <p:ph idx="1"/>
          </p:nvPr>
        </p:nvPicPr>
        <p:blipFill rotWithShape="1">
          <a:blip r:embed="rId3"/>
          <a:srcRect l="3314" t="8287" r="63140" b="8111"/>
          <a:stretch/>
        </p:blipFill>
        <p:spPr>
          <a:xfrm>
            <a:off x="0" y="1117251"/>
            <a:ext cx="7207826" cy="5613469"/>
          </a:xfrm>
          <a:prstGeom prst="rect">
            <a:avLst/>
          </a:prstGeom>
        </p:spPr>
      </p:pic>
      <p:sp>
        <p:nvSpPr>
          <p:cNvPr id="5" name="직사각형 4">
            <a:extLst>
              <a:ext uri="{FF2B5EF4-FFF2-40B4-BE49-F238E27FC236}">
                <a16:creationId xmlns:a16="http://schemas.microsoft.com/office/drawing/2014/main" id="{CA9DA77F-CF29-45BC-968E-259A006ED3C2}"/>
              </a:ext>
            </a:extLst>
          </p:cNvPr>
          <p:cNvSpPr/>
          <p:nvPr/>
        </p:nvSpPr>
        <p:spPr>
          <a:xfrm>
            <a:off x="6579967" y="6492874"/>
            <a:ext cx="2494594"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2015;372(8):747-55</a:t>
            </a:r>
            <a:endParaRPr lang="ko-KR" altLang="en-US" sz="1200" dirty="0"/>
          </a:p>
        </p:txBody>
      </p:sp>
      <p:sp>
        <p:nvSpPr>
          <p:cNvPr id="6" name="직사각형 5">
            <a:extLst>
              <a:ext uri="{FF2B5EF4-FFF2-40B4-BE49-F238E27FC236}">
                <a16:creationId xmlns:a16="http://schemas.microsoft.com/office/drawing/2014/main" id="{66812406-1C48-417E-85B8-5CE15E4E1BCF}"/>
              </a:ext>
            </a:extLst>
          </p:cNvPr>
          <p:cNvSpPr/>
          <p:nvPr/>
        </p:nvSpPr>
        <p:spPr>
          <a:xfrm>
            <a:off x="6537146" y="665120"/>
            <a:ext cx="2791968" cy="738664"/>
          </a:xfrm>
          <a:prstGeom prst="rect">
            <a:avLst/>
          </a:prstGeom>
        </p:spPr>
        <p:txBody>
          <a:bodyPr wrap="square">
            <a:spAutoFit/>
          </a:bodyPr>
          <a:lstStyle/>
          <a:p>
            <a:pPr marL="285750" indent="-285750">
              <a:buFont typeface="Arial" panose="020B0604020202020204" pitchFamily="34" charset="0"/>
              <a:buChar char="•"/>
            </a:pPr>
            <a:r>
              <a:rPr lang="en-US" altLang="ko-KR" sz="1400" dirty="0">
                <a:latin typeface="Calibri" panose="020F0502020204030204" pitchFamily="34" charset="0"/>
              </a:rPr>
              <a:t>9 RCT studies, 3562 patients</a:t>
            </a:r>
          </a:p>
          <a:p>
            <a:pPr marL="285750" indent="-285750">
              <a:buFont typeface="Arial" panose="020B0604020202020204" pitchFamily="34" charset="0"/>
              <a:buChar char="•"/>
            </a:pPr>
            <a:r>
              <a:rPr lang="en-US" altLang="ko-KR" sz="1400" dirty="0">
                <a:latin typeface="Calibri" panose="020F0502020204030204" pitchFamily="34" charset="0"/>
              </a:rPr>
              <a:t>Individual data</a:t>
            </a:r>
          </a:p>
          <a:p>
            <a:pPr marL="285750" indent="-285750">
              <a:buFont typeface="Arial" panose="020B0604020202020204" pitchFamily="34" charset="0"/>
              <a:buChar char="•"/>
            </a:pPr>
            <a:r>
              <a:rPr lang="en-US" altLang="ko-KR" sz="1400" dirty="0">
                <a:latin typeface="Calibri" panose="020F0502020204030204" pitchFamily="34" charset="0"/>
              </a:rPr>
              <a:t>Multilevel Mediation Analysis</a:t>
            </a:r>
            <a:endParaRPr lang="ko-KR" altLang="en-US" sz="1400" dirty="0"/>
          </a:p>
        </p:txBody>
      </p:sp>
      <p:sp>
        <p:nvSpPr>
          <p:cNvPr id="11" name="순서도: 처리 10">
            <a:extLst>
              <a:ext uri="{FF2B5EF4-FFF2-40B4-BE49-F238E27FC236}">
                <a16:creationId xmlns:a16="http://schemas.microsoft.com/office/drawing/2014/main" id="{9F77516F-1707-440B-89F3-C224413C3958}"/>
              </a:ext>
            </a:extLst>
          </p:cNvPr>
          <p:cNvSpPr/>
          <p:nvPr/>
        </p:nvSpPr>
        <p:spPr>
          <a:xfrm>
            <a:off x="789313" y="1861401"/>
            <a:ext cx="1464539" cy="104825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76"/>
              <a:gd name="connsiteY0" fmla="*/ 6968 h 10000"/>
              <a:gd name="connsiteX1" fmla="*/ 10076 w 10076"/>
              <a:gd name="connsiteY1" fmla="*/ 0 h 10000"/>
              <a:gd name="connsiteX2" fmla="*/ 10076 w 10076"/>
              <a:gd name="connsiteY2" fmla="*/ 10000 h 10000"/>
              <a:gd name="connsiteX3" fmla="*/ 76 w 10076"/>
              <a:gd name="connsiteY3" fmla="*/ 10000 h 10000"/>
              <a:gd name="connsiteX4" fmla="*/ 0 w 10076"/>
              <a:gd name="connsiteY4" fmla="*/ 6968 h 10000"/>
              <a:gd name="connsiteX0" fmla="*/ 688 w 10001"/>
              <a:gd name="connsiteY0" fmla="*/ 9216 h 10000"/>
              <a:gd name="connsiteX1" fmla="*/ 10001 w 10001"/>
              <a:gd name="connsiteY1" fmla="*/ 0 h 10000"/>
              <a:gd name="connsiteX2" fmla="*/ 10001 w 10001"/>
              <a:gd name="connsiteY2" fmla="*/ 10000 h 10000"/>
              <a:gd name="connsiteX3" fmla="*/ 1 w 10001"/>
              <a:gd name="connsiteY3" fmla="*/ 10000 h 10000"/>
              <a:gd name="connsiteX4" fmla="*/ 688 w 10001"/>
              <a:gd name="connsiteY4" fmla="*/ 9216 h 10000"/>
              <a:gd name="connsiteX0" fmla="*/ 0 w 10153"/>
              <a:gd name="connsiteY0" fmla="*/ 7867 h 10000"/>
              <a:gd name="connsiteX1" fmla="*/ 10153 w 10153"/>
              <a:gd name="connsiteY1" fmla="*/ 0 h 10000"/>
              <a:gd name="connsiteX2" fmla="*/ 10153 w 10153"/>
              <a:gd name="connsiteY2" fmla="*/ 10000 h 10000"/>
              <a:gd name="connsiteX3" fmla="*/ 153 w 10153"/>
              <a:gd name="connsiteY3" fmla="*/ 10000 h 10000"/>
              <a:gd name="connsiteX4" fmla="*/ 0 w 10153"/>
              <a:gd name="connsiteY4" fmla="*/ 7867 h 10000"/>
              <a:gd name="connsiteX0" fmla="*/ 0 w 10229"/>
              <a:gd name="connsiteY0" fmla="*/ 7979 h 10112"/>
              <a:gd name="connsiteX1" fmla="*/ 10229 w 10229"/>
              <a:gd name="connsiteY1" fmla="*/ 0 h 10112"/>
              <a:gd name="connsiteX2" fmla="*/ 10153 w 10229"/>
              <a:gd name="connsiteY2" fmla="*/ 10112 h 10112"/>
              <a:gd name="connsiteX3" fmla="*/ 153 w 10229"/>
              <a:gd name="connsiteY3" fmla="*/ 10112 h 10112"/>
              <a:gd name="connsiteX4" fmla="*/ 0 w 10229"/>
              <a:gd name="connsiteY4" fmla="*/ 7979 h 10112"/>
              <a:gd name="connsiteX0" fmla="*/ 0 w 10153"/>
              <a:gd name="connsiteY0" fmla="*/ 7305 h 9438"/>
              <a:gd name="connsiteX1" fmla="*/ 9237 w 10153"/>
              <a:gd name="connsiteY1" fmla="*/ 0 h 9438"/>
              <a:gd name="connsiteX2" fmla="*/ 10153 w 10153"/>
              <a:gd name="connsiteY2" fmla="*/ 9438 h 9438"/>
              <a:gd name="connsiteX3" fmla="*/ 153 w 10153"/>
              <a:gd name="connsiteY3" fmla="*/ 9438 h 9438"/>
              <a:gd name="connsiteX4" fmla="*/ 0 w 10153"/>
              <a:gd name="connsiteY4" fmla="*/ 7305 h 9438"/>
              <a:gd name="connsiteX0" fmla="*/ 0 w 9105"/>
              <a:gd name="connsiteY0" fmla="*/ 7740 h 10238"/>
              <a:gd name="connsiteX1" fmla="*/ 9098 w 9105"/>
              <a:gd name="connsiteY1" fmla="*/ 0 h 10238"/>
              <a:gd name="connsiteX2" fmla="*/ 9098 w 9105"/>
              <a:gd name="connsiteY2" fmla="*/ 10238 h 10238"/>
              <a:gd name="connsiteX3" fmla="*/ 151 w 9105"/>
              <a:gd name="connsiteY3" fmla="*/ 10000 h 10238"/>
              <a:gd name="connsiteX4" fmla="*/ 0 w 9105"/>
              <a:gd name="connsiteY4" fmla="*/ 7740 h 10238"/>
              <a:gd name="connsiteX0" fmla="*/ 0 w 10244"/>
              <a:gd name="connsiteY0" fmla="*/ 7793 h 10233"/>
              <a:gd name="connsiteX1" fmla="*/ 10244 w 10244"/>
              <a:gd name="connsiteY1" fmla="*/ 0 h 10233"/>
              <a:gd name="connsiteX2" fmla="*/ 9992 w 10244"/>
              <a:gd name="connsiteY2" fmla="*/ 10233 h 10233"/>
              <a:gd name="connsiteX3" fmla="*/ 166 w 10244"/>
              <a:gd name="connsiteY3" fmla="*/ 10001 h 10233"/>
              <a:gd name="connsiteX4" fmla="*/ 0 w 10244"/>
              <a:gd name="connsiteY4" fmla="*/ 7793 h 10233"/>
              <a:gd name="connsiteX0" fmla="*/ 0 w 10252"/>
              <a:gd name="connsiteY0" fmla="*/ 7793 h 10001"/>
              <a:gd name="connsiteX1" fmla="*/ 10244 w 10252"/>
              <a:gd name="connsiteY1" fmla="*/ 0 h 10001"/>
              <a:gd name="connsiteX2" fmla="*/ 10244 w 10252"/>
              <a:gd name="connsiteY2" fmla="*/ 10000 h 10001"/>
              <a:gd name="connsiteX3" fmla="*/ 166 w 10252"/>
              <a:gd name="connsiteY3" fmla="*/ 10001 h 10001"/>
              <a:gd name="connsiteX4" fmla="*/ 0 w 10252"/>
              <a:gd name="connsiteY4" fmla="*/ 7793 h 10001"/>
              <a:gd name="connsiteX0" fmla="*/ 10 w 10094"/>
              <a:gd name="connsiteY0" fmla="*/ 7793 h 10001"/>
              <a:gd name="connsiteX1" fmla="*/ 10086 w 10094"/>
              <a:gd name="connsiteY1" fmla="*/ 0 h 10001"/>
              <a:gd name="connsiteX2" fmla="*/ 10086 w 10094"/>
              <a:gd name="connsiteY2" fmla="*/ 10000 h 10001"/>
              <a:gd name="connsiteX3" fmla="*/ 8 w 10094"/>
              <a:gd name="connsiteY3" fmla="*/ 10001 h 10001"/>
              <a:gd name="connsiteX4" fmla="*/ 10 w 10094"/>
              <a:gd name="connsiteY4" fmla="*/ 7793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4" h="10001">
                <a:moveTo>
                  <a:pt x="10" y="7793"/>
                </a:moveTo>
                <a:lnTo>
                  <a:pt x="10086" y="0"/>
                </a:lnTo>
                <a:cubicBezTo>
                  <a:pt x="10059" y="3489"/>
                  <a:pt x="10114" y="6511"/>
                  <a:pt x="10086" y="10000"/>
                </a:cubicBezTo>
                <a:lnTo>
                  <a:pt x="8" y="10001"/>
                </a:lnTo>
                <a:cubicBezTo>
                  <a:pt x="-20" y="8954"/>
                  <a:pt x="37" y="8839"/>
                  <a:pt x="10" y="7793"/>
                </a:cubicBezTo>
                <a:close/>
              </a:path>
            </a:pathLst>
          </a:custGeom>
          <a:gradFill flip="none" rotWithShape="1">
            <a:gsLst>
              <a:gs pos="0">
                <a:schemeClr val="accent2">
                  <a:lumMod val="20000"/>
                  <a:lumOff val="80000"/>
                  <a:alpha val="50000"/>
                </a:schemeClr>
              </a:gs>
              <a:gs pos="28000">
                <a:schemeClr val="accent2">
                  <a:lumMod val="40000"/>
                  <a:lumOff val="60000"/>
                  <a:alpha val="50000"/>
                </a:schemeClr>
              </a:gs>
              <a:gs pos="45000">
                <a:schemeClr val="accent2">
                  <a:lumMod val="60000"/>
                  <a:lumOff val="40000"/>
                  <a:alpha val="50000"/>
                </a:schemeClr>
              </a:gs>
              <a:gs pos="78000">
                <a:srgbClr val="C00000">
                  <a:lumMod val="80000"/>
                  <a:lumOff val="20000"/>
                  <a:alpha val="50000"/>
                </a:srgbClr>
              </a:gs>
              <a:gs pos="100000">
                <a:srgbClr val="C00000">
                  <a:alpha val="50000"/>
                </a:srgbClr>
              </a:gs>
            </a:gsLst>
            <a:lin ang="0" scaled="1"/>
            <a:tileRect/>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순서도: 처리 10">
            <a:extLst>
              <a:ext uri="{FF2B5EF4-FFF2-40B4-BE49-F238E27FC236}">
                <a16:creationId xmlns:a16="http://schemas.microsoft.com/office/drawing/2014/main" id="{E1649C54-E00A-4D39-B905-0764B394DD00}"/>
              </a:ext>
            </a:extLst>
          </p:cNvPr>
          <p:cNvSpPr/>
          <p:nvPr/>
        </p:nvSpPr>
        <p:spPr>
          <a:xfrm>
            <a:off x="2965819" y="1946787"/>
            <a:ext cx="1500819" cy="129193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76"/>
              <a:gd name="connsiteY0" fmla="*/ 6968 h 10000"/>
              <a:gd name="connsiteX1" fmla="*/ 10076 w 10076"/>
              <a:gd name="connsiteY1" fmla="*/ 0 h 10000"/>
              <a:gd name="connsiteX2" fmla="*/ 10076 w 10076"/>
              <a:gd name="connsiteY2" fmla="*/ 10000 h 10000"/>
              <a:gd name="connsiteX3" fmla="*/ 76 w 10076"/>
              <a:gd name="connsiteY3" fmla="*/ 10000 h 10000"/>
              <a:gd name="connsiteX4" fmla="*/ 0 w 10076"/>
              <a:gd name="connsiteY4" fmla="*/ 6968 h 10000"/>
              <a:gd name="connsiteX0" fmla="*/ 688 w 10001"/>
              <a:gd name="connsiteY0" fmla="*/ 9216 h 10000"/>
              <a:gd name="connsiteX1" fmla="*/ 10001 w 10001"/>
              <a:gd name="connsiteY1" fmla="*/ 0 h 10000"/>
              <a:gd name="connsiteX2" fmla="*/ 10001 w 10001"/>
              <a:gd name="connsiteY2" fmla="*/ 10000 h 10000"/>
              <a:gd name="connsiteX3" fmla="*/ 1 w 10001"/>
              <a:gd name="connsiteY3" fmla="*/ 10000 h 10000"/>
              <a:gd name="connsiteX4" fmla="*/ 688 w 10001"/>
              <a:gd name="connsiteY4" fmla="*/ 9216 h 10000"/>
              <a:gd name="connsiteX0" fmla="*/ 0 w 10153"/>
              <a:gd name="connsiteY0" fmla="*/ 7867 h 10000"/>
              <a:gd name="connsiteX1" fmla="*/ 10153 w 10153"/>
              <a:gd name="connsiteY1" fmla="*/ 0 h 10000"/>
              <a:gd name="connsiteX2" fmla="*/ 10153 w 10153"/>
              <a:gd name="connsiteY2" fmla="*/ 10000 h 10000"/>
              <a:gd name="connsiteX3" fmla="*/ 153 w 10153"/>
              <a:gd name="connsiteY3" fmla="*/ 10000 h 10000"/>
              <a:gd name="connsiteX4" fmla="*/ 0 w 10153"/>
              <a:gd name="connsiteY4" fmla="*/ 7867 h 10000"/>
              <a:gd name="connsiteX0" fmla="*/ 0 w 10229"/>
              <a:gd name="connsiteY0" fmla="*/ 7979 h 10112"/>
              <a:gd name="connsiteX1" fmla="*/ 10229 w 10229"/>
              <a:gd name="connsiteY1" fmla="*/ 0 h 10112"/>
              <a:gd name="connsiteX2" fmla="*/ 10153 w 10229"/>
              <a:gd name="connsiteY2" fmla="*/ 10112 h 10112"/>
              <a:gd name="connsiteX3" fmla="*/ 153 w 10229"/>
              <a:gd name="connsiteY3" fmla="*/ 10112 h 10112"/>
              <a:gd name="connsiteX4" fmla="*/ 0 w 10229"/>
              <a:gd name="connsiteY4" fmla="*/ 7979 h 10112"/>
              <a:gd name="connsiteX0" fmla="*/ 8 w 10084"/>
              <a:gd name="connsiteY0" fmla="*/ 6855 h 10112"/>
              <a:gd name="connsiteX1" fmla="*/ 10084 w 10084"/>
              <a:gd name="connsiteY1" fmla="*/ 0 h 10112"/>
              <a:gd name="connsiteX2" fmla="*/ 10008 w 10084"/>
              <a:gd name="connsiteY2" fmla="*/ 10112 h 10112"/>
              <a:gd name="connsiteX3" fmla="*/ 8 w 10084"/>
              <a:gd name="connsiteY3" fmla="*/ 10112 h 10112"/>
              <a:gd name="connsiteX4" fmla="*/ 8 w 10084"/>
              <a:gd name="connsiteY4" fmla="*/ 6855 h 10112"/>
              <a:gd name="connsiteX0" fmla="*/ 8 w 10009"/>
              <a:gd name="connsiteY0" fmla="*/ 5731 h 8988"/>
              <a:gd name="connsiteX1" fmla="*/ 9626 w 10009"/>
              <a:gd name="connsiteY1" fmla="*/ 0 h 8988"/>
              <a:gd name="connsiteX2" fmla="*/ 10008 w 10009"/>
              <a:gd name="connsiteY2" fmla="*/ 8988 h 8988"/>
              <a:gd name="connsiteX3" fmla="*/ 8 w 10009"/>
              <a:gd name="connsiteY3" fmla="*/ 8988 h 8988"/>
              <a:gd name="connsiteX4" fmla="*/ 8 w 10009"/>
              <a:gd name="connsiteY4" fmla="*/ 5731 h 8988"/>
              <a:gd name="connsiteX0" fmla="*/ 8 w 9617"/>
              <a:gd name="connsiteY0" fmla="*/ 6376 h 10000"/>
              <a:gd name="connsiteX1" fmla="*/ 9617 w 9617"/>
              <a:gd name="connsiteY1" fmla="*/ 0 h 10000"/>
              <a:gd name="connsiteX2" fmla="*/ 9465 w 9617"/>
              <a:gd name="connsiteY2" fmla="*/ 6874 h 10000"/>
              <a:gd name="connsiteX3" fmla="*/ 8 w 9617"/>
              <a:gd name="connsiteY3" fmla="*/ 10000 h 10000"/>
              <a:gd name="connsiteX4" fmla="*/ 8 w 9617"/>
              <a:gd name="connsiteY4" fmla="*/ 6376 h 10000"/>
              <a:gd name="connsiteX0" fmla="*/ 8 w 9845"/>
              <a:gd name="connsiteY0" fmla="*/ 6376 h 10000"/>
              <a:gd name="connsiteX1" fmla="*/ 9762 w 9845"/>
              <a:gd name="connsiteY1" fmla="*/ 0 h 10000"/>
              <a:gd name="connsiteX2" fmla="*/ 9842 w 9845"/>
              <a:gd name="connsiteY2" fmla="*/ 6874 h 10000"/>
              <a:gd name="connsiteX3" fmla="*/ 8 w 9845"/>
              <a:gd name="connsiteY3" fmla="*/ 10000 h 10000"/>
              <a:gd name="connsiteX4" fmla="*/ 8 w 9845"/>
              <a:gd name="connsiteY4" fmla="*/ 6376 h 10000"/>
              <a:gd name="connsiteX0" fmla="*/ 163 w 10155"/>
              <a:gd name="connsiteY0" fmla="*/ 6376 h 13126"/>
              <a:gd name="connsiteX1" fmla="*/ 10071 w 10155"/>
              <a:gd name="connsiteY1" fmla="*/ 0 h 13126"/>
              <a:gd name="connsiteX2" fmla="*/ 10152 w 10155"/>
              <a:gd name="connsiteY2" fmla="*/ 6874 h 13126"/>
              <a:gd name="connsiteX3" fmla="*/ 2 w 10155"/>
              <a:gd name="connsiteY3" fmla="*/ 13126 h 13126"/>
              <a:gd name="connsiteX4" fmla="*/ 163 w 10155"/>
              <a:gd name="connsiteY4" fmla="*/ 6376 h 13126"/>
              <a:gd name="connsiteX0" fmla="*/ 163 w 10071"/>
              <a:gd name="connsiteY0" fmla="*/ 6376 h 13126"/>
              <a:gd name="connsiteX1" fmla="*/ 10071 w 10071"/>
              <a:gd name="connsiteY1" fmla="*/ 0 h 13126"/>
              <a:gd name="connsiteX2" fmla="*/ 9991 w 10071"/>
              <a:gd name="connsiteY2" fmla="*/ 6874 h 13126"/>
              <a:gd name="connsiteX3" fmla="*/ 2 w 10071"/>
              <a:gd name="connsiteY3" fmla="*/ 13126 h 13126"/>
              <a:gd name="connsiteX4" fmla="*/ 163 w 10071"/>
              <a:gd name="connsiteY4" fmla="*/ 6376 h 13126"/>
              <a:gd name="connsiteX0" fmla="*/ 8 w 9916"/>
              <a:gd name="connsiteY0" fmla="*/ 6376 h 13251"/>
              <a:gd name="connsiteX1" fmla="*/ 9916 w 9916"/>
              <a:gd name="connsiteY1" fmla="*/ 0 h 13251"/>
              <a:gd name="connsiteX2" fmla="*/ 9836 w 9916"/>
              <a:gd name="connsiteY2" fmla="*/ 6874 h 13251"/>
              <a:gd name="connsiteX3" fmla="*/ 8 w 9916"/>
              <a:gd name="connsiteY3" fmla="*/ 13251 h 13251"/>
              <a:gd name="connsiteX4" fmla="*/ 8 w 9916"/>
              <a:gd name="connsiteY4" fmla="*/ 6376 h 13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6" h="13251">
                <a:moveTo>
                  <a:pt x="8" y="6376"/>
                </a:moveTo>
                <a:lnTo>
                  <a:pt x="9916" y="0"/>
                </a:lnTo>
                <a:cubicBezTo>
                  <a:pt x="9889" y="3751"/>
                  <a:pt x="9862" y="3123"/>
                  <a:pt x="9836" y="6874"/>
                </a:cubicBezTo>
                <a:lnTo>
                  <a:pt x="8" y="13251"/>
                </a:lnTo>
                <a:cubicBezTo>
                  <a:pt x="-18" y="12126"/>
                  <a:pt x="35" y="7501"/>
                  <a:pt x="8" y="6376"/>
                </a:cubicBezTo>
                <a:close/>
              </a:path>
            </a:pathLst>
          </a:custGeom>
          <a:solidFill>
            <a:srgbClr val="C00000">
              <a:alpha val="20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순서도: 처리 10">
            <a:extLst>
              <a:ext uri="{FF2B5EF4-FFF2-40B4-BE49-F238E27FC236}">
                <a16:creationId xmlns:a16="http://schemas.microsoft.com/office/drawing/2014/main" id="{A42BF314-55BE-4519-B2A8-5E54049FDAAC}"/>
              </a:ext>
            </a:extLst>
          </p:cNvPr>
          <p:cNvSpPr/>
          <p:nvPr/>
        </p:nvSpPr>
        <p:spPr>
          <a:xfrm>
            <a:off x="5155901" y="2239462"/>
            <a:ext cx="1500201" cy="90184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76"/>
              <a:gd name="connsiteY0" fmla="*/ 6968 h 10000"/>
              <a:gd name="connsiteX1" fmla="*/ 10076 w 10076"/>
              <a:gd name="connsiteY1" fmla="*/ 0 h 10000"/>
              <a:gd name="connsiteX2" fmla="*/ 10076 w 10076"/>
              <a:gd name="connsiteY2" fmla="*/ 10000 h 10000"/>
              <a:gd name="connsiteX3" fmla="*/ 76 w 10076"/>
              <a:gd name="connsiteY3" fmla="*/ 10000 h 10000"/>
              <a:gd name="connsiteX4" fmla="*/ 0 w 10076"/>
              <a:gd name="connsiteY4" fmla="*/ 6968 h 10000"/>
              <a:gd name="connsiteX0" fmla="*/ 688 w 10001"/>
              <a:gd name="connsiteY0" fmla="*/ 9216 h 10000"/>
              <a:gd name="connsiteX1" fmla="*/ 10001 w 10001"/>
              <a:gd name="connsiteY1" fmla="*/ 0 h 10000"/>
              <a:gd name="connsiteX2" fmla="*/ 10001 w 10001"/>
              <a:gd name="connsiteY2" fmla="*/ 10000 h 10000"/>
              <a:gd name="connsiteX3" fmla="*/ 1 w 10001"/>
              <a:gd name="connsiteY3" fmla="*/ 10000 h 10000"/>
              <a:gd name="connsiteX4" fmla="*/ 688 w 10001"/>
              <a:gd name="connsiteY4" fmla="*/ 9216 h 10000"/>
              <a:gd name="connsiteX0" fmla="*/ 0 w 10153"/>
              <a:gd name="connsiteY0" fmla="*/ 7867 h 10000"/>
              <a:gd name="connsiteX1" fmla="*/ 10153 w 10153"/>
              <a:gd name="connsiteY1" fmla="*/ 0 h 10000"/>
              <a:gd name="connsiteX2" fmla="*/ 10153 w 10153"/>
              <a:gd name="connsiteY2" fmla="*/ 10000 h 10000"/>
              <a:gd name="connsiteX3" fmla="*/ 153 w 10153"/>
              <a:gd name="connsiteY3" fmla="*/ 10000 h 10000"/>
              <a:gd name="connsiteX4" fmla="*/ 0 w 10153"/>
              <a:gd name="connsiteY4" fmla="*/ 7867 h 10000"/>
              <a:gd name="connsiteX0" fmla="*/ 0 w 10229"/>
              <a:gd name="connsiteY0" fmla="*/ 7979 h 10112"/>
              <a:gd name="connsiteX1" fmla="*/ 10229 w 10229"/>
              <a:gd name="connsiteY1" fmla="*/ 0 h 10112"/>
              <a:gd name="connsiteX2" fmla="*/ 10153 w 10229"/>
              <a:gd name="connsiteY2" fmla="*/ 10112 h 10112"/>
              <a:gd name="connsiteX3" fmla="*/ 153 w 10229"/>
              <a:gd name="connsiteY3" fmla="*/ 10112 h 10112"/>
              <a:gd name="connsiteX4" fmla="*/ 0 w 10229"/>
              <a:gd name="connsiteY4" fmla="*/ 7979 h 10112"/>
              <a:gd name="connsiteX0" fmla="*/ 8 w 10084"/>
              <a:gd name="connsiteY0" fmla="*/ 6855 h 10112"/>
              <a:gd name="connsiteX1" fmla="*/ 10084 w 10084"/>
              <a:gd name="connsiteY1" fmla="*/ 0 h 10112"/>
              <a:gd name="connsiteX2" fmla="*/ 10008 w 10084"/>
              <a:gd name="connsiteY2" fmla="*/ 10112 h 10112"/>
              <a:gd name="connsiteX3" fmla="*/ 8 w 10084"/>
              <a:gd name="connsiteY3" fmla="*/ 10112 h 10112"/>
              <a:gd name="connsiteX4" fmla="*/ 8 w 10084"/>
              <a:gd name="connsiteY4" fmla="*/ 6855 h 10112"/>
              <a:gd name="connsiteX0" fmla="*/ 8 w 10009"/>
              <a:gd name="connsiteY0" fmla="*/ 5731 h 8988"/>
              <a:gd name="connsiteX1" fmla="*/ 9626 w 10009"/>
              <a:gd name="connsiteY1" fmla="*/ 0 h 8988"/>
              <a:gd name="connsiteX2" fmla="*/ 10008 w 10009"/>
              <a:gd name="connsiteY2" fmla="*/ 8988 h 8988"/>
              <a:gd name="connsiteX3" fmla="*/ 8 w 10009"/>
              <a:gd name="connsiteY3" fmla="*/ 8988 h 8988"/>
              <a:gd name="connsiteX4" fmla="*/ 8 w 10009"/>
              <a:gd name="connsiteY4" fmla="*/ 5731 h 8988"/>
              <a:gd name="connsiteX0" fmla="*/ 8 w 9617"/>
              <a:gd name="connsiteY0" fmla="*/ 6376 h 10000"/>
              <a:gd name="connsiteX1" fmla="*/ 9617 w 9617"/>
              <a:gd name="connsiteY1" fmla="*/ 0 h 10000"/>
              <a:gd name="connsiteX2" fmla="*/ 9465 w 9617"/>
              <a:gd name="connsiteY2" fmla="*/ 6874 h 10000"/>
              <a:gd name="connsiteX3" fmla="*/ 8 w 9617"/>
              <a:gd name="connsiteY3" fmla="*/ 10000 h 10000"/>
              <a:gd name="connsiteX4" fmla="*/ 8 w 9617"/>
              <a:gd name="connsiteY4" fmla="*/ 6376 h 10000"/>
              <a:gd name="connsiteX0" fmla="*/ 8 w 9845"/>
              <a:gd name="connsiteY0" fmla="*/ 6376 h 10000"/>
              <a:gd name="connsiteX1" fmla="*/ 9762 w 9845"/>
              <a:gd name="connsiteY1" fmla="*/ 0 h 10000"/>
              <a:gd name="connsiteX2" fmla="*/ 9842 w 9845"/>
              <a:gd name="connsiteY2" fmla="*/ 6874 h 10000"/>
              <a:gd name="connsiteX3" fmla="*/ 8 w 9845"/>
              <a:gd name="connsiteY3" fmla="*/ 10000 h 10000"/>
              <a:gd name="connsiteX4" fmla="*/ 8 w 9845"/>
              <a:gd name="connsiteY4" fmla="*/ 6376 h 10000"/>
              <a:gd name="connsiteX0" fmla="*/ 163 w 10155"/>
              <a:gd name="connsiteY0" fmla="*/ 6376 h 13126"/>
              <a:gd name="connsiteX1" fmla="*/ 10071 w 10155"/>
              <a:gd name="connsiteY1" fmla="*/ 0 h 13126"/>
              <a:gd name="connsiteX2" fmla="*/ 10152 w 10155"/>
              <a:gd name="connsiteY2" fmla="*/ 6874 h 13126"/>
              <a:gd name="connsiteX3" fmla="*/ 2 w 10155"/>
              <a:gd name="connsiteY3" fmla="*/ 13126 h 13126"/>
              <a:gd name="connsiteX4" fmla="*/ 163 w 10155"/>
              <a:gd name="connsiteY4" fmla="*/ 6376 h 13126"/>
              <a:gd name="connsiteX0" fmla="*/ 163 w 10071"/>
              <a:gd name="connsiteY0" fmla="*/ 6376 h 13126"/>
              <a:gd name="connsiteX1" fmla="*/ 10071 w 10071"/>
              <a:gd name="connsiteY1" fmla="*/ 0 h 13126"/>
              <a:gd name="connsiteX2" fmla="*/ 9991 w 10071"/>
              <a:gd name="connsiteY2" fmla="*/ 11001 h 13126"/>
              <a:gd name="connsiteX3" fmla="*/ 2 w 10071"/>
              <a:gd name="connsiteY3" fmla="*/ 13126 h 13126"/>
              <a:gd name="connsiteX4" fmla="*/ 163 w 10071"/>
              <a:gd name="connsiteY4" fmla="*/ 6376 h 13126"/>
              <a:gd name="connsiteX0" fmla="*/ 163 w 10071"/>
              <a:gd name="connsiteY0" fmla="*/ 6376 h 15502"/>
              <a:gd name="connsiteX1" fmla="*/ 10071 w 10071"/>
              <a:gd name="connsiteY1" fmla="*/ 0 h 15502"/>
              <a:gd name="connsiteX2" fmla="*/ 9991 w 10071"/>
              <a:gd name="connsiteY2" fmla="*/ 11001 h 15502"/>
              <a:gd name="connsiteX3" fmla="*/ 2 w 10071"/>
              <a:gd name="connsiteY3" fmla="*/ 15502 h 15502"/>
              <a:gd name="connsiteX4" fmla="*/ 163 w 10071"/>
              <a:gd name="connsiteY4" fmla="*/ 6376 h 15502"/>
              <a:gd name="connsiteX0" fmla="*/ 0 w 10150"/>
              <a:gd name="connsiteY0" fmla="*/ 6376 h 15502"/>
              <a:gd name="connsiteX1" fmla="*/ 10150 w 10150"/>
              <a:gd name="connsiteY1" fmla="*/ 0 h 15502"/>
              <a:gd name="connsiteX2" fmla="*/ 10070 w 10150"/>
              <a:gd name="connsiteY2" fmla="*/ 11001 h 15502"/>
              <a:gd name="connsiteX3" fmla="*/ 81 w 10150"/>
              <a:gd name="connsiteY3" fmla="*/ 15502 h 15502"/>
              <a:gd name="connsiteX4" fmla="*/ 0 w 10150"/>
              <a:gd name="connsiteY4" fmla="*/ 6376 h 15502"/>
              <a:gd name="connsiteX0" fmla="*/ 0 w 10072"/>
              <a:gd name="connsiteY0" fmla="*/ 124 h 9250"/>
              <a:gd name="connsiteX1" fmla="*/ 9908 w 10072"/>
              <a:gd name="connsiteY1" fmla="*/ 0 h 9250"/>
              <a:gd name="connsiteX2" fmla="*/ 10070 w 10072"/>
              <a:gd name="connsiteY2" fmla="*/ 4749 h 9250"/>
              <a:gd name="connsiteX3" fmla="*/ 81 w 10072"/>
              <a:gd name="connsiteY3" fmla="*/ 9250 h 9250"/>
              <a:gd name="connsiteX4" fmla="*/ 0 w 10072"/>
              <a:gd name="connsiteY4" fmla="*/ 124 h 9250"/>
              <a:gd name="connsiteX0" fmla="*/ 0 w 9845"/>
              <a:gd name="connsiteY0" fmla="*/ 134 h 10000"/>
              <a:gd name="connsiteX1" fmla="*/ 9837 w 9845"/>
              <a:gd name="connsiteY1" fmla="*/ 0 h 10000"/>
              <a:gd name="connsiteX2" fmla="*/ 9838 w 9845"/>
              <a:gd name="connsiteY2" fmla="*/ 4728 h 10000"/>
              <a:gd name="connsiteX3" fmla="*/ 80 w 9845"/>
              <a:gd name="connsiteY3" fmla="*/ 10000 h 10000"/>
              <a:gd name="connsiteX4" fmla="*/ 0 w 9845"/>
              <a:gd name="connsiteY4" fmla="*/ 134 h 10000"/>
              <a:gd name="connsiteX0" fmla="*/ 0 w 9996"/>
              <a:gd name="connsiteY0" fmla="*/ 134 h 10000"/>
              <a:gd name="connsiteX1" fmla="*/ 9911 w 9996"/>
              <a:gd name="connsiteY1" fmla="*/ 0 h 10000"/>
              <a:gd name="connsiteX2" fmla="*/ 9993 w 9996"/>
              <a:gd name="connsiteY2" fmla="*/ 4728 h 10000"/>
              <a:gd name="connsiteX3" fmla="*/ 81 w 9996"/>
              <a:gd name="connsiteY3" fmla="*/ 10000 h 10000"/>
              <a:gd name="connsiteX4" fmla="*/ 0 w 9996"/>
              <a:gd name="connsiteY4" fmla="*/ 1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6" h="10000">
                <a:moveTo>
                  <a:pt x="0" y="134"/>
                </a:moveTo>
                <a:lnTo>
                  <a:pt x="9911" y="0"/>
                </a:lnTo>
                <a:cubicBezTo>
                  <a:pt x="9883" y="4055"/>
                  <a:pt x="10019" y="673"/>
                  <a:pt x="9993" y="4728"/>
                </a:cubicBezTo>
                <a:lnTo>
                  <a:pt x="81" y="10000"/>
                </a:lnTo>
                <a:cubicBezTo>
                  <a:pt x="56" y="8784"/>
                  <a:pt x="27" y="1350"/>
                  <a:pt x="0" y="134"/>
                </a:cubicBezTo>
                <a:close/>
              </a:path>
            </a:pathLst>
          </a:custGeom>
          <a:gradFill flip="none" rotWithShape="1">
            <a:gsLst>
              <a:gs pos="0">
                <a:srgbClr val="C00000">
                  <a:alpha val="60000"/>
                </a:srgbClr>
              </a:gs>
              <a:gs pos="50000">
                <a:srgbClr val="FF5050">
                  <a:alpha val="49804"/>
                </a:srgbClr>
              </a:gs>
              <a:gs pos="100000">
                <a:schemeClr val="accent2">
                  <a:lumMod val="20000"/>
                  <a:lumOff val="80000"/>
                  <a:alpha val="50000"/>
                </a:schemeClr>
              </a:gs>
            </a:gsLst>
            <a:lin ang="0" scaled="1"/>
            <a:tileRect/>
          </a:gra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화살표 연결선 19">
            <a:extLst>
              <a:ext uri="{FF2B5EF4-FFF2-40B4-BE49-F238E27FC236}">
                <a16:creationId xmlns:a16="http://schemas.microsoft.com/office/drawing/2014/main" id="{BAE6F59A-DE8E-4B21-AA70-2B6C6D1E5C46}"/>
              </a:ext>
            </a:extLst>
          </p:cNvPr>
          <p:cNvCxnSpPr/>
          <p:nvPr/>
        </p:nvCxnSpPr>
        <p:spPr>
          <a:xfrm flipV="1">
            <a:off x="912745" y="4427932"/>
            <a:ext cx="1341107" cy="895692"/>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1B2A5EDC-B305-430C-B2D4-6929858A9598}"/>
              </a:ext>
            </a:extLst>
          </p:cNvPr>
          <p:cNvCxnSpPr>
            <a:cxnSpLocks/>
          </p:cNvCxnSpPr>
          <p:nvPr/>
        </p:nvCxnSpPr>
        <p:spPr>
          <a:xfrm>
            <a:off x="5279075" y="4555055"/>
            <a:ext cx="1377027" cy="668640"/>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직사각형 25">
            <a:extLst>
              <a:ext uri="{FF2B5EF4-FFF2-40B4-BE49-F238E27FC236}">
                <a16:creationId xmlns:a16="http://schemas.microsoft.com/office/drawing/2014/main" id="{7275464C-AAE9-4CD4-9394-87F70197C8A3}"/>
              </a:ext>
            </a:extLst>
          </p:cNvPr>
          <p:cNvSpPr/>
          <p:nvPr/>
        </p:nvSpPr>
        <p:spPr>
          <a:xfrm>
            <a:off x="6746819" y="2264862"/>
            <a:ext cx="259893" cy="308450"/>
          </a:xfrm>
          <a:prstGeom prst="rect">
            <a:avLst/>
          </a:prstGeom>
          <a:solidFill>
            <a:srgbClr val="CC0000">
              <a:alpha val="2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a:extLst>
              <a:ext uri="{FF2B5EF4-FFF2-40B4-BE49-F238E27FC236}">
                <a16:creationId xmlns:a16="http://schemas.microsoft.com/office/drawing/2014/main" id="{EDCE8D1E-F016-4AA4-8492-82F3A8CD0094}"/>
              </a:ext>
            </a:extLst>
          </p:cNvPr>
          <p:cNvSpPr/>
          <p:nvPr/>
        </p:nvSpPr>
        <p:spPr>
          <a:xfrm>
            <a:off x="4584571" y="2097937"/>
            <a:ext cx="259893" cy="308450"/>
          </a:xfrm>
          <a:prstGeom prst="rect">
            <a:avLst/>
          </a:prstGeom>
          <a:solidFill>
            <a:srgbClr val="CC0000">
              <a:alpha val="2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a:extLst>
              <a:ext uri="{FF2B5EF4-FFF2-40B4-BE49-F238E27FC236}">
                <a16:creationId xmlns:a16="http://schemas.microsoft.com/office/drawing/2014/main" id="{E8EE1094-74F6-42DE-91DD-D7EE5A7A805C}"/>
              </a:ext>
            </a:extLst>
          </p:cNvPr>
          <p:cNvSpPr/>
          <p:nvPr/>
        </p:nvSpPr>
        <p:spPr>
          <a:xfrm>
            <a:off x="2394489" y="2229942"/>
            <a:ext cx="259893" cy="308450"/>
          </a:xfrm>
          <a:prstGeom prst="rect">
            <a:avLst/>
          </a:prstGeom>
          <a:solidFill>
            <a:srgbClr val="CC0000">
              <a:alpha val="2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5" name="그림 14">
            <a:extLst>
              <a:ext uri="{FF2B5EF4-FFF2-40B4-BE49-F238E27FC236}">
                <a16:creationId xmlns:a16="http://schemas.microsoft.com/office/drawing/2014/main" id="{A48832A8-2DC6-400C-A268-F273068365C6}"/>
              </a:ext>
            </a:extLst>
          </p:cNvPr>
          <p:cNvPicPr>
            <a:picLocks noChangeAspect="1"/>
          </p:cNvPicPr>
          <p:nvPr/>
        </p:nvPicPr>
        <p:blipFill>
          <a:blip r:embed="rId4"/>
          <a:stretch>
            <a:fillRect/>
          </a:stretch>
        </p:blipFill>
        <p:spPr>
          <a:xfrm>
            <a:off x="6746819" y="280476"/>
            <a:ext cx="1948060" cy="308604"/>
          </a:xfrm>
          <a:prstGeom prst="rect">
            <a:avLst/>
          </a:prstGeom>
        </p:spPr>
      </p:pic>
      <p:pic>
        <p:nvPicPr>
          <p:cNvPr id="3" name="그림 2"/>
          <p:cNvPicPr>
            <a:picLocks noChangeAspect="1"/>
          </p:cNvPicPr>
          <p:nvPr/>
        </p:nvPicPr>
        <p:blipFill>
          <a:blip r:embed="rId5"/>
          <a:stretch>
            <a:fillRect/>
          </a:stretch>
        </p:blipFill>
        <p:spPr>
          <a:xfrm>
            <a:off x="912745" y="135408"/>
            <a:ext cx="5624401" cy="879467"/>
          </a:xfrm>
          <a:prstGeom prst="rect">
            <a:avLst/>
          </a:prstGeom>
        </p:spPr>
      </p:pic>
      <p:sp>
        <p:nvSpPr>
          <p:cNvPr id="2" name="직사각형 1"/>
          <p:cNvSpPr/>
          <p:nvPr/>
        </p:nvSpPr>
        <p:spPr>
          <a:xfrm>
            <a:off x="1194954" y="1393393"/>
            <a:ext cx="737755" cy="12368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3388914" y="1393393"/>
            <a:ext cx="737755" cy="12368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p:cNvSpPr/>
          <p:nvPr/>
        </p:nvSpPr>
        <p:spPr>
          <a:xfrm>
            <a:off x="5305042" y="1393393"/>
            <a:ext cx="1332000" cy="12368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8" name="직선 화살표 연결선 17">
            <a:extLst>
              <a:ext uri="{FF2B5EF4-FFF2-40B4-BE49-F238E27FC236}">
                <a16:creationId xmlns:a16="http://schemas.microsoft.com/office/drawing/2014/main" id="{1B2A5EDC-B305-430C-B2D4-6929858A9598}"/>
              </a:ext>
            </a:extLst>
          </p:cNvPr>
          <p:cNvCxnSpPr>
            <a:cxnSpLocks/>
          </p:cNvCxnSpPr>
          <p:nvPr/>
        </p:nvCxnSpPr>
        <p:spPr>
          <a:xfrm>
            <a:off x="3118120" y="4894640"/>
            <a:ext cx="1296000" cy="5479"/>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7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8" fill="hold" nodeType="afterEffect">
                                  <p:stCondLst>
                                    <p:cond delay="25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75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4035AC6-3BD4-42FA-8092-BC28BE4F277D}"/>
              </a:ext>
            </a:extLst>
          </p:cNvPr>
          <p:cNvSpPr>
            <a:spLocks noGrp="1"/>
          </p:cNvSpPr>
          <p:nvPr>
            <p:ph type="title"/>
          </p:nvPr>
        </p:nvSpPr>
        <p:spPr/>
        <p:txBody>
          <a:bodyPr>
            <a:noAutofit/>
          </a:bodyPr>
          <a:lstStyle/>
          <a:p>
            <a:r>
              <a:rPr lang="en-US" altLang="ko-KR" sz="2800" b="1" dirty="0"/>
              <a:t>Increased Risk of Death in ΔP &gt; 15 cmH</a:t>
            </a:r>
            <a:r>
              <a:rPr lang="en-US" altLang="ko-KR" sz="2800" b="1" baseline="-25000" dirty="0"/>
              <a:t>2</a:t>
            </a:r>
            <a:r>
              <a:rPr lang="en-US" altLang="ko-KR" sz="2800" b="1" dirty="0"/>
              <a:t>O</a:t>
            </a:r>
            <a:endParaRPr lang="ko-KR" altLang="en-US" sz="2800" b="1" dirty="0"/>
          </a:p>
        </p:txBody>
      </p:sp>
      <p:sp>
        <p:nvSpPr>
          <p:cNvPr id="3" name="내용 개체 틀 2">
            <a:extLst>
              <a:ext uri="{FF2B5EF4-FFF2-40B4-BE49-F238E27FC236}">
                <a16:creationId xmlns:a16="http://schemas.microsoft.com/office/drawing/2014/main" id="{AE4861C8-CCB9-45B2-A5FB-DE1A6F833740}"/>
              </a:ext>
            </a:extLst>
          </p:cNvPr>
          <p:cNvSpPr>
            <a:spLocks noGrp="1"/>
          </p:cNvSpPr>
          <p:nvPr>
            <p:ph idx="1"/>
          </p:nvPr>
        </p:nvSpPr>
        <p:spPr/>
        <p:txBody>
          <a:bodyPr/>
          <a:lstStyle/>
          <a:p>
            <a:endParaRPr lang="ko-KR" altLang="en-US"/>
          </a:p>
        </p:txBody>
      </p:sp>
      <p:sp>
        <p:nvSpPr>
          <p:cNvPr id="4" name="직사각형 3">
            <a:extLst>
              <a:ext uri="{FF2B5EF4-FFF2-40B4-BE49-F238E27FC236}">
                <a16:creationId xmlns:a16="http://schemas.microsoft.com/office/drawing/2014/main" id="{51BBACFE-1BB6-4171-8EB2-CDFFA5A8403C}"/>
              </a:ext>
            </a:extLst>
          </p:cNvPr>
          <p:cNvSpPr/>
          <p:nvPr/>
        </p:nvSpPr>
        <p:spPr>
          <a:xfrm>
            <a:off x="6579967" y="6492874"/>
            <a:ext cx="2494594"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2015;372(8):747-55</a:t>
            </a:r>
            <a:endParaRPr lang="ko-KR" altLang="en-US" sz="1200" dirty="0"/>
          </a:p>
        </p:txBody>
      </p:sp>
      <p:pic>
        <p:nvPicPr>
          <p:cNvPr id="5" name="그림 4">
            <a:extLst>
              <a:ext uri="{FF2B5EF4-FFF2-40B4-BE49-F238E27FC236}">
                <a16:creationId xmlns:a16="http://schemas.microsoft.com/office/drawing/2014/main" id="{11974E12-F842-4247-A5EE-137D8A9CDED8}"/>
              </a:ext>
            </a:extLst>
          </p:cNvPr>
          <p:cNvPicPr>
            <a:picLocks noChangeAspect="1"/>
          </p:cNvPicPr>
          <p:nvPr/>
        </p:nvPicPr>
        <p:blipFill rotWithShape="1">
          <a:blip r:embed="rId3"/>
          <a:srcRect l="20267" t="28987" r="60800" b="27493"/>
          <a:stretch/>
        </p:blipFill>
        <p:spPr>
          <a:xfrm>
            <a:off x="1889760" y="1487055"/>
            <a:ext cx="5535168" cy="3975966"/>
          </a:xfrm>
          <a:prstGeom prst="rect">
            <a:avLst/>
          </a:prstGeom>
        </p:spPr>
      </p:pic>
      <p:cxnSp>
        <p:nvCxnSpPr>
          <p:cNvPr id="7" name="직선 연결선 6">
            <a:extLst>
              <a:ext uri="{FF2B5EF4-FFF2-40B4-BE49-F238E27FC236}">
                <a16:creationId xmlns:a16="http://schemas.microsoft.com/office/drawing/2014/main" id="{E1490C38-617B-4A56-826F-59FF91AEFA12}"/>
              </a:ext>
            </a:extLst>
          </p:cNvPr>
          <p:cNvCxnSpPr/>
          <p:nvPr/>
        </p:nvCxnSpPr>
        <p:spPr>
          <a:xfrm>
            <a:off x="4803648" y="1694688"/>
            <a:ext cx="0" cy="2664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타원 7">
            <a:extLst>
              <a:ext uri="{FF2B5EF4-FFF2-40B4-BE49-F238E27FC236}">
                <a16:creationId xmlns:a16="http://schemas.microsoft.com/office/drawing/2014/main" id="{C6770455-45CB-41DF-8416-71DB4EF8D212}"/>
              </a:ext>
            </a:extLst>
          </p:cNvPr>
          <p:cNvSpPr/>
          <p:nvPr/>
        </p:nvSpPr>
        <p:spPr>
          <a:xfrm>
            <a:off x="4657344" y="4401312"/>
            <a:ext cx="304800" cy="499872"/>
          </a:xfrm>
          <a:prstGeom prst="ellipse">
            <a:avLst/>
          </a:prstGeom>
          <a:solidFill>
            <a:srgbClr val="C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순서도: 처리 8">
            <a:extLst>
              <a:ext uri="{FF2B5EF4-FFF2-40B4-BE49-F238E27FC236}">
                <a16:creationId xmlns:a16="http://schemas.microsoft.com/office/drawing/2014/main" id="{B294A829-8A13-4F69-AA94-387E9CAFE9D6}"/>
              </a:ext>
            </a:extLst>
          </p:cNvPr>
          <p:cNvSpPr/>
          <p:nvPr/>
        </p:nvSpPr>
        <p:spPr>
          <a:xfrm>
            <a:off x="3450336" y="5059680"/>
            <a:ext cx="1011936" cy="219456"/>
          </a:xfrm>
          <a:prstGeom prst="flowChartProcess">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순서도: 처리 9">
            <a:extLst>
              <a:ext uri="{FF2B5EF4-FFF2-40B4-BE49-F238E27FC236}">
                <a16:creationId xmlns:a16="http://schemas.microsoft.com/office/drawing/2014/main" id="{77E90CA0-5D3D-4ECD-B9DD-DE40985544CF}"/>
              </a:ext>
            </a:extLst>
          </p:cNvPr>
          <p:cNvSpPr/>
          <p:nvPr/>
        </p:nvSpPr>
        <p:spPr>
          <a:xfrm>
            <a:off x="1889760" y="4541520"/>
            <a:ext cx="792480" cy="201168"/>
          </a:xfrm>
          <a:prstGeom prst="flowChartProcess">
            <a:avLst/>
          </a:prstGeom>
          <a:solidFill>
            <a:srgbClr val="FFC000">
              <a:alpha val="40000"/>
            </a:srgbClr>
          </a:solidFill>
          <a:ln w="28575">
            <a:solidFill>
              <a:srgbClr val="FFC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68440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B1D1608-1252-49A4-9AD1-BDDECB296621}"/>
              </a:ext>
            </a:extLst>
          </p:cNvPr>
          <p:cNvSpPr>
            <a:spLocks noGrp="1"/>
          </p:cNvSpPr>
          <p:nvPr>
            <p:ph type="title"/>
          </p:nvPr>
        </p:nvSpPr>
        <p:spPr>
          <a:xfrm>
            <a:off x="628650" y="365126"/>
            <a:ext cx="8237558" cy="974147"/>
          </a:xfrm>
        </p:spPr>
        <p:txBody>
          <a:bodyPr>
            <a:noAutofit/>
          </a:bodyPr>
          <a:lstStyle/>
          <a:p>
            <a:pPr algn="l"/>
            <a:r>
              <a:rPr lang="en-US" altLang="ko-KR" sz="2800" b="1" dirty="0"/>
              <a:t>PEEP to maintain alveolar patency </a:t>
            </a:r>
            <a:br>
              <a:rPr lang="en-US" altLang="ko-KR" sz="2800" b="1" dirty="0"/>
            </a:br>
            <a:r>
              <a:rPr lang="en-US" altLang="ko-KR" sz="2400" b="1" dirty="0"/>
              <a:t>while preventing overdistention and closure/reopening</a:t>
            </a:r>
            <a:endParaRPr lang="ko-KR" altLang="en-US" sz="2400" b="1" dirty="0"/>
          </a:p>
        </p:txBody>
      </p:sp>
      <p:pic>
        <p:nvPicPr>
          <p:cNvPr id="4" name="Picture 2" descr="Image not available.">
            <a:extLst>
              <a:ext uri="{FF2B5EF4-FFF2-40B4-BE49-F238E27FC236}">
                <a16:creationId xmlns:a16="http://schemas.microsoft.com/office/drawing/2014/main" id="{9EE92894-4F0B-4683-9CBE-4CC9C6574E7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5" t="-3137" r="47961" b="9731"/>
          <a:stretch/>
        </p:blipFill>
        <p:spPr bwMode="auto">
          <a:xfrm>
            <a:off x="2024780" y="1870916"/>
            <a:ext cx="4244529" cy="3969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FDEA0C-0592-4F82-856B-AB8B4AC9CE62}"/>
              </a:ext>
            </a:extLst>
          </p:cNvPr>
          <p:cNvSpPr txBox="1"/>
          <p:nvPr/>
        </p:nvSpPr>
        <p:spPr>
          <a:xfrm>
            <a:off x="2603032" y="3296855"/>
            <a:ext cx="1319592" cy="307777"/>
          </a:xfrm>
          <a:prstGeom prst="rect">
            <a:avLst/>
          </a:prstGeom>
          <a:noFill/>
        </p:spPr>
        <p:txBody>
          <a:bodyPr wrap="none" rtlCol="0">
            <a:spAutoFit/>
          </a:bodyPr>
          <a:lstStyle/>
          <a:p>
            <a:r>
              <a:rPr lang="en-US" altLang="ko-KR" sz="1400" b="1" dirty="0" err="1">
                <a:solidFill>
                  <a:schemeClr val="accent1"/>
                </a:solidFill>
              </a:rPr>
              <a:t>Atelectrauma</a:t>
            </a:r>
            <a:endParaRPr lang="ko-KR" altLang="en-US" sz="1400" b="1" dirty="0">
              <a:solidFill>
                <a:schemeClr val="accent1"/>
              </a:solidFill>
            </a:endParaRPr>
          </a:p>
        </p:txBody>
      </p:sp>
      <p:sp>
        <p:nvSpPr>
          <p:cNvPr id="6" name="직사각형 5">
            <a:extLst>
              <a:ext uri="{FF2B5EF4-FFF2-40B4-BE49-F238E27FC236}">
                <a16:creationId xmlns:a16="http://schemas.microsoft.com/office/drawing/2014/main" id="{BCF167B6-0754-40ED-A2A2-CB6CBBEB360A}"/>
              </a:ext>
            </a:extLst>
          </p:cNvPr>
          <p:cNvSpPr/>
          <p:nvPr/>
        </p:nvSpPr>
        <p:spPr>
          <a:xfrm>
            <a:off x="5182396" y="2053796"/>
            <a:ext cx="1191352" cy="307777"/>
          </a:xfrm>
          <a:prstGeom prst="rect">
            <a:avLst/>
          </a:prstGeom>
        </p:spPr>
        <p:txBody>
          <a:bodyPr wrap="none">
            <a:spAutoFit/>
          </a:bodyPr>
          <a:lstStyle/>
          <a:p>
            <a:pPr lvl="0" latinLnBrk="1"/>
            <a:r>
              <a:rPr lang="en-US" altLang="ko-KR" sz="1400" b="1" dirty="0">
                <a:solidFill>
                  <a:schemeClr val="accent1"/>
                </a:solidFill>
              </a:rPr>
              <a:t>Barotrauma</a:t>
            </a:r>
          </a:p>
        </p:txBody>
      </p:sp>
      <p:sp>
        <p:nvSpPr>
          <p:cNvPr id="3" name="직사각형 2"/>
          <p:cNvSpPr/>
          <p:nvPr/>
        </p:nvSpPr>
        <p:spPr>
          <a:xfrm>
            <a:off x="6834740" y="6282675"/>
            <a:ext cx="2451124" cy="461665"/>
          </a:xfrm>
          <a:prstGeom prst="rect">
            <a:avLst/>
          </a:prstGeom>
        </p:spPr>
        <p:txBody>
          <a:bodyPr wrap="square">
            <a:spAutoFit/>
          </a:bodyPr>
          <a:lstStyle/>
          <a:p>
            <a:r>
              <a:rPr lang="en-US" altLang="ko-KR" sz="1200" i="1" dirty="0"/>
              <a:t>N </a:t>
            </a:r>
            <a:r>
              <a:rPr lang="en-US" altLang="ko-KR" sz="1200" i="1" dirty="0" err="1"/>
              <a:t>Engl</a:t>
            </a:r>
            <a:r>
              <a:rPr lang="en-US" altLang="ko-KR" sz="1200" i="1" dirty="0"/>
              <a:t> J Med </a:t>
            </a:r>
            <a:r>
              <a:rPr lang="en-US" altLang="ko-KR" sz="1200" dirty="0"/>
              <a:t>2000;342:1301-8</a:t>
            </a:r>
          </a:p>
          <a:p>
            <a:r>
              <a:rPr lang="en-US" altLang="ko-KR" sz="1200" i="1" dirty="0"/>
              <a:t>JAMA</a:t>
            </a:r>
            <a:r>
              <a:rPr lang="en-US" altLang="ko-KR" sz="1200" dirty="0"/>
              <a:t>. 2019;321(9):846-57</a:t>
            </a:r>
            <a:endParaRPr lang="ko-KR" altLang="en-US" sz="1200" dirty="0"/>
          </a:p>
        </p:txBody>
      </p:sp>
      <p:graphicFrame>
        <p:nvGraphicFramePr>
          <p:cNvPr id="7" name="표 6"/>
          <p:cNvGraphicFramePr>
            <a:graphicFrameLocks noGrp="1"/>
          </p:cNvGraphicFramePr>
          <p:nvPr>
            <p:extLst>
              <p:ext uri="{D42A27DB-BD31-4B8C-83A1-F6EECF244321}">
                <p14:modId xmlns:p14="http://schemas.microsoft.com/office/powerpoint/2010/main" val="25269793"/>
              </p:ext>
            </p:extLst>
          </p:nvPr>
        </p:nvGraphicFramePr>
        <p:xfrm>
          <a:off x="560052" y="1471365"/>
          <a:ext cx="8136376" cy="1112520"/>
        </p:xfrm>
        <a:graphic>
          <a:graphicData uri="http://schemas.openxmlformats.org/drawingml/2006/table">
            <a:tbl>
              <a:tblPr firstRow="1" bandRow="1">
                <a:tableStyleId>{C4B1156A-380E-4F78-BDF5-A606A8083BF9}</a:tableStyleId>
              </a:tblPr>
              <a:tblGrid>
                <a:gridCol w="838568">
                  <a:extLst>
                    <a:ext uri="{9D8B030D-6E8A-4147-A177-3AD203B41FA5}">
                      <a16:colId xmlns:a16="http://schemas.microsoft.com/office/drawing/2014/main" val="20000"/>
                    </a:ext>
                  </a:extLst>
                </a:gridCol>
                <a:gridCol w="504323">
                  <a:extLst>
                    <a:ext uri="{9D8B030D-6E8A-4147-A177-3AD203B41FA5}">
                      <a16:colId xmlns:a16="http://schemas.microsoft.com/office/drawing/2014/main" val="20001"/>
                    </a:ext>
                  </a:extLst>
                </a:gridCol>
                <a:gridCol w="504323">
                  <a:extLst>
                    <a:ext uri="{9D8B030D-6E8A-4147-A177-3AD203B41FA5}">
                      <a16:colId xmlns:a16="http://schemas.microsoft.com/office/drawing/2014/main" val="20002"/>
                    </a:ext>
                  </a:extLst>
                </a:gridCol>
                <a:gridCol w="504323">
                  <a:extLst>
                    <a:ext uri="{9D8B030D-6E8A-4147-A177-3AD203B41FA5}">
                      <a16:colId xmlns:a16="http://schemas.microsoft.com/office/drawing/2014/main" val="20003"/>
                    </a:ext>
                  </a:extLst>
                </a:gridCol>
                <a:gridCol w="504323">
                  <a:extLst>
                    <a:ext uri="{9D8B030D-6E8A-4147-A177-3AD203B41FA5}">
                      <a16:colId xmlns:a16="http://schemas.microsoft.com/office/drawing/2014/main" val="20004"/>
                    </a:ext>
                  </a:extLst>
                </a:gridCol>
                <a:gridCol w="504323">
                  <a:extLst>
                    <a:ext uri="{9D8B030D-6E8A-4147-A177-3AD203B41FA5}">
                      <a16:colId xmlns:a16="http://schemas.microsoft.com/office/drawing/2014/main" val="20005"/>
                    </a:ext>
                  </a:extLst>
                </a:gridCol>
                <a:gridCol w="504323">
                  <a:extLst>
                    <a:ext uri="{9D8B030D-6E8A-4147-A177-3AD203B41FA5}">
                      <a16:colId xmlns:a16="http://schemas.microsoft.com/office/drawing/2014/main" val="20006"/>
                    </a:ext>
                  </a:extLst>
                </a:gridCol>
                <a:gridCol w="504323">
                  <a:extLst>
                    <a:ext uri="{9D8B030D-6E8A-4147-A177-3AD203B41FA5}">
                      <a16:colId xmlns:a16="http://schemas.microsoft.com/office/drawing/2014/main" val="20007"/>
                    </a:ext>
                  </a:extLst>
                </a:gridCol>
                <a:gridCol w="504323">
                  <a:extLst>
                    <a:ext uri="{9D8B030D-6E8A-4147-A177-3AD203B41FA5}">
                      <a16:colId xmlns:a16="http://schemas.microsoft.com/office/drawing/2014/main" val="20008"/>
                    </a:ext>
                  </a:extLst>
                </a:gridCol>
                <a:gridCol w="504323">
                  <a:extLst>
                    <a:ext uri="{9D8B030D-6E8A-4147-A177-3AD203B41FA5}">
                      <a16:colId xmlns:a16="http://schemas.microsoft.com/office/drawing/2014/main" val="20009"/>
                    </a:ext>
                  </a:extLst>
                </a:gridCol>
                <a:gridCol w="504323">
                  <a:extLst>
                    <a:ext uri="{9D8B030D-6E8A-4147-A177-3AD203B41FA5}">
                      <a16:colId xmlns:a16="http://schemas.microsoft.com/office/drawing/2014/main" val="20010"/>
                    </a:ext>
                  </a:extLst>
                </a:gridCol>
                <a:gridCol w="504323">
                  <a:extLst>
                    <a:ext uri="{9D8B030D-6E8A-4147-A177-3AD203B41FA5}">
                      <a16:colId xmlns:a16="http://schemas.microsoft.com/office/drawing/2014/main" val="20011"/>
                    </a:ext>
                  </a:extLst>
                </a:gridCol>
                <a:gridCol w="504323">
                  <a:extLst>
                    <a:ext uri="{9D8B030D-6E8A-4147-A177-3AD203B41FA5}">
                      <a16:colId xmlns:a16="http://schemas.microsoft.com/office/drawing/2014/main" val="20012"/>
                    </a:ext>
                  </a:extLst>
                </a:gridCol>
                <a:gridCol w="504323">
                  <a:extLst>
                    <a:ext uri="{9D8B030D-6E8A-4147-A177-3AD203B41FA5}">
                      <a16:colId xmlns:a16="http://schemas.microsoft.com/office/drawing/2014/main" val="20013"/>
                    </a:ext>
                  </a:extLst>
                </a:gridCol>
                <a:gridCol w="741609">
                  <a:extLst>
                    <a:ext uri="{9D8B030D-6E8A-4147-A177-3AD203B41FA5}">
                      <a16:colId xmlns:a16="http://schemas.microsoft.com/office/drawing/2014/main" val="20014"/>
                    </a:ext>
                  </a:extLst>
                </a:gridCol>
              </a:tblGrid>
              <a:tr h="370840">
                <a:tc gridSpan="15">
                  <a:txBody>
                    <a:bodyPr/>
                    <a:lstStyle/>
                    <a:p>
                      <a:pPr algn="l" latinLnBrk="1"/>
                      <a:r>
                        <a:rPr lang="en-US" altLang="ko-KR" sz="1600" dirty="0"/>
                        <a:t>The</a:t>
                      </a:r>
                      <a:r>
                        <a:rPr lang="en-US" altLang="ko-KR" sz="1600" baseline="0" dirty="0"/>
                        <a:t> NIH ARDS Network</a:t>
                      </a:r>
                      <a:r>
                        <a:rPr lang="en-US" altLang="ko-KR" sz="1600" dirty="0"/>
                        <a:t> PEEP/FiO</a:t>
                      </a:r>
                      <a:r>
                        <a:rPr lang="en-US" altLang="ko-KR" sz="1600" baseline="-25000" dirty="0"/>
                        <a:t>2</a:t>
                      </a:r>
                      <a:endParaRPr lang="en-US" altLang="ko-KR" sz="1600" b="1" baseline="-25000"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tc hMerge="1">
                  <a:txBody>
                    <a:bodyPr/>
                    <a:lstStyle/>
                    <a:p>
                      <a:endParaRPr lang="ko-KR" altLang="en-US" dirty="0"/>
                    </a:p>
                  </a:txBody>
                  <a:tcPr/>
                </a:tc>
                <a:extLst>
                  <a:ext uri="{0D108BD9-81ED-4DB2-BD59-A6C34878D82A}">
                    <a16:rowId xmlns:a16="http://schemas.microsoft.com/office/drawing/2014/main" val="10000"/>
                  </a:ext>
                </a:extLst>
              </a:tr>
              <a:tr h="370840">
                <a:tc>
                  <a:txBody>
                    <a:bodyPr/>
                    <a:lstStyle/>
                    <a:p>
                      <a:pPr algn="ctr" latinLnBrk="1"/>
                      <a:r>
                        <a:rPr lang="en-US" altLang="ko-KR" sz="1500" b="1" dirty="0"/>
                        <a:t>FiO</a:t>
                      </a:r>
                      <a:r>
                        <a:rPr lang="en-US" altLang="ko-KR" sz="1500" b="1" baseline="-25000" dirty="0"/>
                        <a:t>2</a:t>
                      </a:r>
                    </a:p>
                  </a:txBody>
                  <a:tcPr anchor="ctr"/>
                </a:tc>
                <a:tc>
                  <a:txBody>
                    <a:bodyPr/>
                    <a:lstStyle/>
                    <a:p>
                      <a:pPr algn="ctr" latinLnBrk="1"/>
                      <a:r>
                        <a:rPr lang="en-US" altLang="ko-KR" sz="1500" dirty="0"/>
                        <a:t>0.3</a:t>
                      </a:r>
                      <a:endParaRPr lang="ko-KR" altLang="en-US" sz="1500" b="1" dirty="0"/>
                    </a:p>
                  </a:txBody>
                  <a:tcPr anchor="ctr"/>
                </a:tc>
                <a:tc>
                  <a:txBody>
                    <a:bodyPr/>
                    <a:lstStyle/>
                    <a:p>
                      <a:pPr algn="ctr" latinLnBrk="1"/>
                      <a:r>
                        <a:rPr lang="en-US" altLang="ko-KR" sz="1500" dirty="0"/>
                        <a:t>0.4</a:t>
                      </a:r>
                      <a:endParaRPr lang="ko-KR" altLang="en-US" sz="1500" b="1" dirty="0"/>
                    </a:p>
                  </a:txBody>
                  <a:tcPr anchor="ctr"/>
                </a:tc>
                <a:tc>
                  <a:txBody>
                    <a:bodyPr/>
                    <a:lstStyle/>
                    <a:p>
                      <a:pPr algn="ctr" latinLnBrk="1"/>
                      <a:r>
                        <a:rPr lang="en-US" altLang="ko-KR" sz="1500" dirty="0"/>
                        <a:t>0.4</a:t>
                      </a:r>
                      <a:endParaRPr lang="ko-KR" altLang="en-US" sz="1500" b="1" dirty="0"/>
                    </a:p>
                  </a:txBody>
                  <a:tcPr anchor="ctr"/>
                </a:tc>
                <a:tc>
                  <a:txBody>
                    <a:bodyPr/>
                    <a:lstStyle/>
                    <a:p>
                      <a:pPr algn="ctr" latinLnBrk="1"/>
                      <a:r>
                        <a:rPr lang="en-US" altLang="ko-KR" sz="1500" dirty="0"/>
                        <a:t>0.5</a:t>
                      </a:r>
                      <a:endParaRPr lang="ko-KR" altLang="en-US" sz="1500" b="1" dirty="0"/>
                    </a:p>
                  </a:txBody>
                  <a:tcPr anchor="ctr"/>
                </a:tc>
                <a:tc>
                  <a:txBody>
                    <a:bodyPr/>
                    <a:lstStyle/>
                    <a:p>
                      <a:pPr algn="ctr" latinLnBrk="1"/>
                      <a:r>
                        <a:rPr lang="en-US" altLang="ko-KR" sz="1500" dirty="0"/>
                        <a:t>0.5</a:t>
                      </a:r>
                      <a:endParaRPr lang="ko-KR" altLang="en-US" sz="1500" b="1" dirty="0"/>
                    </a:p>
                  </a:txBody>
                  <a:tcPr anchor="ctr"/>
                </a:tc>
                <a:tc>
                  <a:txBody>
                    <a:bodyPr/>
                    <a:lstStyle/>
                    <a:p>
                      <a:pPr algn="ctr" latinLnBrk="1"/>
                      <a:r>
                        <a:rPr lang="en-US" altLang="ko-KR" sz="1500" dirty="0"/>
                        <a:t>0.6</a:t>
                      </a:r>
                      <a:endParaRPr lang="ko-KR" altLang="en-US" sz="1500" b="1" dirty="0"/>
                    </a:p>
                  </a:txBody>
                  <a:tcPr anchor="ctr"/>
                </a:tc>
                <a:tc>
                  <a:txBody>
                    <a:bodyPr/>
                    <a:lstStyle/>
                    <a:p>
                      <a:pPr algn="ctr" latinLnBrk="1"/>
                      <a:r>
                        <a:rPr lang="en-US" altLang="ko-KR" sz="1500" dirty="0"/>
                        <a:t>0.7</a:t>
                      </a:r>
                      <a:endParaRPr lang="ko-KR" altLang="en-US" sz="1500" b="1" dirty="0"/>
                    </a:p>
                  </a:txBody>
                  <a:tcPr anchor="ctr"/>
                </a:tc>
                <a:tc>
                  <a:txBody>
                    <a:bodyPr/>
                    <a:lstStyle/>
                    <a:p>
                      <a:pPr algn="ctr" latinLnBrk="1"/>
                      <a:r>
                        <a:rPr lang="en-US" altLang="ko-KR" sz="1500" dirty="0"/>
                        <a:t>0.7</a:t>
                      </a:r>
                      <a:endParaRPr lang="ko-KR" altLang="en-US" sz="1500" b="1" dirty="0"/>
                    </a:p>
                  </a:txBody>
                  <a:tcPr anchor="ctr"/>
                </a:tc>
                <a:tc>
                  <a:txBody>
                    <a:bodyPr/>
                    <a:lstStyle/>
                    <a:p>
                      <a:pPr algn="ctr" latinLnBrk="1"/>
                      <a:r>
                        <a:rPr lang="en-US" altLang="ko-KR" sz="1500" dirty="0"/>
                        <a:t>0.7</a:t>
                      </a:r>
                      <a:endParaRPr lang="ko-KR" altLang="en-US" sz="1500" b="1" dirty="0"/>
                    </a:p>
                  </a:txBody>
                  <a:tcPr anchor="ctr"/>
                </a:tc>
                <a:tc>
                  <a:txBody>
                    <a:bodyPr/>
                    <a:lstStyle/>
                    <a:p>
                      <a:pPr algn="ctr" latinLnBrk="1"/>
                      <a:r>
                        <a:rPr lang="en-US" altLang="ko-KR" sz="1500" dirty="0"/>
                        <a:t>0.8</a:t>
                      </a:r>
                      <a:endParaRPr lang="ko-KR" altLang="en-US" sz="1500" b="1" dirty="0"/>
                    </a:p>
                  </a:txBody>
                  <a:tcPr anchor="ctr"/>
                </a:tc>
                <a:tc>
                  <a:txBody>
                    <a:bodyPr/>
                    <a:lstStyle/>
                    <a:p>
                      <a:pPr algn="ctr" latinLnBrk="1"/>
                      <a:r>
                        <a:rPr lang="en-US" altLang="ko-KR" sz="1500" dirty="0"/>
                        <a:t>0.9</a:t>
                      </a:r>
                      <a:endParaRPr lang="ko-KR" altLang="en-US" sz="1500" b="1" dirty="0"/>
                    </a:p>
                  </a:txBody>
                  <a:tcPr anchor="ctr"/>
                </a:tc>
                <a:tc>
                  <a:txBody>
                    <a:bodyPr/>
                    <a:lstStyle/>
                    <a:p>
                      <a:pPr algn="ctr" latinLnBrk="1"/>
                      <a:r>
                        <a:rPr lang="en-US" altLang="ko-KR" sz="1500" dirty="0"/>
                        <a:t>0.9</a:t>
                      </a:r>
                      <a:endParaRPr lang="ko-KR" altLang="en-US" sz="1500" b="1" dirty="0"/>
                    </a:p>
                  </a:txBody>
                  <a:tcPr anchor="ctr"/>
                </a:tc>
                <a:tc>
                  <a:txBody>
                    <a:bodyPr/>
                    <a:lstStyle/>
                    <a:p>
                      <a:pPr algn="ctr" latinLnBrk="1"/>
                      <a:r>
                        <a:rPr lang="en-US" altLang="ko-KR" sz="1500" dirty="0"/>
                        <a:t>0.9</a:t>
                      </a:r>
                      <a:endParaRPr lang="ko-KR" altLang="en-US" sz="1500" b="1" dirty="0"/>
                    </a:p>
                  </a:txBody>
                  <a:tcPr anchor="ctr"/>
                </a:tc>
                <a:tc>
                  <a:txBody>
                    <a:bodyPr/>
                    <a:lstStyle/>
                    <a:p>
                      <a:pPr algn="ctr" latinLnBrk="1"/>
                      <a:r>
                        <a:rPr lang="en-US" altLang="ko-KR" sz="1500" dirty="0"/>
                        <a:t>1.0</a:t>
                      </a:r>
                      <a:endParaRPr lang="ko-KR" altLang="en-US" sz="1500" b="1" dirty="0"/>
                    </a:p>
                  </a:txBody>
                  <a:tcPr anchor="ctr"/>
                </a:tc>
                <a:extLst>
                  <a:ext uri="{0D108BD9-81ED-4DB2-BD59-A6C34878D82A}">
                    <a16:rowId xmlns:a16="http://schemas.microsoft.com/office/drawing/2014/main" val="10001"/>
                  </a:ext>
                </a:extLst>
              </a:tr>
              <a:tr h="370840">
                <a:tc>
                  <a:txBody>
                    <a:bodyPr/>
                    <a:lstStyle/>
                    <a:p>
                      <a:pPr algn="ctr" latinLnBrk="1"/>
                      <a:r>
                        <a:rPr lang="en-US" altLang="ko-KR" sz="1500" b="1" dirty="0"/>
                        <a:t>PEEP</a:t>
                      </a:r>
                      <a:endParaRPr lang="ko-KR" altLang="en-US" sz="1500" b="1" dirty="0"/>
                    </a:p>
                  </a:txBody>
                  <a:tcPr anchor="ctr"/>
                </a:tc>
                <a:tc>
                  <a:txBody>
                    <a:bodyPr/>
                    <a:lstStyle/>
                    <a:p>
                      <a:pPr algn="ctr" latinLnBrk="1"/>
                      <a:r>
                        <a:rPr lang="en-US" altLang="ko-KR" sz="1500" dirty="0"/>
                        <a:t>5</a:t>
                      </a:r>
                      <a:endParaRPr lang="ko-KR" altLang="en-US" sz="1500" b="1" dirty="0"/>
                    </a:p>
                  </a:txBody>
                  <a:tcPr anchor="ctr"/>
                </a:tc>
                <a:tc>
                  <a:txBody>
                    <a:bodyPr/>
                    <a:lstStyle/>
                    <a:p>
                      <a:pPr algn="ctr" latinLnBrk="1"/>
                      <a:r>
                        <a:rPr lang="en-US" altLang="ko-KR" sz="1500" dirty="0"/>
                        <a:t>5</a:t>
                      </a:r>
                      <a:endParaRPr lang="ko-KR" altLang="en-US" sz="1500" b="1" dirty="0"/>
                    </a:p>
                  </a:txBody>
                  <a:tcPr anchor="ctr"/>
                </a:tc>
                <a:tc>
                  <a:txBody>
                    <a:bodyPr/>
                    <a:lstStyle/>
                    <a:p>
                      <a:pPr algn="ctr" latinLnBrk="1"/>
                      <a:r>
                        <a:rPr lang="en-US" altLang="ko-KR" sz="1500" dirty="0"/>
                        <a:t>8</a:t>
                      </a:r>
                      <a:endParaRPr lang="ko-KR" altLang="en-US" sz="1500" b="1" dirty="0"/>
                    </a:p>
                  </a:txBody>
                  <a:tcPr anchor="ctr"/>
                </a:tc>
                <a:tc>
                  <a:txBody>
                    <a:bodyPr/>
                    <a:lstStyle/>
                    <a:p>
                      <a:pPr algn="ctr" latinLnBrk="1"/>
                      <a:r>
                        <a:rPr lang="en-US" altLang="ko-KR" sz="1500" dirty="0"/>
                        <a:t>8</a:t>
                      </a:r>
                      <a:endParaRPr lang="ko-KR" altLang="en-US" sz="1500" b="1" dirty="0"/>
                    </a:p>
                  </a:txBody>
                  <a:tcPr anchor="ctr"/>
                </a:tc>
                <a:tc>
                  <a:txBody>
                    <a:bodyPr/>
                    <a:lstStyle/>
                    <a:p>
                      <a:pPr algn="ctr" latinLnBrk="1"/>
                      <a:r>
                        <a:rPr lang="en-US" altLang="ko-KR" sz="1500" dirty="0"/>
                        <a:t>10</a:t>
                      </a:r>
                      <a:endParaRPr lang="ko-KR" altLang="en-US" sz="1500" b="1" dirty="0"/>
                    </a:p>
                  </a:txBody>
                  <a:tcPr anchor="ctr"/>
                </a:tc>
                <a:tc>
                  <a:txBody>
                    <a:bodyPr/>
                    <a:lstStyle/>
                    <a:p>
                      <a:pPr algn="ctr" latinLnBrk="1"/>
                      <a:r>
                        <a:rPr lang="en-US" altLang="ko-KR" sz="1500" dirty="0"/>
                        <a:t>10</a:t>
                      </a:r>
                      <a:endParaRPr lang="ko-KR" altLang="en-US" sz="1500" b="1" dirty="0"/>
                    </a:p>
                  </a:txBody>
                  <a:tcPr anchor="ctr"/>
                </a:tc>
                <a:tc>
                  <a:txBody>
                    <a:bodyPr/>
                    <a:lstStyle/>
                    <a:p>
                      <a:pPr algn="ctr" latinLnBrk="1"/>
                      <a:r>
                        <a:rPr lang="en-US" altLang="ko-KR" sz="1500" dirty="0"/>
                        <a:t>10</a:t>
                      </a:r>
                      <a:endParaRPr lang="ko-KR" altLang="en-US" sz="1500" b="1" dirty="0"/>
                    </a:p>
                  </a:txBody>
                  <a:tcPr anchor="ctr"/>
                </a:tc>
                <a:tc>
                  <a:txBody>
                    <a:bodyPr/>
                    <a:lstStyle/>
                    <a:p>
                      <a:pPr algn="ctr" latinLnBrk="1"/>
                      <a:r>
                        <a:rPr lang="en-US" altLang="ko-KR" sz="1500" dirty="0"/>
                        <a:t>12</a:t>
                      </a:r>
                      <a:endParaRPr lang="ko-KR" altLang="en-US" sz="1500" b="1" dirty="0"/>
                    </a:p>
                  </a:txBody>
                  <a:tcPr anchor="ctr"/>
                </a:tc>
                <a:tc>
                  <a:txBody>
                    <a:bodyPr/>
                    <a:lstStyle/>
                    <a:p>
                      <a:pPr algn="ctr" latinLnBrk="1"/>
                      <a:r>
                        <a:rPr lang="en-US" altLang="ko-KR" sz="1500" dirty="0"/>
                        <a:t>14</a:t>
                      </a:r>
                      <a:endParaRPr lang="ko-KR" altLang="en-US" sz="1500" b="1" dirty="0"/>
                    </a:p>
                  </a:txBody>
                  <a:tcPr anchor="ctr"/>
                </a:tc>
                <a:tc>
                  <a:txBody>
                    <a:bodyPr/>
                    <a:lstStyle/>
                    <a:p>
                      <a:pPr algn="ctr" latinLnBrk="1"/>
                      <a:r>
                        <a:rPr lang="en-US" altLang="ko-KR" sz="1500" dirty="0"/>
                        <a:t>14</a:t>
                      </a:r>
                      <a:endParaRPr lang="ko-KR" altLang="en-US" sz="1500" b="1" dirty="0"/>
                    </a:p>
                  </a:txBody>
                  <a:tcPr anchor="ctr"/>
                </a:tc>
                <a:tc>
                  <a:txBody>
                    <a:bodyPr/>
                    <a:lstStyle/>
                    <a:p>
                      <a:pPr algn="ctr" latinLnBrk="1"/>
                      <a:r>
                        <a:rPr lang="en-US" altLang="ko-KR" sz="1500" dirty="0"/>
                        <a:t>14</a:t>
                      </a:r>
                      <a:endParaRPr lang="ko-KR" altLang="en-US" sz="1500" b="1" dirty="0"/>
                    </a:p>
                  </a:txBody>
                  <a:tcPr anchor="ctr"/>
                </a:tc>
                <a:tc>
                  <a:txBody>
                    <a:bodyPr/>
                    <a:lstStyle/>
                    <a:p>
                      <a:pPr algn="ctr" latinLnBrk="1"/>
                      <a:r>
                        <a:rPr lang="en-US" altLang="ko-KR" sz="1500" dirty="0"/>
                        <a:t>16</a:t>
                      </a:r>
                      <a:endParaRPr lang="ko-KR" altLang="en-US" sz="1500" b="1" dirty="0"/>
                    </a:p>
                  </a:txBody>
                  <a:tcPr anchor="ctr"/>
                </a:tc>
                <a:tc>
                  <a:txBody>
                    <a:bodyPr/>
                    <a:lstStyle/>
                    <a:p>
                      <a:pPr algn="ctr" latinLnBrk="1"/>
                      <a:r>
                        <a:rPr lang="en-US" altLang="ko-KR" sz="1500" dirty="0"/>
                        <a:t>18</a:t>
                      </a:r>
                      <a:endParaRPr lang="ko-KR" altLang="en-US" sz="1500" b="1" dirty="0"/>
                    </a:p>
                  </a:txBody>
                  <a:tcPr anchor="ctr"/>
                </a:tc>
                <a:tc>
                  <a:txBody>
                    <a:bodyPr/>
                    <a:lstStyle/>
                    <a:p>
                      <a:pPr algn="ctr" latinLnBrk="1"/>
                      <a:r>
                        <a:rPr lang="en-US" altLang="ko-KR" sz="1500" dirty="0"/>
                        <a:t>18-24</a:t>
                      </a:r>
                      <a:endParaRPr lang="ko-KR" altLang="en-US" sz="1500" b="1" dirty="0"/>
                    </a:p>
                  </a:txBody>
                  <a:tcPr anchor="ctr"/>
                </a:tc>
                <a:extLst>
                  <a:ext uri="{0D108BD9-81ED-4DB2-BD59-A6C34878D82A}">
                    <a16:rowId xmlns:a16="http://schemas.microsoft.com/office/drawing/2014/main" val="10002"/>
                  </a:ext>
                </a:extLst>
              </a:tr>
            </a:tbl>
          </a:graphicData>
        </a:graphic>
      </p:graphicFrame>
      <p:sp>
        <p:nvSpPr>
          <p:cNvPr id="8" name="직사각형 7"/>
          <p:cNvSpPr/>
          <p:nvPr/>
        </p:nvSpPr>
        <p:spPr>
          <a:xfrm>
            <a:off x="3923111" y="1844698"/>
            <a:ext cx="492372" cy="739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4107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눈물 방울 13">
            <a:extLst>
              <a:ext uri="{FF2B5EF4-FFF2-40B4-BE49-F238E27FC236}">
                <a16:creationId xmlns:a16="http://schemas.microsoft.com/office/drawing/2014/main" id="{A55BC3A9-4311-4C0E-A75D-C909F6859F64}"/>
              </a:ext>
            </a:extLst>
          </p:cNvPr>
          <p:cNvSpPr/>
          <p:nvPr/>
        </p:nvSpPr>
        <p:spPr>
          <a:xfrm rot="13467619">
            <a:off x="3888240" y="986553"/>
            <a:ext cx="5106098" cy="4935332"/>
          </a:xfrm>
          <a:prstGeom prst="teardrop">
            <a:avLst>
              <a:gd name="adj" fmla="val 103509"/>
            </a:avLst>
          </a:prstGeom>
          <a:solidFill>
            <a:srgbClr val="FF669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aphicFrame>
        <p:nvGraphicFramePr>
          <p:cNvPr id="4" name="다이어그램 3">
            <a:extLst>
              <a:ext uri="{FF2B5EF4-FFF2-40B4-BE49-F238E27FC236}">
                <a16:creationId xmlns:a16="http://schemas.microsoft.com/office/drawing/2014/main" id="{86C96BB0-26EE-4044-92E9-487A56E3A832}"/>
              </a:ext>
            </a:extLst>
          </p:cNvPr>
          <p:cNvGraphicFramePr/>
          <p:nvPr>
            <p:extLst>
              <p:ext uri="{D42A27DB-BD31-4B8C-83A1-F6EECF244321}">
                <p14:modId xmlns:p14="http://schemas.microsoft.com/office/powerpoint/2010/main" val="3570748228"/>
              </p:ext>
            </p:extLst>
          </p:nvPr>
        </p:nvGraphicFramePr>
        <p:xfrm>
          <a:off x="54864" y="345631"/>
          <a:ext cx="9034272" cy="6166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직사각형 1"/>
          <p:cNvSpPr/>
          <p:nvPr/>
        </p:nvSpPr>
        <p:spPr>
          <a:xfrm>
            <a:off x="4850524" y="1764502"/>
            <a:ext cx="2518125" cy="338554"/>
          </a:xfrm>
          <a:prstGeom prst="rect">
            <a:avLst/>
          </a:prstGeom>
          <a:solidFill>
            <a:schemeClr val="accent2">
              <a:lumMod val="20000"/>
              <a:lumOff val="80000"/>
              <a:alpha val="50000"/>
            </a:schemeClr>
          </a:solidFill>
          <a:effectLst>
            <a:softEdge rad="31750"/>
          </a:effectLst>
        </p:spPr>
        <p:txBody>
          <a:bodyPr wrap="none">
            <a:spAutoFit/>
          </a:bodyPr>
          <a:lstStyle/>
          <a:p>
            <a:r>
              <a:rPr lang="en-US" altLang="ko-KR" sz="1600" b="1" dirty="0">
                <a:solidFill>
                  <a:srgbClr val="C00000"/>
                </a:solidFill>
              </a:rPr>
              <a:t>Low </a:t>
            </a:r>
            <a:r>
              <a:rPr lang="en-US" altLang="ko-KR" sz="1600" b="1" dirty="0">
                <a:solidFill>
                  <a:srgbClr val="C00000"/>
                </a:solidFill>
                <a:latin typeface="맑은 고딕" panose="020B0503020000020004" pitchFamily="50" charset="-127"/>
                <a:ea typeface="맑은 고딕" panose="020B0503020000020004" pitchFamily="50" charset="-127"/>
              </a:rPr>
              <a:t>V</a:t>
            </a:r>
            <a:r>
              <a:rPr lang="en-US" altLang="ko-KR" sz="1600" b="1" baseline="-25000" dirty="0">
                <a:solidFill>
                  <a:srgbClr val="C00000"/>
                </a:solidFill>
                <a:latin typeface="맑은 고딕" panose="020B0503020000020004" pitchFamily="50" charset="-127"/>
                <a:ea typeface="맑은 고딕" panose="020B0503020000020004" pitchFamily="50" charset="-127"/>
              </a:rPr>
              <a:t>T</a:t>
            </a:r>
            <a:r>
              <a:rPr lang="en-US" altLang="ko-KR" sz="1600" b="1" dirty="0">
                <a:solidFill>
                  <a:srgbClr val="C00000"/>
                </a:solidFill>
                <a:latin typeface="맑은 고딕" panose="020B0503020000020004" pitchFamily="50" charset="-127"/>
                <a:ea typeface="맑은 고딕" panose="020B0503020000020004" pitchFamily="50" charset="-127"/>
              </a:rPr>
              <a:t>≤</a:t>
            </a:r>
            <a:r>
              <a:rPr lang="en-US" altLang="ko-KR" sz="1600" b="1" dirty="0">
                <a:solidFill>
                  <a:srgbClr val="C00000"/>
                </a:solidFill>
              </a:rPr>
              <a:t> 6ml/kg of PBW</a:t>
            </a:r>
            <a:endParaRPr lang="ko-KR" altLang="en-US" sz="1600" b="1" dirty="0">
              <a:solidFill>
                <a:srgbClr val="C00000"/>
              </a:solidFill>
            </a:endParaRPr>
          </a:p>
        </p:txBody>
      </p:sp>
      <p:sp>
        <p:nvSpPr>
          <p:cNvPr id="3" name="직사각형 2"/>
          <p:cNvSpPr/>
          <p:nvPr/>
        </p:nvSpPr>
        <p:spPr>
          <a:xfrm>
            <a:off x="5685834" y="3924036"/>
            <a:ext cx="1887055" cy="830997"/>
          </a:xfrm>
          <a:prstGeom prst="rect">
            <a:avLst/>
          </a:prstGeom>
          <a:solidFill>
            <a:schemeClr val="accent2">
              <a:lumMod val="20000"/>
              <a:lumOff val="80000"/>
              <a:alpha val="50000"/>
            </a:schemeClr>
          </a:solidFill>
          <a:effectLst>
            <a:softEdge rad="63500"/>
          </a:effectLst>
        </p:spPr>
        <p:txBody>
          <a:bodyPr wrap="none">
            <a:spAutoFit/>
          </a:bodyPr>
          <a:lstStyle/>
          <a:p>
            <a:pPr>
              <a:lnSpc>
                <a:spcPct val="150000"/>
              </a:lnSpc>
            </a:pPr>
            <a:r>
              <a:rPr lang="en-US" altLang="ko-KR" sz="1600" b="1" dirty="0" err="1">
                <a:solidFill>
                  <a:srgbClr val="C00000"/>
                </a:solidFill>
              </a:rPr>
              <a:t>P</a:t>
            </a:r>
            <a:r>
              <a:rPr lang="en-US" altLang="ko-KR" sz="1600" b="1" baseline="-25000" dirty="0" err="1">
                <a:solidFill>
                  <a:srgbClr val="C00000"/>
                </a:solidFill>
              </a:rPr>
              <a:t>plat</a:t>
            </a:r>
            <a:r>
              <a:rPr lang="en-US" altLang="ko-KR" sz="1600" b="1" baseline="-25000" dirty="0">
                <a:solidFill>
                  <a:srgbClr val="C00000"/>
                </a:solidFill>
              </a:rPr>
              <a:t> </a:t>
            </a:r>
            <a:r>
              <a:rPr lang="en-US" altLang="ko-KR" sz="1600" b="1" dirty="0" smtClean="0">
                <a:solidFill>
                  <a:srgbClr val="C00000"/>
                </a:solidFill>
              </a:rPr>
              <a:t> </a:t>
            </a:r>
            <a:r>
              <a:rPr lang="en-US" altLang="ko-KR" sz="1600" b="1" dirty="0">
                <a:solidFill>
                  <a:srgbClr val="C00000"/>
                </a:solidFill>
                <a:latin typeface="맑은 고딕" panose="020B0503020000020004" pitchFamily="50" charset="-127"/>
                <a:ea typeface="맑은 고딕" panose="020B0503020000020004" pitchFamily="50" charset="-127"/>
              </a:rPr>
              <a:t>≤</a:t>
            </a:r>
            <a:r>
              <a:rPr lang="en-US" altLang="ko-KR" sz="1600" b="1" dirty="0">
                <a:solidFill>
                  <a:srgbClr val="C00000"/>
                </a:solidFill>
              </a:rPr>
              <a:t> 30 cmH</a:t>
            </a:r>
            <a:r>
              <a:rPr lang="en-US" altLang="ko-KR" sz="1600" b="1" baseline="-25000" dirty="0">
                <a:solidFill>
                  <a:srgbClr val="C00000"/>
                </a:solidFill>
              </a:rPr>
              <a:t>2</a:t>
            </a:r>
            <a:r>
              <a:rPr lang="en-US" altLang="ko-KR" sz="1600" b="1" dirty="0">
                <a:solidFill>
                  <a:srgbClr val="C00000"/>
                </a:solidFill>
              </a:rPr>
              <a:t>O</a:t>
            </a:r>
          </a:p>
          <a:p>
            <a:pPr>
              <a:lnSpc>
                <a:spcPct val="150000"/>
              </a:lnSpc>
            </a:pPr>
            <a:r>
              <a:rPr lang="en-US" altLang="ko-KR" sz="1600" b="1" dirty="0">
                <a:solidFill>
                  <a:srgbClr val="C00000"/>
                </a:solidFill>
              </a:rPr>
              <a:t>ΔP </a:t>
            </a:r>
            <a:r>
              <a:rPr lang="en-US" altLang="ko-KR" sz="1600" b="1" dirty="0">
                <a:solidFill>
                  <a:srgbClr val="C00000"/>
                </a:solidFill>
                <a:latin typeface="맑은 고딕" panose="020B0503020000020004" pitchFamily="50" charset="-127"/>
                <a:ea typeface="맑은 고딕" panose="020B0503020000020004" pitchFamily="50" charset="-127"/>
              </a:rPr>
              <a:t>≤</a:t>
            </a:r>
            <a:r>
              <a:rPr lang="en-US" altLang="ko-KR" sz="1600" b="1" dirty="0">
                <a:solidFill>
                  <a:srgbClr val="C00000"/>
                </a:solidFill>
              </a:rPr>
              <a:t> 14 cmH</a:t>
            </a:r>
            <a:r>
              <a:rPr lang="en-US" altLang="ko-KR" sz="1600" b="1" baseline="-25000" dirty="0">
                <a:solidFill>
                  <a:srgbClr val="C00000"/>
                </a:solidFill>
              </a:rPr>
              <a:t>2</a:t>
            </a:r>
            <a:r>
              <a:rPr lang="en-US" altLang="ko-KR" sz="1600" b="1" dirty="0">
                <a:solidFill>
                  <a:srgbClr val="C00000"/>
                </a:solidFill>
              </a:rPr>
              <a:t>O </a:t>
            </a:r>
            <a:endParaRPr lang="ko-KR" altLang="en-US" sz="1600" b="1" dirty="0">
              <a:solidFill>
                <a:srgbClr val="C00000"/>
              </a:solidFill>
            </a:endParaRPr>
          </a:p>
        </p:txBody>
      </p:sp>
      <p:cxnSp>
        <p:nvCxnSpPr>
          <p:cNvPr id="6" name="직선 연결선 5"/>
          <p:cNvCxnSpPr/>
          <p:nvPr/>
        </p:nvCxnSpPr>
        <p:spPr>
          <a:xfrm flipH="1">
            <a:off x="4409089" y="1871086"/>
            <a:ext cx="325821" cy="26374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7" name="직선 연결선 6"/>
          <p:cNvCxnSpPr/>
          <p:nvPr/>
        </p:nvCxnSpPr>
        <p:spPr>
          <a:xfrm flipH="1">
            <a:off x="4393323" y="1939406"/>
            <a:ext cx="325821" cy="26374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직선 연결선 7"/>
          <p:cNvCxnSpPr/>
          <p:nvPr/>
        </p:nvCxnSpPr>
        <p:spPr>
          <a:xfrm flipH="1">
            <a:off x="5465378" y="3350600"/>
            <a:ext cx="180000" cy="180000"/>
          </a:xfrm>
          <a:prstGeom prst="line">
            <a:avLst/>
          </a:prstGeom>
          <a:ln w="190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9" name="직선 연결선 8"/>
          <p:cNvCxnSpPr/>
          <p:nvPr/>
        </p:nvCxnSpPr>
        <p:spPr>
          <a:xfrm flipH="1">
            <a:off x="5512678" y="3355865"/>
            <a:ext cx="180000" cy="180000"/>
          </a:xfrm>
          <a:prstGeom prst="line">
            <a:avLst/>
          </a:prstGeom>
          <a:ln w="1905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직선 연결선 9"/>
          <p:cNvCxnSpPr/>
          <p:nvPr/>
        </p:nvCxnSpPr>
        <p:spPr>
          <a:xfrm flipH="1">
            <a:off x="4398580" y="4498665"/>
            <a:ext cx="325821" cy="26374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직선 연결선 10"/>
          <p:cNvCxnSpPr/>
          <p:nvPr/>
        </p:nvCxnSpPr>
        <p:spPr>
          <a:xfrm flipH="1">
            <a:off x="4424858" y="4528873"/>
            <a:ext cx="325821" cy="263748"/>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2" name="직사각형 11"/>
          <p:cNvSpPr/>
          <p:nvPr/>
        </p:nvSpPr>
        <p:spPr>
          <a:xfrm>
            <a:off x="3655754" y="4547192"/>
            <a:ext cx="729687" cy="338554"/>
          </a:xfrm>
          <a:prstGeom prst="rect">
            <a:avLst/>
          </a:prstGeom>
          <a:solidFill>
            <a:schemeClr val="accent2">
              <a:lumMod val="20000"/>
              <a:lumOff val="80000"/>
              <a:alpha val="50000"/>
            </a:schemeClr>
          </a:solidFill>
          <a:effectLst>
            <a:softEdge rad="31750"/>
          </a:effectLst>
        </p:spPr>
        <p:txBody>
          <a:bodyPr wrap="none">
            <a:spAutoFit/>
          </a:bodyPr>
          <a:lstStyle/>
          <a:p>
            <a:r>
              <a:rPr lang="en-US" altLang="ko-KR" sz="1600" b="1" dirty="0">
                <a:solidFill>
                  <a:srgbClr val="C00000"/>
                </a:solidFill>
              </a:rPr>
              <a:t>PEEP</a:t>
            </a:r>
            <a:endParaRPr lang="ko-KR" altLang="en-US" sz="1600" b="1" dirty="0">
              <a:solidFill>
                <a:srgbClr val="C00000"/>
              </a:solidFill>
            </a:endParaRPr>
          </a:p>
        </p:txBody>
      </p:sp>
    </p:spTree>
    <p:extLst>
      <p:ext uri="{BB962C8B-B14F-4D97-AF65-F5344CB8AC3E}">
        <p14:creationId xmlns:p14="http://schemas.microsoft.com/office/powerpoint/2010/main" val="19713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b="1" dirty="0"/>
              <a:t>Patient-Self Inflicted Lung Injury (P-SILI)</a:t>
            </a:r>
            <a:endParaRPr lang="ko-KR" altLang="en-US" sz="2800" dirty="0"/>
          </a:p>
        </p:txBody>
      </p:sp>
      <p:pic>
        <p:nvPicPr>
          <p:cNvPr id="5" name="그림 4"/>
          <p:cNvPicPr>
            <a:picLocks noChangeAspect="1"/>
          </p:cNvPicPr>
          <p:nvPr/>
        </p:nvPicPr>
        <p:blipFill>
          <a:blip r:embed="rId3"/>
          <a:stretch>
            <a:fillRect/>
          </a:stretch>
        </p:blipFill>
        <p:spPr>
          <a:xfrm>
            <a:off x="1093070" y="2066042"/>
            <a:ext cx="6400800" cy="4549349"/>
          </a:xfrm>
          <a:prstGeom prst="rect">
            <a:avLst/>
          </a:prstGeom>
        </p:spPr>
      </p:pic>
      <p:sp>
        <p:nvSpPr>
          <p:cNvPr id="7" name="직사각형 6"/>
          <p:cNvSpPr/>
          <p:nvPr/>
        </p:nvSpPr>
        <p:spPr>
          <a:xfrm>
            <a:off x="6111729" y="6452724"/>
            <a:ext cx="2946640" cy="276999"/>
          </a:xfrm>
          <a:prstGeom prst="rect">
            <a:avLst/>
          </a:prstGeom>
        </p:spPr>
        <p:txBody>
          <a:bodyPr wrap="none">
            <a:spAutoFit/>
          </a:bodyPr>
          <a:lstStyle/>
          <a:p>
            <a:r>
              <a:rPr lang="ko-KR" altLang="en-US" sz="1200" i="1" dirty="0" err="1"/>
              <a:t>Intensive</a:t>
            </a:r>
            <a:r>
              <a:rPr lang="ko-KR" altLang="en-US" sz="1200" i="1" dirty="0"/>
              <a:t> Care </a:t>
            </a:r>
            <a:r>
              <a:rPr lang="ko-KR" altLang="en-US" sz="1200" i="1" dirty="0" err="1"/>
              <a:t>Med</a:t>
            </a:r>
            <a:r>
              <a:rPr lang="ko-KR" altLang="en-US" sz="1200" dirty="0"/>
              <a:t>. 2024;50(4):597-601</a:t>
            </a:r>
          </a:p>
        </p:txBody>
      </p:sp>
      <p:sp>
        <p:nvSpPr>
          <p:cNvPr id="3" name="직사각형 2"/>
          <p:cNvSpPr/>
          <p:nvPr/>
        </p:nvSpPr>
        <p:spPr>
          <a:xfrm>
            <a:off x="3849165" y="1301328"/>
            <a:ext cx="4860442" cy="1015663"/>
          </a:xfrm>
          <a:prstGeom prst="rect">
            <a:avLst/>
          </a:prstGeom>
        </p:spPr>
        <p:txBody>
          <a:bodyPr wrap="square">
            <a:spAutoFit/>
          </a:bodyPr>
          <a:lstStyle/>
          <a:p>
            <a:pPr marL="171450" indent="-171450">
              <a:buFont typeface="Arial" panose="020B0604020202020204" pitchFamily="34" charset="0"/>
              <a:buChar char="•"/>
            </a:pPr>
            <a:r>
              <a:rPr lang="en-US" altLang="ko-KR" sz="1200" dirty="0"/>
              <a:t>Excessive </a:t>
            </a:r>
            <a:r>
              <a:rPr lang="en-US" altLang="ko-KR" sz="1200" dirty="0" err="1"/>
              <a:t>transpulmonary</a:t>
            </a:r>
            <a:r>
              <a:rPr lang="en-US" altLang="ko-KR" sz="1200" dirty="0"/>
              <a:t> pressure </a:t>
            </a:r>
            <a:r>
              <a:rPr lang="en-US" altLang="ko-KR" sz="1200" dirty="0">
                <a:sym typeface="Wingdings" panose="05000000000000000000" pitchFamily="2" charset="2"/>
              </a:rPr>
              <a:t> </a:t>
            </a:r>
            <a:r>
              <a:rPr lang="en-US" altLang="ko-KR" sz="1200" dirty="0"/>
              <a:t>over-distension</a:t>
            </a:r>
          </a:p>
          <a:p>
            <a:pPr marL="171450" indent="-171450">
              <a:buFont typeface="Arial" panose="020B0604020202020204" pitchFamily="34" charset="0"/>
              <a:buChar char="•"/>
            </a:pPr>
            <a:r>
              <a:rPr lang="en-US" altLang="ko-KR" sz="1200" dirty="0"/>
              <a:t>Inhomogeneous distribution of </a:t>
            </a:r>
            <a:r>
              <a:rPr lang="en-US" altLang="ko-KR" sz="1200" dirty="0" err="1"/>
              <a:t>transpulmonary</a:t>
            </a:r>
            <a:r>
              <a:rPr lang="en-US" altLang="ko-KR" sz="1200" dirty="0"/>
              <a:t> pressure variations </a:t>
            </a:r>
            <a:r>
              <a:rPr lang="en-US" altLang="ko-KR" sz="1200" dirty="0" smtClean="0">
                <a:sym typeface="Wingdings" panose="05000000000000000000" pitchFamily="2" charset="2"/>
              </a:rPr>
              <a:t> </a:t>
            </a:r>
            <a:r>
              <a:rPr lang="en-US" altLang="ko-KR" sz="1200" dirty="0"/>
              <a:t>cyclic opening/closing of nondependent regions, </a:t>
            </a:r>
            <a:r>
              <a:rPr lang="en-US" altLang="ko-KR" sz="1200" dirty="0" err="1"/>
              <a:t>pendelluft</a:t>
            </a:r>
            <a:r>
              <a:rPr lang="en-US" altLang="ko-KR" sz="1200" dirty="0"/>
              <a:t> phenomenon</a:t>
            </a:r>
          </a:p>
          <a:p>
            <a:pPr marL="171450" indent="-171450">
              <a:buFont typeface="Arial" panose="020B0604020202020204" pitchFamily="34" charset="0"/>
              <a:buChar char="•"/>
            </a:pPr>
            <a:r>
              <a:rPr lang="en-US" altLang="ko-KR" sz="1200" dirty="0"/>
              <a:t>▲ </a:t>
            </a:r>
            <a:r>
              <a:rPr lang="en-US" altLang="ko-KR" sz="1200" dirty="0" err="1"/>
              <a:t>transvascular</a:t>
            </a:r>
            <a:r>
              <a:rPr lang="en-US" altLang="ko-KR" sz="1200" dirty="0"/>
              <a:t> pressure </a:t>
            </a:r>
            <a:r>
              <a:rPr lang="en-US" altLang="ko-KR" sz="1200" dirty="0">
                <a:sym typeface="Wingdings" panose="05000000000000000000" pitchFamily="2" charset="2"/>
              </a:rPr>
              <a:t></a:t>
            </a:r>
            <a:r>
              <a:rPr lang="en-US" altLang="ko-KR" sz="1200" dirty="0"/>
              <a:t> aggravation of pulmonary edema</a:t>
            </a:r>
          </a:p>
        </p:txBody>
      </p:sp>
      <p:sp>
        <p:nvSpPr>
          <p:cNvPr id="4" name="내용 개체 틀 3"/>
          <p:cNvSpPr>
            <a:spLocks noGrp="1"/>
          </p:cNvSpPr>
          <p:nvPr>
            <p:ph idx="1"/>
          </p:nvPr>
        </p:nvSpPr>
        <p:spPr/>
        <p:txBody>
          <a:bodyPr/>
          <a:lstStyle/>
          <a:p>
            <a:endParaRPr lang="ko-KR" altLang="en-US" dirty="0"/>
          </a:p>
        </p:txBody>
      </p:sp>
    </p:spTree>
    <p:extLst>
      <p:ext uri="{BB962C8B-B14F-4D97-AF65-F5344CB8AC3E}">
        <p14:creationId xmlns:p14="http://schemas.microsoft.com/office/powerpoint/2010/main" val="306631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1026" name="Picture 2" descr="Bedside-available strategies to minimise P-SILI and VILI during ARDS |  Intensive Care Medicin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 r="-625" b="71273"/>
          <a:stretch/>
        </p:blipFill>
        <p:spPr bwMode="auto">
          <a:xfrm>
            <a:off x="91988" y="1452561"/>
            <a:ext cx="8968885" cy="3868414"/>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6037119" y="6482880"/>
            <a:ext cx="4572000" cy="276999"/>
          </a:xfrm>
          <a:prstGeom prst="rect">
            <a:avLst/>
          </a:prstGeom>
        </p:spPr>
        <p:txBody>
          <a:bodyPr>
            <a:spAutoFit/>
          </a:bodyPr>
          <a:lstStyle/>
          <a:p>
            <a:r>
              <a:rPr lang="en-US" altLang="ko-KR" sz="1200" i="1" dirty="0"/>
              <a:t>Intensive Care Med. </a:t>
            </a:r>
            <a:r>
              <a:rPr lang="en-US" altLang="ko-KR" sz="1200" dirty="0"/>
              <a:t>2024;50(4):597-601.</a:t>
            </a:r>
            <a:endParaRPr lang="ko-KR" altLang="en-US" sz="1200" dirty="0"/>
          </a:p>
        </p:txBody>
      </p:sp>
    </p:spTree>
    <p:extLst>
      <p:ext uri="{BB962C8B-B14F-4D97-AF65-F5344CB8AC3E}">
        <p14:creationId xmlns:p14="http://schemas.microsoft.com/office/powerpoint/2010/main" val="355414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t>Lung Protective Ventilation Strategies</a:t>
            </a:r>
          </a:p>
          <a:p>
            <a:pPr>
              <a:lnSpc>
                <a:spcPct val="160000"/>
              </a:lnSpc>
            </a:pPr>
            <a:r>
              <a:rPr lang="en-US" altLang="ko-KR" sz="1800" b="1" dirty="0">
                <a:solidFill>
                  <a:srgbClr val="C00000"/>
                </a:solidFill>
              </a:rPr>
              <a:t>Prone Position</a:t>
            </a:r>
          </a:p>
          <a:p>
            <a:pPr>
              <a:lnSpc>
                <a:spcPct val="160000"/>
              </a:lnSpc>
            </a:pPr>
            <a:r>
              <a:rPr lang="en-US" altLang="ko-KR" sz="1800" b="1" dirty="0"/>
              <a:t>Neuromuscular blocker</a:t>
            </a:r>
          </a:p>
          <a:p>
            <a:pPr>
              <a:lnSpc>
                <a:spcPct val="160000"/>
              </a:lnSpc>
            </a:pPr>
            <a:r>
              <a:rPr lang="en-US" altLang="ko-KR" sz="1800" b="1" dirty="0"/>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10421106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5D74C25-CE7E-4003-B72D-03C5D15C430C}"/>
              </a:ext>
            </a:extLst>
          </p:cNvPr>
          <p:cNvSpPr>
            <a:spLocks noGrp="1"/>
          </p:cNvSpPr>
          <p:nvPr>
            <p:ph type="title"/>
          </p:nvPr>
        </p:nvSpPr>
        <p:spPr>
          <a:xfrm>
            <a:off x="300941" y="365126"/>
            <a:ext cx="8495817" cy="974147"/>
          </a:xfrm>
        </p:spPr>
        <p:txBody>
          <a:bodyPr>
            <a:noAutofit/>
          </a:bodyPr>
          <a:lstStyle/>
          <a:p>
            <a:r>
              <a:rPr lang="en-US" altLang="ko-KR" sz="2800" dirty="0"/>
              <a:t>Redistribution of Lung Densities in the Prone Position</a:t>
            </a:r>
            <a:endParaRPr lang="ko-KR" altLang="en-US" sz="2800" dirty="0"/>
          </a:p>
        </p:txBody>
      </p:sp>
      <p:pic>
        <p:nvPicPr>
          <p:cNvPr id="4" name="내용 개체 틀 6">
            <a:extLst>
              <a:ext uri="{FF2B5EF4-FFF2-40B4-BE49-F238E27FC236}">
                <a16:creationId xmlns:a16="http://schemas.microsoft.com/office/drawing/2014/main" id="{6A848BEA-3462-48C5-BD65-E8F3E23ED310}"/>
              </a:ext>
            </a:extLst>
          </p:cNvPr>
          <p:cNvPicPr>
            <a:picLocks noChangeAspect="1"/>
          </p:cNvPicPr>
          <p:nvPr/>
        </p:nvPicPr>
        <p:blipFill rotWithShape="1">
          <a:blip r:embed="rId3"/>
          <a:srcRect l="72416" t="34385" r="18309" b="35980"/>
          <a:stretch/>
        </p:blipFill>
        <p:spPr>
          <a:xfrm>
            <a:off x="5191002" y="1506682"/>
            <a:ext cx="3584974" cy="3579316"/>
          </a:xfrm>
          <a:prstGeom prst="rect">
            <a:avLst/>
          </a:prstGeom>
        </p:spPr>
      </p:pic>
      <p:sp>
        <p:nvSpPr>
          <p:cNvPr id="5" name="직사각형 4">
            <a:extLst>
              <a:ext uri="{FF2B5EF4-FFF2-40B4-BE49-F238E27FC236}">
                <a16:creationId xmlns:a16="http://schemas.microsoft.com/office/drawing/2014/main" id="{8F0AB77B-88AF-4107-AA30-7F22F40DA715}"/>
              </a:ext>
            </a:extLst>
          </p:cNvPr>
          <p:cNvSpPr/>
          <p:nvPr/>
        </p:nvSpPr>
        <p:spPr>
          <a:xfrm>
            <a:off x="5686729" y="6512173"/>
            <a:ext cx="4572000" cy="276999"/>
          </a:xfrm>
          <a:prstGeom prst="rect">
            <a:avLst/>
          </a:prstGeom>
        </p:spPr>
        <p:txBody>
          <a:bodyPr>
            <a:spAutoFit/>
          </a:bodyPr>
          <a:lstStyle/>
          <a:p>
            <a:r>
              <a:rPr lang="en-US" altLang="ko-KR" sz="1200" i="1" dirty="0"/>
              <a:t>Am J Respir </a:t>
            </a:r>
            <a:r>
              <a:rPr lang="en-US" altLang="ko-KR" sz="1200" i="1" dirty="0" err="1"/>
              <a:t>Crit</a:t>
            </a:r>
            <a:r>
              <a:rPr lang="en-US" altLang="ko-KR" sz="1200" i="1" dirty="0"/>
              <a:t> Care Med </a:t>
            </a:r>
            <a:r>
              <a:rPr lang="en-US" altLang="ko-KR" sz="1200" dirty="0"/>
              <a:t>2001;164:1701–1711</a:t>
            </a:r>
            <a:endParaRPr lang="ko-KR" altLang="en-US" sz="1200" dirty="0"/>
          </a:p>
        </p:txBody>
      </p:sp>
      <p:pic>
        <p:nvPicPr>
          <p:cNvPr id="6" name="그림 5">
            <a:extLst>
              <a:ext uri="{FF2B5EF4-FFF2-40B4-BE49-F238E27FC236}">
                <a16:creationId xmlns:a16="http://schemas.microsoft.com/office/drawing/2014/main" id="{E515098F-031A-47A5-84A2-3FFE6871F616}"/>
              </a:ext>
            </a:extLst>
          </p:cNvPr>
          <p:cNvPicPr>
            <a:picLocks noChangeAspect="1"/>
          </p:cNvPicPr>
          <p:nvPr/>
        </p:nvPicPr>
        <p:blipFill>
          <a:blip r:embed="rId4"/>
          <a:stretch>
            <a:fillRect/>
          </a:stretch>
        </p:blipFill>
        <p:spPr>
          <a:xfrm>
            <a:off x="654435" y="1257762"/>
            <a:ext cx="4477731" cy="3797063"/>
          </a:xfrm>
          <a:prstGeom prst="rect">
            <a:avLst/>
          </a:prstGeom>
        </p:spPr>
      </p:pic>
    </p:spTree>
    <p:extLst>
      <p:ext uri="{BB962C8B-B14F-4D97-AF65-F5344CB8AC3E}">
        <p14:creationId xmlns:p14="http://schemas.microsoft.com/office/powerpoint/2010/main" val="1141783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2768235-3EF3-4F2D-BE91-5381D326C252}"/>
              </a:ext>
            </a:extLst>
          </p:cNvPr>
          <p:cNvSpPr>
            <a:spLocks noGrp="1"/>
          </p:cNvSpPr>
          <p:nvPr>
            <p:ph type="title"/>
          </p:nvPr>
        </p:nvSpPr>
        <p:spPr>
          <a:xfrm>
            <a:off x="4085864" y="473281"/>
            <a:ext cx="4429486" cy="974147"/>
          </a:xfrm>
        </p:spPr>
        <p:txBody>
          <a:bodyPr>
            <a:normAutofit/>
          </a:bodyPr>
          <a:lstStyle/>
          <a:p>
            <a:r>
              <a:rPr lang="en-US" altLang="ko-KR" sz="3600" b="1" dirty="0"/>
              <a:t>Prone Position</a:t>
            </a:r>
            <a:endParaRPr lang="ko-KR" altLang="en-US" sz="3600" b="1" dirty="0"/>
          </a:p>
        </p:txBody>
      </p:sp>
      <p:pic>
        <p:nvPicPr>
          <p:cNvPr id="9" name="내용 개체 틀 8"/>
          <p:cNvPicPr>
            <a:picLocks noGrp="1" noChangeAspect="1"/>
          </p:cNvPicPr>
          <p:nvPr>
            <p:ph idx="1"/>
          </p:nvPr>
        </p:nvPicPr>
        <p:blipFill>
          <a:blip r:embed="rId3"/>
          <a:stretch>
            <a:fillRect/>
          </a:stretch>
        </p:blipFill>
        <p:spPr>
          <a:xfrm>
            <a:off x="3270156" y="1478169"/>
            <a:ext cx="5585914" cy="4574126"/>
          </a:xfrm>
          <a:prstGeom prst="rect">
            <a:avLst/>
          </a:prstGeom>
        </p:spPr>
      </p:pic>
      <p:sp>
        <p:nvSpPr>
          <p:cNvPr id="4" name="직사각형 3"/>
          <p:cNvSpPr/>
          <p:nvPr/>
        </p:nvSpPr>
        <p:spPr>
          <a:xfrm>
            <a:off x="6622156" y="6430795"/>
            <a:ext cx="2521844"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2013; 368: 2159-68.</a:t>
            </a:r>
            <a:endParaRPr lang="ko-KR" altLang="en-US" sz="1200" dirty="0"/>
          </a:p>
        </p:txBody>
      </p:sp>
      <p:sp>
        <p:nvSpPr>
          <p:cNvPr id="10" name="직사각형 9">
            <a:extLst>
              <a:ext uri="{FF2B5EF4-FFF2-40B4-BE49-F238E27FC236}">
                <a16:creationId xmlns:a16="http://schemas.microsoft.com/office/drawing/2014/main" id="{818855EA-AE4E-4595-B3B5-C9619EEAD474}"/>
              </a:ext>
            </a:extLst>
          </p:cNvPr>
          <p:cNvSpPr/>
          <p:nvPr/>
        </p:nvSpPr>
        <p:spPr>
          <a:xfrm>
            <a:off x="7780701" y="2160576"/>
            <a:ext cx="864000" cy="186612"/>
          </a:xfrm>
          <a:prstGeom prst="rect">
            <a:avLst/>
          </a:prstGeom>
          <a:solidFill>
            <a:srgbClr val="CC0000">
              <a:alpha val="3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90D261C6-FE3D-4071-A645-C021666F3673}"/>
              </a:ext>
            </a:extLst>
          </p:cNvPr>
          <p:cNvSpPr/>
          <p:nvPr/>
        </p:nvSpPr>
        <p:spPr>
          <a:xfrm>
            <a:off x="7757551" y="2986191"/>
            <a:ext cx="864000" cy="186612"/>
          </a:xfrm>
          <a:prstGeom prst="rect">
            <a:avLst/>
          </a:prstGeom>
          <a:solidFill>
            <a:srgbClr val="2E75B6">
              <a:alpha val="30196"/>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a:extLst>
              <a:ext uri="{FF2B5EF4-FFF2-40B4-BE49-F238E27FC236}">
                <a16:creationId xmlns:a16="http://schemas.microsoft.com/office/drawing/2014/main" id="{660316A5-C5E9-481D-AA14-55BEED6690B0}"/>
              </a:ext>
            </a:extLst>
          </p:cNvPr>
          <p:cNvPicPr>
            <a:picLocks noChangeAspect="1"/>
          </p:cNvPicPr>
          <p:nvPr/>
        </p:nvPicPr>
        <p:blipFill>
          <a:blip r:embed="rId4"/>
          <a:stretch>
            <a:fillRect/>
          </a:stretch>
        </p:blipFill>
        <p:spPr>
          <a:xfrm>
            <a:off x="282229" y="619170"/>
            <a:ext cx="3700812" cy="1256212"/>
          </a:xfrm>
          <a:prstGeom prst="rect">
            <a:avLst/>
          </a:prstGeom>
        </p:spPr>
      </p:pic>
      <p:sp>
        <p:nvSpPr>
          <p:cNvPr id="3" name="직사각형 2"/>
          <p:cNvSpPr/>
          <p:nvPr/>
        </p:nvSpPr>
        <p:spPr>
          <a:xfrm>
            <a:off x="76584" y="2226133"/>
            <a:ext cx="3906457"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ko-KR" sz="1600" dirty="0"/>
              <a:t>Multicenter, </a:t>
            </a:r>
            <a:r>
              <a:rPr lang="en-US" altLang="ko-KR" sz="1600" dirty="0" smtClean="0"/>
              <a:t>prospective </a:t>
            </a:r>
            <a:r>
              <a:rPr lang="en-US" altLang="ko-KR" sz="1600" dirty="0"/>
              <a:t>RCT</a:t>
            </a:r>
          </a:p>
          <a:p>
            <a:pPr marL="285750" indent="-285750">
              <a:lnSpc>
                <a:spcPct val="150000"/>
              </a:lnSpc>
              <a:buFont typeface="Arial" panose="020B0604020202020204" pitchFamily="34" charset="0"/>
              <a:buChar char="•"/>
            </a:pPr>
            <a:r>
              <a:rPr lang="en-US" altLang="ko-KR" sz="1600" dirty="0"/>
              <a:t>466 patients</a:t>
            </a:r>
          </a:p>
          <a:p>
            <a:pPr marL="285750" indent="-285750">
              <a:lnSpc>
                <a:spcPct val="150000"/>
              </a:lnSpc>
              <a:buFont typeface="Arial" panose="020B0604020202020204" pitchFamily="34" charset="0"/>
              <a:buChar char="•"/>
            </a:pPr>
            <a:r>
              <a:rPr lang="en-US" altLang="ko-KR" sz="1600" dirty="0"/>
              <a:t>Severe ARDS (</a:t>
            </a:r>
            <a:r>
              <a:rPr lang="en-US" altLang="ko-KR" sz="1600" dirty="0">
                <a:solidFill>
                  <a:srgbClr val="CC0000"/>
                </a:solidFill>
              </a:rPr>
              <a:t>P/F ratio &lt;150mmHg</a:t>
            </a:r>
            <a:r>
              <a:rPr lang="en-US" altLang="ko-KR" sz="1600" dirty="0"/>
              <a:t>)</a:t>
            </a:r>
          </a:p>
          <a:p>
            <a:pPr marL="285750" indent="-285750">
              <a:lnSpc>
                <a:spcPct val="150000"/>
              </a:lnSpc>
              <a:buFont typeface="Arial" panose="020B0604020202020204" pitchFamily="34" charset="0"/>
              <a:buChar char="•"/>
            </a:pPr>
            <a:r>
              <a:rPr lang="en-US" altLang="ko-KR" sz="1600" dirty="0">
                <a:solidFill>
                  <a:srgbClr val="CC0000"/>
                </a:solidFill>
              </a:rPr>
              <a:t>Prone (&gt;16hr) </a:t>
            </a:r>
            <a:r>
              <a:rPr lang="en-US" altLang="ko-KR" sz="1600" i="1" dirty="0"/>
              <a:t>vs</a:t>
            </a:r>
            <a:r>
              <a:rPr lang="en-US" altLang="ko-KR" sz="1600" dirty="0"/>
              <a:t>. supine position</a:t>
            </a:r>
          </a:p>
          <a:p>
            <a:pPr>
              <a:lnSpc>
                <a:spcPct val="150000"/>
              </a:lnSpc>
            </a:pPr>
            <a:endParaRPr lang="en-US" altLang="ko-KR" sz="1600" dirty="0"/>
          </a:p>
        </p:txBody>
      </p:sp>
    </p:spTree>
    <p:extLst>
      <p:ext uri="{BB962C8B-B14F-4D97-AF65-F5344CB8AC3E}">
        <p14:creationId xmlns:p14="http://schemas.microsoft.com/office/powerpoint/2010/main" val="2556349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b="1" dirty="0"/>
              <a:t>Prognosis</a:t>
            </a:r>
            <a:endParaRPr lang="ko-KR" altLang="en-US" sz="4000" b="1" dirty="0"/>
          </a:p>
        </p:txBody>
      </p:sp>
      <p:pic>
        <p:nvPicPr>
          <p:cNvPr id="2050" name="Picture 2" descr="Outcome From Acute Respiratory Distress Syndrome">
            <a:extLst>
              <a:ext uri="{FF2B5EF4-FFF2-40B4-BE49-F238E27FC236}">
                <a16:creationId xmlns:a16="http://schemas.microsoft.com/office/drawing/2014/main" id="{EA5F8E00-6FAA-470F-89FF-DE461BC60DC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3906" b="32967"/>
          <a:stretch/>
        </p:blipFill>
        <p:spPr bwMode="auto">
          <a:xfrm>
            <a:off x="1180900" y="2563840"/>
            <a:ext cx="4307428" cy="362018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B3CFD1C2-9B4D-4698-B8DC-77BDBA6CFBD2}"/>
              </a:ext>
            </a:extLst>
          </p:cNvPr>
          <p:cNvSpPr/>
          <p:nvPr/>
        </p:nvSpPr>
        <p:spPr>
          <a:xfrm>
            <a:off x="7032525" y="6581001"/>
            <a:ext cx="2111475" cy="276999"/>
          </a:xfrm>
          <a:prstGeom prst="rect">
            <a:avLst/>
          </a:prstGeom>
        </p:spPr>
        <p:txBody>
          <a:bodyPr wrap="none">
            <a:spAutoFit/>
          </a:bodyPr>
          <a:lstStyle/>
          <a:p>
            <a:r>
              <a:rPr lang="en-US" altLang="ko-KR" sz="1200" i="1" dirty="0"/>
              <a:t>JAMA. </a:t>
            </a:r>
            <a:r>
              <a:rPr lang="en-US" altLang="ko-KR" sz="1200" dirty="0"/>
              <a:t>2016;315(8):788-800</a:t>
            </a:r>
            <a:endParaRPr lang="ko-KR" altLang="en-US" sz="1200" dirty="0"/>
          </a:p>
        </p:txBody>
      </p:sp>
      <p:sp>
        <p:nvSpPr>
          <p:cNvPr id="5" name="직사각형 4">
            <a:extLst>
              <a:ext uri="{FF2B5EF4-FFF2-40B4-BE49-F238E27FC236}">
                <a16:creationId xmlns:a16="http://schemas.microsoft.com/office/drawing/2014/main" id="{7C796E56-CBE5-462B-A0C6-C0615C1281F5}"/>
              </a:ext>
            </a:extLst>
          </p:cNvPr>
          <p:cNvSpPr/>
          <p:nvPr/>
        </p:nvSpPr>
        <p:spPr>
          <a:xfrm>
            <a:off x="1118227" y="1573408"/>
            <a:ext cx="6854512" cy="784830"/>
          </a:xfrm>
          <a:prstGeom prst="rect">
            <a:avLst/>
          </a:prstGeom>
          <a:solidFill>
            <a:schemeClr val="accent3">
              <a:lumMod val="20000"/>
              <a:lumOff val="80000"/>
            </a:schemeClr>
          </a:solidFill>
          <a:effectLst>
            <a:softEdge rad="63500"/>
          </a:effectLst>
        </p:spPr>
        <p:txBody>
          <a:bodyPr wrap="square">
            <a:spAutoFit/>
          </a:bodyPr>
          <a:lstStyle/>
          <a:p>
            <a:pPr marL="171450" indent="-171450">
              <a:lnSpc>
                <a:spcPct val="150000"/>
              </a:lnSpc>
              <a:buFont typeface="Arial" panose="020B0604020202020204" pitchFamily="34" charset="0"/>
              <a:buChar char="•"/>
            </a:pPr>
            <a:r>
              <a:rPr lang="en-US" altLang="ko-KR" sz="1000" dirty="0"/>
              <a:t>Large Observational Study to Understand the Global Impact of Severe Acute Respiratory Failure (LUNG SAFE)</a:t>
            </a:r>
          </a:p>
          <a:p>
            <a:pPr marL="171450" indent="-171450">
              <a:lnSpc>
                <a:spcPct val="150000"/>
              </a:lnSpc>
              <a:buFont typeface="Arial" panose="020B0604020202020204" pitchFamily="34" charset="0"/>
              <a:buChar char="•"/>
            </a:pPr>
            <a:r>
              <a:rPr lang="en-US" altLang="ko-KR" sz="1000" dirty="0"/>
              <a:t>international, multicenter, prospective cohort study</a:t>
            </a:r>
          </a:p>
          <a:p>
            <a:pPr marL="171450" indent="-171450">
              <a:lnSpc>
                <a:spcPct val="150000"/>
              </a:lnSpc>
              <a:buFont typeface="Arial" panose="020B0604020202020204" pitchFamily="34" charset="0"/>
              <a:buChar char="•"/>
            </a:pPr>
            <a:r>
              <a:rPr lang="en-US" altLang="ko-KR" sz="1000" dirty="0"/>
              <a:t>2377 patients of 459 ICUs from 50 </a:t>
            </a:r>
            <a:r>
              <a:rPr lang="en-US" altLang="ko-KR" sz="1000" dirty="0" smtClean="0"/>
              <a:t>countries</a:t>
            </a:r>
            <a:endParaRPr lang="en-US" altLang="ko-KR" sz="1000" dirty="0"/>
          </a:p>
        </p:txBody>
      </p:sp>
      <p:sp>
        <p:nvSpPr>
          <p:cNvPr id="6" name="직사각형 5">
            <a:extLst>
              <a:ext uri="{FF2B5EF4-FFF2-40B4-BE49-F238E27FC236}">
                <a16:creationId xmlns:a16="http://schemas.microsoft.com/office/drawing/2014/main" id="{C5FAC843-EDF3-42FF-91BA-388F41D21BE1}"/>
              </a:ext>
            </a:extLst>
          </p:cNvPr>
          <p:cNvSpPr/>
          <p:nvPr/>
        </p:nvSpPr>
        <p:spPr>
          <a:xfrm>
            <a:off x="6023623" y="2971866"/>
            <a:ext cx="1793251" cy="1200329"/>
          </a:xfrm>
          <a:prstGeom prst="rect">
            <a:avLst/>
          </a:prstGeom>
          <a:solidFill>
            <a:schemeClr val="bg2"/>
          </a:solidFill>
          <a:effectLst>
            <a:outerShdw blurRad="50800" dist="38100" dir="2700000" algn="tl" rotWithShape="0">
              <a:prstClr val="black">
                <a:alpha val="40000"/>
              </a:prstClr>
            </a:outerShdw>
            <a:softEdge rad="31750"/>
          </a:effectLst>
        </p:spPr>
        <p:txBody>
          <a:bodyPr wrap="square">
            <a:spAutoFit/>
          </a:bodyPr>
          <a:lstStyle/>
          <a:p>
            <a:pPr>
              <a:lnSpc>
                <a:spcPct val="150000"/>
              </a:lnSpc>
            </a:pPr>
            <a:r>
              <a:rPr lang="en-US" altLang="ko-KR" sz="1200" b="1" dirty="0" smtClean="0">
                <a:solidFill>
                  <a:srgbClr val="C00000"/>
                </a:solidFill>
                <a:ea typeface="+mj-ea"/>
              </a:rPr>
              <a:t>28d-hospital </a:t>
            </a:r>
            <a:r>
              <a:rPr lang="en-US" altLang="ko-KR" sz="1200" b="1" dirty="0">
                <a:solidFill>
                  <a:srgbClr val="C00000"/>
                </a:solidFill>
                <a:ea typeface="+mj-ea"/>
              </a:rPr>
              <a:t>mortality </a:t>
            </a:r>
          </a:p>
          <a:p>
            <a:pPr>
              <a:lnSpc>
                <a:spcPct val="150000"/>
              </a:lnSpc>
            </a:pPr>
            <a:r>
              <a:rPr lang="en-US" altLang="ko-KR" sz="1200" b="1" dirty="0">
                <a:ea typeface="+mj-ea"/>
              </a:rPr>
              <a:t>Mild: </a:t>
            </a:r>
            <a:r>
              <a:rPr lang="en-US" altLang="ko-KR" sz="1200" b="1" dirty="0">
                <a:solidFill>
                  <a:srgbClr val="C00000"/>
                </a:solidFill>
                <a:ea typeface="+mj-ea"/>
              </a:rPr>
              <a:t>34.9%</a:t>
            </a:r>
          </a:p>
          <a:p>
            <a:pPr>
              <a:lnSpc>
                <a:spcPct val="150000"/>
              </a:lnSpc>
            </a:pPr>
            <a:r>
              <a:rPr lang="en-US" altLang="ko-KR" sz="1200" b="1" dirty="0">
                <a:ea typeface="+mj-ea"/>
              </a:rPr>
              <a:t>Moderate: </a:t>
            </a:r>
            <a:r>
              <a:rPr lang="en-US" altLang="ko-KR" sz="1200" b="1" dirty="0">
                <a:solidFill>
                  <a:srgbClr val="C00000"/>
                </a:solidFill>
                <a:ea typeface="+mj-ea"/>
              </a:rPr>
              <a:t>40.3%</a:t>
            </a:r>
          </a:p>
          <a:p>
            <a:pPr>
              <a:lnSpc>
                <a:spcPct val="150000"/>
              </a:lnSpc>
            </a:pPr>
            <a:r>
              <a:rPr lang="en-US" altLang="ko-KR" sz="1200" b="1" dirty="0">
                <a:ea typeface="+mj-ea"/>
              </a:rPr>
              <a:t>Severe: </a:t>
            </a:r>
            <a:r>
              <a:rPr lang="en-US" altLang="ko-KR" sz="1200" b="1" dirty="0">
                <a:solidFill>
                  <a:srgbClr val="C00000"/>
                </a:solidFill>
                <a:ea typeface="+mj-ea"/>
              </a:rPr>
              <a:t>46.1%</a:t>
            </a:r>
            <a:endParaRPr lang="ko-KR" altLang="en-US" sz="1200" b="1" dirty="0">
              <a:solidFill>
                <a:srgbClr val="C00000"/>
              </a:solidFill>
              <a:ea typeface="+mj-ea"/>
            </a:endParaRPr>
          </a:p>
        </p:txBody>
      </p:sp>
    </p:spTree>
    <p:extLst>
      <p:ext uri="{BB962C8B-B14F-4D97-AF65-F5344CB8AC3E}">
        <p14:creationId xmlns:p14="http://schemas.microsoft.com/office/powerpoint/2010/main" val="16504022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a:t>Prone Position</a:t>
            </a:r>
            <a:endParaRPr lang="ko-KR" altLang="en-US" sz="3600" b="1" dirty="0"/>
          </a:p>
        </p:txBody>
      </p:sp>
      <p:sp>
        <p:nvSpPr>
          <p:cNvPr id="3" name="내용 개체 틀 2"/>
          <p:cNvSpPr>
            <a:spLocks noGrp="1"/>
          </p:cNvSpPr>
          <p:nvPr>
            <p:ph idx="1"/>
          </p:nvPr>
        </p:nvSpPr>
        <p:spPr/>
        <p:txBody>
          <a:bodyPr>
            <a:normAutofit/>
          </a:bodyPr>
          <a:lstStyle/>
          <a:p>
            <a:pPr>
              <a:lnSpc>
                <a:spcPct val="150000"/>
              </a:lnSpc>
            </a:pPr>
            <a:r>
              <a:rPr lang="en-US" altLang="ko-KR" sz="1600" dirty="0"/>
              <a:t>Indication: refractory hypoxia to treatment, PF ratio &lt; 150 mmHg</a:t>
            </a:r>
          </a:p>
          <a:p>
            <a:pPr>
              <a:lnSpc>
                <a:spcPct val="150000"/>
              </a:lnSpc>
            </a:pPr>
            <a:r>
              <a:rPr lang="en-US" altLang="ko-KR" sz="1600" dirty="0"/>
              <a:t>Prone position for 16 ~ 18 hours/day</a:t>
            </a:r>
          </a:p>
          <a:p>
            <a:pPr>
              <a:lnSpc>
                <a:spcPct val="150000"/>
              </a:lnSpc>
            </a:pPr>
            <a:r>
              <a:rPr lang="en-US" altLang="ko-KR" sz="1600" dirty="0"/>
              <a:t>Supine posture : nursing care, to avoid the risk of pressure ulcers			 and facial edema (swimmer’s position)</a:t>
            </a:r>
          </a:p>
          <a:p>
            <a:pPr>
              <a:lnSpc>
                <a:spcPct val="150000"/>
              </a:lnSpc>
            </a:pPr>
            <a:endParaRPr lang="en-US" altLang="ko-KR" sz="1600" dirty="0"/>
          </a:p>
          <a:p>
            <a:pPr>
              <a:lnSpc>
                <a:spcPct val="150000"/>
              </a:lnSpc>
            </a:pPr>
            <a:r>
              <a:rPr lang="en-US" altLang="ko-KR" sz="1600" dirty="0"/>
              <a:t>Contraindications : spinal instability, unstable fractures, 				an open chest or an unstable chest wall, 				an open abdomen, elevated ICP, 					acute bleeding, and severe hemodynamic instability</a:t>
            </a:r>
            <a:endParaRPr lang="ko-KR" altLang="en-US" sz="1600" dirty="0"/>
          </a:p>
        </p:txBody>
      </p:sp>
      <p:pic>
        <p:nvPicPr>
          <p:cNvPr id="4" name="그림 3">
            <a:extLst>
              <a:ext uri="{FF2B5EF4-FFF2-40B4-BE49-F238E27FC236}">
                <a16:creationId xmlns:a16="http://schemas.microsoft.com/office/drawing/2014/main" id="{BE5EB5BB-B275-4796-9DBA-5C98D21E4927}"/>
              </a:ext>
            </a:extLst>
          </p:cNvPr>
          <p:cNvPicPr>
            <a:picLocks noChangeAspect="1"/>
          </p:cNvPicPr>
          <p:nvPr/>
        </p:nvPicPr>
        <p:blipFill>
          <a:blip r:embed="rId2"/>
          <a:stretch>
            <a:fillRect/>
          </a:stretch>
        </p:blipFill>
        <p:spPr>
          <a:xfrm>
            <a:off x="7221879" y="2487449"/>
            <a:ext cx="1391795" cy="1344560"/>
          </a:xfrm>
          <a:prstGeom prst="rect">
            <a:avLst/>
          </a:prstGeom>
        </p:spPr>
      </p:pic>
    </p:spTree>
    <p:extLst>
      <p:ext uri="{BB962C8B-B14F-4D97-AF65-F5344CB8AC3E}">
        <p14:creationId xmlns:p14="http://schemas.microsoft.com/office/powerpoint/2010/main" val="27805731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t>Lung Protective Ventilation Strategies</a:t>
            </a:r>
          </a:p>
          <a:p>
            <a:pPr>
              <a:lnSpc>
                <a:spcPct val="160000"/>
              </a:lnSpc>
            </a:pPr>
            <a:r>
              <a:rPr lang="en-US" altLang="ko-KR" sz="1800" b="1" dirty="0"/>
              <a:t>Prone Position</a:t>
            </a:r>
          </a:p>
          <a:p>
            <a:pPr>
              <a:lnSpc>
                <a:spcPct val="160000"/>
              </a:lnSpc>
            </a:pPr>
            <a:r>
              <a:rPr lang="en-US" altLang="ko-KR" sz="1800" b="1" dirty="0">
                <a:solidFill>
                  <a:srgbClr val="C00000"/>
                </a:solidFill>
              </a:rPr>
              <a:t>Neuromuscular blocker</a:t>
            </a:r>
          </a:p>
          <a:p>
            <a:pPr>
              <a:lnSpc>
                <a:spcPct val="160000"/>
              </a:lnSpc>
            </a:pPr>
            <a:r>
              <a:rPr lang="en-US" altLang="ko-KR" sz="1800" b="1" dirty="0"/>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29350672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smtClean="0"/>
              <a:t>Neuromuscular Blocker</a:t>
            </a:r>
            <a:endParaRPr lang="ko-KR" altLang="en-US" sz="3600" b="1" dirty="0"/>
          </a:p>
        </p:txBody>
      </p:sp>
      <p:sp>
        <p:nvSpPr>
          <p:cNvPr id="3" name="내용 개체 틀 2"/>
          <p:cNvSpPr>
            <a:spLocks noGrp="1"/>
          </p:cNvSpPr>
          <p:nvPr>
            <p:ph idx="1"/>
          </p:nvPr>
        </p:nvSpPr>
        <p:spPr/>
        <p:txBody>
          <a:bodyPr>
            <a:normAutofit/>
          </a:bodyPr>
          <a:lstStyle/>
          <a:p>
            <a:pPr>
              <a:lnSpc>
                <a:spcPct val="140000"/>
              </a:lnSpc>
              <a:buFont typeface="Wingdings" panose="05000000000000000000" pitchFamily="2" charset="2"/>
              <a:buChar char="v"/>
            </a:pPr>
            <a:r>
              <a:rPr lang="en-US" altLang="ko-KR" sz="1800" dirty="0"/>
              <a:t> Advantage</a:t>
            </a:r>
          </a:p>
          <a:p>
            <a:pPr lvl="1">
              <a:lnSpc>
                <a:spcPct val="140000"/>
              </a:lnSpc>
            </a:pPr>
            <a:r>
              <a:rPr lang="en-US" altLang="ko-KR" sz="1600" dirty="0"/>
              <a:t>▼ Patient-ventilator asynchrony </a:t>
            </a:r>
            <a:r>
              <a:rPr lang="en-US" altLang="ko-KR" sz="1600" dirty="0">
                <a:sym typeface="Wingdings" panose="05000000000000000000" pitchFamily="2" charset="2"/>
              </a:rPr>
              <a:t></a:t>
            </a:r>
            <a:r>
              <a:rPr lang="en-US" altLang="ko-KR" sz="1600" dirty="0"/>
              <a:t> m</a:t>
            </a:r>
            <a:r>
              <a:rPr lang="en-US" altLang="ko-KR" sz="1400" dirty="0"/>
              <a:t>inimize the risk of </a:t>
            </a:r>
            <a:r>
              <a:rPr lang="en-US" altLang="ko-KR" sz="1400" dirty="0" err="1"/>
              <a:t>volutrauma</a:t>
            </a:r>
            <a:r>
              <a:rPr lang="en-US" altLang="ko-KR" sz="1400" dirty="0"/>
              <a:t> and barotrauma.</a:t>
            </a:r>
          </a:p>
          <a:p>
            <a:pPr lvl="1">
              <a:lnSpc>
                <a:spcPct val="140000"/>
              </a:lnSpc>
            </a:pPr>
            <a:r>
              <a:rPr lang="en-US" altLang="ko-KR" sz="1600" dirty="0"/>
              <a:t>▼ Work of breathing </a:t>
            </a:r>
            <a:r>
              <a:rPr lang="en-US" altLang="ko-KR" sz="1600" dirty="0">
                <a:sym typeface="Wingdings" panose="05000000000000000000" pitchFamily="2" charset="2"/>
              </a:rPr>
              <a:t></a:t>
            </a:r>
            <a:r>
              <a:rPr lang="en-US" altLang="ko-KR" sz="1600" dirty="0"/>
              <a:t> ▼ O</a:t>
            </a:r>
            <a:r>
              <a:rPr lang="en-US" altLang="ko-KR" sz="1600" baseline="-25000" dirty="0"/>
              <a:t>2</a:t>
            </a:r>
            <a:r>
              <a:rPr lang="en-US" altLang="ko-KR" sz="1600" dirty="0"/>
              <a:t> consumption</a:t>
            </a:r>
          </a:p>
          <a:p>
            <a:pPr lvl="1">
              <a:lnSpc>
                <a:spcPct val="140000"/>
              </a:lnSpc>
            </a:pPr>
            <a:r>
              <a:rPr lang="en-US" altLang="ko-KR" sz="1600" dirty="0"/>
              <a:t>▲ Thoraco-pulmonary compliance </a:t>
            </a:r>
          </a:p>
          <a:p>
            <a:pPr lvl="1">
              <a:lnSpc>
                <a:spcPct val="140000"/>
              </a:lnSpc>
            </a:pPr>
            <a:r>
              <a:rPr lang="en-US" altLang="ko-KR" sz="1600" dirty="0"/>
              <a:t>Anti-inflammatory </a:t>
            </a:r>
            <a:r>
              <a:rPr lang="en-US" altLang="ko-KR" sz="1600" dirty="0" smtClean="0"/>
              <a:t>effects</a:t>
            </a:r>
            <a:endParaRPr lang="en-US" altLang="ko-KR" sz="900" dirty="0"/>
          </a:p>
          <a:p>
            <a:pPr>
              <a:lnSpc>
                <a:spcPct val="140000"/>
              </a:lnSpc>
              <a:buFont typeface="Wingdings" panose="05000000000000000000" pitchFamily="2" charset="2"/>
              <a:buChar char="v"/>
            </a:pPr>
            <a:r>
              <a:rPr lang="en-US" altLang="ko-KR" sz="1800" dirty="0"/>
              <a:t> Disadvantage</a:t>
            </a:r>
          </a:p>
          <a:p>
            <a:pPr lvl="1">
              <a:lnSpc>
                <a:spcPct val="140000"/>
              </a:lnSpc>
            </a:pPr>
            <a:r>
              <a:rPr lang="en-US" altLang="ko-KR" sz="1600" dirty="0"/>
              <a:t>ICU-acquired weakness</a:t>
            </a:r>
          </a:p>
          <a:p>
            <a:pPr lvl="1">
              <a:lnSpc>
                <a:spcPct val="140000"/>
              </a:lnSpc>
            </a:pPr>
            <a:r>
              <a:rPr lang="en-US" altLang="ko-KR" sz="1600" dirty="0"/>
              <a:t>Risk of pneumonia</a:t>
            </a:r>
          </a:p>
          <a:p>
            <a:pPr lvl="1">
              <a:lnSpc>
                <a:spcPct val="140000"/>
              </a:lnSpc>
            </a:pPr>
            <a:r>
              <a:rPr lang="en-US" altLang="ko-KR" sz="1600" dirty="0"/>
              <a:t>Pressure ulcer</a:t>
            </a:r>
          </a:p>
          <a:p>
            <a:pPr>
              <a:lnSpc>
                <a:spcPct val="140000"/>
              </a:lnSpc>
            </a:pPr>
            <a:endParaRPr lang="en-US" altLang="ko-KR" sz="2000" dirty="0"/>
          </a:p>
        </p:txBody>
      </p:sp>
      <p:sp>
        <p:nvSpPr>
          <p:cNvPr id="5" name="직사각형 4">
            <a:extLst>
              <a:ext uri="{FF2B5EF4-FFF2-40B4-BE49-F238E27FC236}">
                <a16:creationId xmlns:a16="http://schemas.microsoft.com/office/drawing/2014/main" id="{EBD8014E-6ADF-4F04-8669-52EB4DD3A991}"/>
              </a:ext>
            </a:extLst>
          </p:cNvPr>
          <p:cNvSpPr/>
          <p:nvPr/>
        </p:nvSpPr>
        <p:spPr>
          <a:xfrm>
            <a:off x="6704101" y="6516582"/>
            <a:ext cx="2439899" cy="276999"/>
          </a:xfrm>
          <a:prstGeom prst="rect">
            <a:avLst/>
          </a:prstGeom>
        </p:spPr>
        <p:txBody>
          <a:bodyPr wrap="none">
            <a:spAutoFit/>
          </a:bodyPr>
          <a:lstStyle/>
          <a:p>
            <a:pPr defTabSz="914400" latinLnBrk="1">
              <a:defRPr/>
            </a:pPr>
            <a:r>
              <a:rPr lang="en-US" altLang="ko-KR" sz="1200" i="1" dirty="0"/>
              <a:t>J intensive Care </a:t>
            </a:r>
            <a:r>
              <a:rPr lang="en-US" altLang="ko-KR" sz="1200" dirty="0"/>
              <a:t>2023:17;11(1)55</a:t>
            </a:r>
          </a:p>
        </p:txBody>
      </p:sp>
    </p:spTree>
    <p:extLst>
      <p:ext uri="{BB962C8B-B14F-4D97-AF65-F5344CB8AC3E}">
        <p14:creationId xmlns:p14="http://schemas.microsoft.com/office/powerpoint/2010/main" val="628335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 name="그림 4"/>
          <p:cNvPicPr>
            <a:picLocks noChangeAspect="1"/>
          </p:cNvPicPr>
          <p:nvPr/>
        </p:nvPicPr>
        <p:blipFill>
          <a:blip r:embed="rId3"/>
          <a:stretch>
            <a:fillRect/>
          </a:stretch>
        </p:blipFill>
        <p:spPr>
          <a:xfrm>
            <a:off x="191640" y="365126"/>
            <a:ext cx="8760720" cy="5525366"/>
          </a:xfrm>
          <a:prstGeom prst="rect">
            <a:avLst/>
          </a:prstGeom>
        </p:spPr>
      </p:pic>
      <p:pic>
        <p:nvPicPr>
          <p:cNvPr id="6" name="그림 5"/>
          <p:cNvPicPr>
            <a:picLocks noChangeAspect="1"/>
          </p:cNvPicPr>
          <p:nvPr/>
        </p:nvPicPr>
        <p:blipFill>
          <a:blip r:embed="rId4"/>
          <a:stretch>
            <a:fillRect/>
          </a:stretch>
        </p:blipFill>
        <p:spPr>
          <a:xfrm>
            <a:off x="191641" y="359122"/>
            <a:ext cx="8760720" cy="5558750"/>
          </a:xfrm>
          <a:prstGeom prst="rect">
            <a:avLst/>
          </a:prstGeom>
        </p:spPr>
      </p:pic>
      <p:sp>
        <p:nvSpPr>
          <p:cNvPr id="7" name="직사각형 6"/>
          <p:cNvSpPr/>
          <p:nvPr/>
        </p:nvSpPr>
        <p:spPr>
          <a:xfrm>
            <a:off x="6404339" y="6497874"/>
            <a:ext cx="2739661"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2010:363(12):1176-80.</a:t>
            </a:r>
            <a:endParaRPr lang="ko-KR" altLang="en-US" sz="1200" dirty="0"/>
          </a:p>
        </p:txBody>
      </p:sp>
    </p:spTree>
    <p:extLst>
      <p:ext uri="{BB962C8B-B14F-4D97-AF65-F5344CB8AC3E}">
        <p14:creationId xmlns:p14="http://schemas.microsoft.com/office/powerpoint/2010/main" val="10725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nejm.org/cms/10.1056/NEJMoa1005372/asset/4de14364-d45a-4a70-a821-c8a6557a8037/assets/images/large/nejmoa1005372_f2.jpg">
            <a:extLst>
              <a:ext uri="{FF2B5EF4-FFF2-40B4-BE49-F238E27FC236}">
                <a16:creationId xmlns:a16="http://schemas.microsoft.com/office/drawing/2014/main" id="{14F768AD-2101-48C9-B553-73582B545105}"/>
              </a:ext>
            </a:extLst>
          </p:cNvPr>
          <p:cNvSpPr>
            <a:spLocks noChangeAspect="1" noChangeArrowheads="1"/>
          </p:cNvSpPr>
          <p:nvPr/>
        </p:nvSpPr>
        <p:spPr bwMode="auto">
          <a:xfrm>
            <a:off x="4419600" y="26862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6" name="그림 5">
            <a:extLst>
              <a:ext uri="{FF2B5EF4-FFF2-40B4-BE49-F238E27FC236}">
                <a16:creationId xmlns:a16="http://schemas.microsoft.com/office/drawing/2014/main" id="{14BBB8D6-27B8-414A-8048-69B3F5019B5F}"/>
              </a:ext>
            </a:extLst>
          </p:cNvPr>
          <p:cNvPicPr>
            <a:picLocks noChangeAspect="1"/>
          </p:cNvPicPr>
          <p:nvPr/>
        </p:nvPicPr>
        <p:blipFill rotWithShape="1">
          <a:blip r:embed="rId3"/>
          <a:srcRect l="7386" t="35289" r="75458" b="58444"/>
          <a:stretch/>
        </p:blipFill>
        <p:spPr>
          <a:xfrm>
            <a:off x="860313" y="456863"/>
            <a:ext cx="6056183" cy="691379"/>
          </a:xfrm>
          <a:prstGeom prst="rect">
            <a:avLst/>
          </a:prstGeom>
        </p:spPr>
      </p:pic>
      <p:sp>
        <p:nvSpPr>
          <p:cNvPr id="8" name="직사각형 7">
            <a:extLst>
              <a:ext uri="{FF2B5EF4-FFF2-40B4-BE49-F238E27FC236}">
                <a16:creationId xmlns:a16="http://schemas.microsoft.com/office/drawing/2014/main" id="{DDED8A9B-37DF-4328-BB95-083EB92D3B6C}"/>
              </a:ext>
            </a:extLst>
          </p:cNvPr>
          <p:cNvSpPr/>
          <p:nvPr/>
        </p:nvSpPr>
        <p:spPr>
          <a:xfrm>
            <a:off x="6473345" y="6415566"/>
            <a:ext cx="2527680"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a:t>
            </a:r>
            <a:r>
              <a:rPr lang="en-US" altLang="ko-KR" sz="1200" dirty="0"/>
              <a:t> 2010;363:1107-1116</a:t>
            </a:r>
            <a:endParaRPr lang="ko-KR" altLang="en-US" sz="1200" dirty="0"/>
          </a:p>
        </p:txBody>
      </p:sp>
      <p:sp>
        <p:nvSpPr>
          <p:cNvPr id="13" name="AutoShape 4" descr="The New England Journal of Medicine homepage">
            <a:extLst>
              <a:ext uri="{FF2B5EF4-FFF2-40B4-BE49-F238E27FC236}">
                <a16:creationId xmlns:a16="http://schemas.microsoft.com/office/drawing/2014/main" id="{72D10283-C33A-431B-A895-131AD86A088B}"/>
              </a:ext>
            </a:extLst>
          </p:cNvPr>
          <p:cNvSpPr>
            <a:spLocks noChangeAspect="1" noChangeArrowheads="1"/>
          </p:cNvSpPr>
          <p:nvPr/>
        </p:nvSpPr>
        <p:spPr bwMode="auto">
          <a:xfrm>
            <a:off x="4572000" y="28386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4" name="그림 13">
            <a:extLst>
              <a:ext uri="{FF2B5EF4-FFF2-40B4-BE49-F238E27FC236}">
                <a16:creationId xmlns:a16="http://schemas.microsoft.com/office/drawing/2014/main" id="{13D4946B-0AB5-4D6A-B63A-5B97FEF468E0}"/>
              </a:ext>
            </a:extLst>
          </p:cNvPr>
          <p:cNvPicPr>
            <a:picLocks noChangeAspect="1"/>
          </p:cNvPicPr>
          <p:nvPr/>
        </p:nvPicPr>
        <p:blipFill>
          <a:blip r:embed="rId4"/>
          <a:stretch>
            <a:fillRect/>
          </a:stretch>
        </p:blipFill>
        <p:spPr>
          <a:xfrm>
            <a:off x="6916496" y="571855"/>
            <a:ext cx="1851849" cy="293362"/>
          </a:xfrm>
          <a:prstGeom prst="rect">
            <a:avLst/>
          </a:prstGeom>
        </p:spPr>
      </p:pic>
      <p:pic>
        <p:nvPicPr>
          <p:cNvPr id="5" name="내용 개체 틀 4">
            <a:extLst>
              <a:ext uri="{FF2B5EF4-FFF2-40B4-BE49-F238E27FC236}">
                <a16:creationId xmlns:a16="http://schemas.microsoft.com/office/drawing/2014/main" id="{443C99FB-A5A5-447C-932D-72956B741CA9}"/>
              </a:ext>
            </a:extLst>
          </p:cNvPr>
          <p:cNvPicPr>
            <a:picLocks noGrp="1" noChangeAspect="1"/>
          </p:cNvPicPr>
          <p:nvPr>
            <p:ph idx="1"/>
          </p:nvPr>
        </p:nvPicPr>
        <p:blipFill>
          <a:blip r:embed="rId5"/>
          <a:stretch>
            <a:fillRect/>
          </a:stretch>
        </p:blipFill>
        <p:spPr>
          <a:xfrm>
            <a:off x="860313" y="2511690"/>
            <a:ext cx="4016487" cy="3036073"/>
          </a:xfrm>
          <a:prstGeom prst="rect">
            <a:avLst/>
          </a:prstGeom>
        </p:spPr>
      </p:pic>
      <p:sp>
        <p:nvSpPr>
          <p:cNvPr id="15" name="직사각형 14">
            <a:extLst>
              <a:ext uri="{FF2B5EF4-FFF2-40B4-BE49-F238E27FC236}">
                <a16:creationId xmlns:a16="http://schemas.microsoft.com/office/drawing/2014/main" id="{7A9A75D1-97FA-4D04-BD9E-0747F458E54B}"/>
              </a:ext>
            </a:extLst>
          </p:cNvPr>
          <p:cNvSpPr/>
          <p:nvPr/>
        </p:nvSpPr>
        <p:spPr>
          <a:xfrm>
            <a:off x="743214" y="1392411"/>
            <a:ext cx="4427559" cy="630942"/>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ko-KR" sz="1400" dirty="0"/>
              <a:t>Moderate to severe ARDS (PF ratio &lt; 150 mmHg)</a:t>
            </a:r>
          </a:p>
          <a:p>
            <a:pPr marL="285750" indent="-285750">
              <a:buFont typeface="Arial" panose="020B0604020202020204" pitchFamily="34" charset="0"/>
              <a:buChar char="•"/>
            </a:pPr>
            <a:r>
              <a:rPr lang="en-US" altLang="ko-KR" sz="1400" dirty="0"/>
              <a:t>For early 48 hours, </a:t>
            </a:r>
            <a:r>
              <a:rPr lang="en-US" altLang="ko-KR" sz="1400" dirty="0" err="1"/>
              <a:t>cisatracurium</a:t>
            </a:r>
            <a:r>
              <a:rPr lang="en-US" altLang="ko-KR" sz="1400" dirty="0"/>
              <a:t> </a:t>
            </a:r>
            <a:r>
              <a:rPr lang="en-US" altLang="ko-KR" sz="1400" i="1" dirty="0"/>
              <a:t>vs</a:t>
            </a:r>
            <a:r>
              <a:rPr lang="en-US" altLang="ko-KR" sz="1400" dirty="0"/>
              <a:t>. placebo</a:t>
            </a:r>
          </a:p>
        </p:txBody>
      </p:sp>
      <p:grpSp>
        <p:nvGrpSpPr>
          <p:cNvPr id="17" name="그룹 16">
            <a:extLst>
              <a:ext uri="{FF2B5EF4-FFF2-40B4-BE49-F238E27FC236}">
                <a16:creationId xmlns:a16="http://schemas.microsoft.com/office/drawing/2014/main" id="{50395A62-BD02-4AF0-9753-10BFC121D982}"/>
              </a:ext>
            </a:extLst>
          </p:cNvPr>
          <p:cNvGrpSpPr/>
          <p:nvPr/>
        </p:nvGrpSpPr>
        <p:grpSpPr>
          <a:xfrm>
            <a:off x="1595896" y="2225658"/>
            <a:ext cx="7328843" cy="4040834"/>
            <a:chOff x="4817387" y="2538598"/>
            <a:chExt cx="7328843" cy="4040834"/>
          </a:xfrm>
        </p:grpSpPr>
        <p:grpSp>
          <p:nvGrpSpPr>
            <p:cNvPr id="11" name="그룹 10">
              <a:extLst>
                <a:ext uri="{FF2B5EF4-FFF2-40B4-BE49-F238E27FC236}">
                  <a16:creationId xmlns:a16="http://schemas.microsoft.com/office/drawing/2014/main" id="{5C55B002-DBCD-4234-BC31-B263F938313A}"/>
                </a:ext>
              </a:extLst>
            </p:cNvPr>
            <p:cNvGrpSpPr/>
            <p:nvPr/>
          </p:nvGrpSpPr>
          <p:grpSpPr>
            <a:xfrm>
              <a:off x="4817387" y="2538598"/>
              <a:ext cx="7328843" cy="4040834"/>
              <a:chOff x="1936614" y="993774"/>
              <a:chExt cx="6578736" cy="3465982"/>
            </a:xfrm>
          </p:grpSpPr>
          <p:pic>
            <p:nvPicPr>
              <p:cNvPr id="9" name="그림 8">
                <a:extLst>
                  <a:ext uri="{FF2B5EF4-FFF2-40B4-BE49-F238E27FC236}">
                    <a16:creationId xmlns:a16="http://schemas.microsoft.com/office/drawing/2014/main" id="{25CB7562-413F-444A-AFCC-1ED49CC7B502}"/>
                  </a:ext>
                </a:extLst>
              </p:cNvPr>
              <p:cNvPicPr>
                <a:picLocks noChangeAspect="1"/>
              </p:cNvPicPr>
              <p:nvPr/>
            </p:nvPicPr>
            <p:blipFill rotWithShape="1">
              <a:blip r:embed="rId6"/>
              <a:srcRect t="3890" b="69119"/>
              <a:stretch/>
            </p:blipFill>
            <p:spPr>
              <a:xfrm>
                <a:off x="1936614" y="993774"/>
                <a:ext cx="6578736" cy="1851062"/>
              </a:xfrm>
              <a:prstGeom prst="rect">
                <a:avLst/>
              </a:prstGeom>
            </p:spPr>
          </p:pic>
          <p:pic>
            <p:nvPicPr>
              <p:cNvPr id="10" name="그림 9">
                <a:extLst>
                  <a:ext uri="{FF2B5EF4-FFF2-40B4-BE49-F238E27FC236}">
                    <a16:creationId xmlns:a16="http://schemas.microsoft.com/office/drawing/2014/main" id="{51C472EE-FA95-428D-85B2-AC7631C186D6}"/>
                  </a:ext>
                </a:extLst>
              </p:cNvPr>
              <p:cNvPicPr>
                <a:picLocks noChangeAspect="1"/>
              </p:cNvPicPr>
              <p:nvPr/>
            </p:nvPicPr>
            <p:blipFill rotWithShape="1">
              <a:blip r:embed="rId6"/>
              <a:srcRect t="60341" b="15925"/>
              <a:stretch/>
            </p:blipFill>
            <p:spPr>
              <a:xfrm>
                <a:off x="1936614" y="2832100"/>
                <a:ext cx="6578736" cy="1627656"/>
              </a:xfrm>
              <a:prstGeom prst="rect">
                <a:avLst/>
              </a:prstGeom>
            </p:spPr>
          </p:pic>
        </p:grpSp>
        <p:sp>
          <p:nvSpPr>
            <p:cNvPr id="16" name="직사각형 15">
              <a:extLst>
                <a:ext uri="{FF2B5EF4-FFF2-40B4-BE49-F238E27FC236}">
                  <a16:creationId xmlns:a16="http://schemas.microsoft.com/office/drawing/2014/main" id="{0F9FA899-B1BE-4C52-9E2E-8971D1353D3E}"/>
                </a:ext>
              </a:extLst>
            </p:cNvPr>
            <p:cNvSpPr/>
            <p:nvPr/>
          </p:nvSpPr>
          <p:spPr>
            <a:xfrm>
              <a:off x="4874602" y="3128310"/>
              <a:ext cx="7215798" cy="1944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직사각형 1"/>
          <p:cNvSpPr/>
          <p:nvPr/>
        </p:nvSpPr>
        <p:spPr>
          <a:xfrm>
            <a:off x="860313" y="228377"/>
            <a:ext cx="1029449" cy="276999"/>
          </a:xfrm>
          <a:prstGeom prst="rect">
            <a:avLst/>
          </a:prstGeom>
        </p:spPr>
        <p:txBody>
          <a:bodyPr wrap="none">
            <a:spAutoFit/>
          </a:bodyPr>
          <a:lstStyle/>
          <a:p>
            <a:pPr defTabSz="914400" latinLnBrk="1">
              <a:defRPr/>
            </a:pPr>
            <a:r>
              <a:rPr lang="en-US" altLang="ko-KR" sz="1200" dirty="0">
                <a:solidFill>
                  <a:schemeClr val="accent2">
                    <a:lumMod val="50000"/>
                  </a:schemeClr>
                </a:solidFill>
              </a:rPr>
              <a:t>ACURASYS</a:t>
            </a:r>
            <a:endParaRPr lang="ko-KR" altLang="en-US" sz="1200" dirty="0">
              <a:solidFill>
                <a:schemeClr val="accent2">
                  <a:lumMod val="50000"/>
                </a:schemeClr>
              </a:solidFill>
            </a:endParaRPr>
          </a:p>
        </p:txBody>
      </p:sp>
    </p:spTree>
    <p:extLst>
      <p:ext uri="{BB962C8B-B14F-4D97-AF65-F5344CB8AC3E}">
        <p14:creationId xmlns:p14="http://schemas.microsoft.com/office/powerpoint/2010/main" val="386701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nejm.org/cms/10.1056/NEJMoa1005372/asset/4de14364-d45a-4a70-a821-c8a6557a8037/assets/images/large/nejmoa1005372_f2.jpg">
            <a:extLst>
              <a:ext uri="{FF2B5EF4-FFF2-40B4-BE49-F238E27FC236}">
                <a16:creationId xmlns:a16="http://schemas.microsoft.com/office/drawing/2014/main" id="{14F768AD-2101-48C9-B553-73582B545105}"/>
              </a:ext>
            </a:extLst>
          </p:cNvPr>
          <p:cNvSpPr>
            <a:spLocks noChangeAspect="1" noChangeArrowheads="1"/>
          </p:cNvSpPr>
          <p:nvPr/>
        </p:nvSpPr>
        <p:spPr bwMode="auto">
          <a:xfrm>
            <a:off x="4419600" y="2883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3" name="그림 12">
            <a:extLst>
              <a:ext uri="{FF2B5EF4-FFF2-40B4-BE49-F238E27FC236}">
                <a16:creationId xmlns:a16="http://schemas.microsoft.com/office/drawing/2014/main" id="{585719ED-AA3A-4135-9B32-0E965681C9CF}"/>
              </a:ext>
            </a:extLst>
          </p:cNvPr>
          <p:cNvPicPr>
            <a:picLocks noChangeAspect="1"/>
          </p:cNvPicPr>
          <p:nvPr/>
        </p:nvPicPr>
        <p:blipFill rotWithShape="1">
          <a:blip r:embed="rId3"/>
          <a:srcRect l="3889" t="31826" r="73333" b="61005"/>
          <a:stretch/>
        </p:blipFill>
        <p:spPr>
          <a:xfrm>
            <a:off x="0" y="333280"/>
            <a:ext cx="7298571" cy="717857"/>
          </a:xfrm>
          <a:prstGeom prst="rect">
            <a:avLst/>
          </a:prstGeom>
        </p:spPr>
      </p:pic>
      <p:sp>
        <p:nvSpPr>
          <p:cNvPr id="14" name="직사각형 13">
            <a:extLst>
              <a:ext uri="{FF2B5EF4-FFF2-40B4-BE49-F238E27FC236}">
                <a16:creationId xmlns:a16="http://schemas.microsoft.com/office/drawing/2014/main" id="{4EAC082C-D9C6-494E-9D58-04FFF322BAD6}"/>
              </a:ext>
            </a:extLst>
          </p:cNvPr>
          <p:cNvSpPr/>
          <p:nvPr/>
        </p:nvSpPr>
        <p:spPr>
          <a:xfrm>
            <a:off x="6469871" y="6434252"/>
            <a:ext cx="2605200"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2019;380:1997-2008.</a:t>
            </a:r>
            <a:endParaRPr lang="ko-KR" altLang="en-US" sz="1200" dirty="0"/>
          </a:p>
        </p:txBody>
      </p:sp>
      <p:pic>
        <p:nvPicPr>
          <p:cNvPr id="15" name="그림 14">
            <a:extLst>
              <a:ext uri="{FF2B5EF4-FFF2-40B4-BE49-F238E27FC236}">
                <a16:creationId xmlns:a16="http://schemas.microsoft.com/office/drawing/2014/main" id="{71D170C9-E6B3-48ED-8495-A31E42219607}"/>
              </a:ext>
            </a:extLst>
          </p:cNvPr>
          <p:cNvPicPr>
            <a:picLocks noChangeAspect="1"/>
          </p:cNvPicPr>
          <p:nvPr/>
        </p:nvPicPr>
        <p:blipFill>
          <a:blip r:embed="rId4"/>
          <a:stretch>
            <a:fillRect/>
          </a:stretch>
        </p:blipFill>
        <p:spPr>
          <a:xfrm>
            <a:off x="6800138" y="578676"/>
            <a:ext cx="2125608" cy="336730"/>
          </a:xfrm>
          <a:prstGeom prst="rect">
            <a:avLst/>
          </a:prstGeom>
        </p:spPr>
      </p:pic>
      <p:sp>
        <p:nvSpPr>
          <p:cNvPr id="16" name="직사각형 15">
            <a:extLst>
              <a:ext uri="{FF2B5EF4-FFF2-40B4-BE49-F238E27FC236}">
                <a16:creationId xmlns:a16="http://schemas.microsoft.com/office/drawing/2014/main" id="{C7DCDAB7-54B2-49BC-82F5-538F2E407391}"/>
              </a:ext>
            </a:extLst>
          </p:cNvPr>
          <p:cNvSpPr/>
          <p:nvPr/>
        </p:nvSpPr>
        <p:spPr>
          <a:xfrm>
            <a:off x="662191" y="1328479"/>
            <a:ext cx="8412880" cy="1021883"/>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ko-KR" sz="1400" dirty="0"/>
              <a:t>Moderate to severe ARDS (PF ratio &lt; 150 mmHg)</a:t>
            </a:r>
          </a:p>
          <a:p>
            <a:pPr marL="285750" indent="-285750">
              <a:lnSpc>
                <a:spcPct val="150000"/>
              </a:lnSpc>
              <a:buFont typeface="Arial" panose="020B0604020202020204" pitchFamily="34" charset="0"/>
              <a:buChar char="•"/>
            </a:pPr>
            <a:r>
              <a:rPr lang="en-US" altLang="ko-KR" sz="1400" dirty="0"/>
              <a:t>48-hr continuous infusion of </a:t>
            </a:r>
            <a:r>
              <a:rPr lang="en-US" altLang="ko-KR" sz="1400" dirty="0" err="1"/>
              <a:t>cisatracurium</a:t>
            </a:r>
            <a:r>
              <a:rPr lang="en-US" altLang="ko-KR" sz="1400" dirty="0"/>
              <a:t> with deep sedation vs. w/o routine NMB &amp; lighter sedation</a:t>
            </a:r>
          </a:p>
          <a:p>
            <a:pPr marL="285750" indent="-285750">
              <a:lnSpc>
                <a:spcPct val="150000"/>
              </a:lnSpc>
              <a:buFont typeface="Arial" panose="020B0604020202020204" pitchFamily="34" charset="0"/>
              <a:buChar char="•"/>
            </a:pPr>
            <a:r>
              <a:rPr lang="en-US" altLang="ko-KR" sz="1400" dirty="0"/>
              <a:t>Slightly higher PEEP (than ACURASYS) </a:t>
            </a:r>
            <a:endParaRPr lang="ko-KR" altLang="en-US" sz="1100" dirty="0"/>
          </a:p>
        </p:txBody>
      </p:sp>
      <p:pic>
        <p:nvPicPr>
          <p:cNvPr id="17" name="그림 16">
            <a:extLst>
              <a:ext uri="{FF2B5EF4-FFF2-40B4-BE49-F238E27FC236}">
                <a16:creationId xmlns:a16="http://schemas.microsoft.com/office/drawing/2014/main" id="{440C1F8C-42A3-4B61-84FE-201798A86E7E}"/>
              </a:ext>
            </a:extLst>
          </p:cNvPr>
          <p:cNvPicPr>
            <a:picLocks noChangeAspect="1"/>
          </p:cNvPicPr>
          <p:nvPr/>
        </p:nvPicPr>
        <p:blipFill rotWithShape="1">
          <a:blip r:embed="rId5"/>
          <a:srcRect l="6428" t="30910" r="76031" b="34993"/>
          <a:stretch/>
        </p:blipFill>
        <p:spPr>
          <a:xfrm>
            <a:off x="662191" y="2627704"/>
            <a:ext cx="5105400" cy="3117741"/>
          </a:xfrm>
          <a:prstGeom prst="rect">
            <a:avLst/>
          </a:prstGeom>
        </p:spPr>
      </p:pic>
      <p:grpSp>
        <p:nvGrpSpPr>
          <p:cNvPr id="21" name="그룹 20">
            <a:extLst>
              <a:ext uri="{FF2B5EF4-FFF2-40B4-BE49-F238E27FC236}">
                <a16:creationId xmlns:a16="http://schemas.microsoft.com/office/drawing/2014/main" id="{875C0036-EF59-4A56-A22E-B29C989A4E6A}"/>
              </a:ext>
            </a:extLst>
          </p:cNvPr>
          <p:cNvGrpSpPr/>
          <p:nvPr/>
        </p:nvGrpSpPr>
        <p:grpSpPr>
          <a:xfrm>
            <a:off x="3214891" y="1651666"/>
            <a:ext cx="5710855" cy="4508386"/>
            <a:chOff x="827945" y="2172216"/>
            <a:chExt cx="5710855" cy="4508386"/>
          </a:xfrm>
        </p:grpSpPr>
        <p:pic>
          <p:nvPicPr>
            <p:cNvPr id="18" name="그림 17">
              <a:extLst>
                <a:ext uri="{FF2B5EF4-FFF2-40B4-BE49-F238E27FC236}">
                  <a16:creationId xmlns:a16="http://schemas.microsoft.com/office/drawing/2014/main" id="{DD9933F7-2D35-4563-A2D4-64A327826AE0}"/>
                </a:ext>
              </a:extLst>
            </p:cNvPr>
            <p:cNvPicPr>
              <a:picLocks noChangeAspect="1"/>
            </p:cNvPicPr>
            <p:nvPr/>
          </p:nvPicPr>
          <p:blipFill rotWithShape="1">
            <a:blip r:embed="rId6"/>
            <a:srcRect l="3889" t="18494" r="73611" b="24667"/>
            <a:stretch/>
          </p:blipFill>
          <p:spPr>
            <a:xfrm>
              <a:off x="827945" y="2172216"/>
              <a:ext cx="5710855" cy="4508386"/>
            </a:xfrm>
            <a:prstGeom prst="rect">
              <a:avLst/>
            </a:prstGeom>
          </p:spPr>
        </p:pic>
        <p:sp>
          <p:nvSpPr>
            <p:cNvPr id="19" name="직사각형 18">
              <a:extLst>
                <a:ext uri="{FF2B5EF4-FFF2-40B4-BE49-F238E27FC236}">
                  <a16:creationId xmlns:a16="http://schemas.microsoft.com/office/drawing/2014/main" id="{E62D3CEE-0B76-4179-B2AD-DF908551558E}"/>
                </a:ext>
              </a:extLst>
            </p:cNvPr>
            <p:cNvSpPr/>
            <p:nvPr/>
          </p:nvSpPr>
          <p:spPr>
            <a:xfrm>
              <a:off x="1092200" y="4406900"/>
              <a:ext cx="5148000" cy="1066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a:extLst>
                <a:ext uri="{FF2B5EF4-FFF2-40B4-BE49-F238E27FC236}">
                  <a16:creationId xmlns:a16="http://schemas.microsoft.com/office/drawing/2014/main" id="{A4593177-DD6E-4002-8835-C2E82F318B74}"/>
                </a:ext>
              </a:extLst>
            </p:cNvPr>
            <p:cNvSpPr/>
            <p:nvPr/>
          </p:nvSpPr>
          <p:spPr>
            <a:xfrm>
              <a:off x="1092200" y="5639202"/>
              <a:ext cx="5148000" cy="21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직사각형 1"/>
          <p:cNvSpPr/>
          <p:nvPr/>
        </p:nvSpPr>
        <p:spPr>
          <a:xfrm>
            <a:off x="662191" y="240987"/>
            <a:ext cx="620683" cy="276999"/>
          </a:xfrm>
          <a:prstGeom prst="rect">
            <a:avLst/>
          </a:prstGeom>
        </p:spPr>
        <p:txBody>
          <a:bodyPr wrap="none">
            <a:spAutoFit/>
          </a:bodyPr>
          <a:lstStyle/>
          <a:p>
            <a:r>
              <a:rPr lang="en-US" altLang="ko-KR" sz="1200" dirty="0">
                <a:solidFill>
                  <a:schemeClr val="accent2">
                    <a:lumMod val="50000"/>
                  </a:schemeClr>
                </a:solidFill>
              </a:rPr>
              <a:t>ROSE</a:t>
            </a:r>
            <a:endParaRPr lang="ko-KR" altLang="en-US" sz="1200" dirty="0">
              <a:solidFill>
                <a:schemeClr val="accent2">
                  <a:lumMod val="50000"/>
                </a:schemeClr>
              </a:solidFill>
            </a:endParaRPr>
          </a:p>
        </p:txBody>
      </p:sp>
    </p:spTree>
    <p:extLst>
      <p:ext uri="{BB962C8B-B14F-4D97-AF65-F5344CB8AC3E}">
        <p14:creationId xmlns:p14="http://schemas.microsoft.com/office/powerpoint/2010/main" val="28579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200" b="1" dirty="0"/>
              <a:t>Neuromuscular Blocker</a:t>
            </a:r>
            <a:endParaRPr lang="ko-KR" altLang="en-US" sz="3200" dirty="0"/>
          </a:p>
        </p:txBody>
      </p:sp>
      <p:pic>
        <p:nvPicPr>
          <p:cNvPr id="5" name="내용 개체 틀 4"/>
          <p:cNvPicPr>
            <a:picLocks noGrp="1" noChangeAspect="1"/>
          </p:cNvPicPr>
          <p:nvPr>
            <p:ph idx="1"/>
          </p:nvPr>
        </p:nvPicPr>
        <p:blipFill>
          <a:blip r:embed="rId3"/>
          <a:stretch>
            <a:fillRect/>
          </a:stretch>
        </p:blipFill>
        <p:spPr>
          <a:xfrm>
            <a:off x="301394" y="1534510"/>
            <a:ext cx="8541212" cy="4603187"/>
          </a:xfrm>
          <a:prstGeom prst="rect">
            <a:avLst/>
          </a:prstGeom>
        </p:spPr>
      </p:pic>
      <p:sp>
        <p:nvSpPr>
          <p:cNvPr id="4" name="직사각형 3"/>
          <p:cNvSpPr/>
          <p:nvPr/>
        </p:nvSpPr>
        <p:spPr>
          <a:xfrm>
            <a:off x="6171711" y="6581001"/>
            <a:ext cx="2972289" cy="276999"/>
          </a:xfrm>
          <a:prstGeom prst="rect">
            <a:avLst/>
          </a:prstGeom>
        </p:spPr>
        <p:txBody>
          <a:bodyPr wrap="none">
            <a:spAutoFit/>
          </a:bodyPr>
          <a:lstStyle/>
          <a:p>
            <a:r>
              <a:rPr lang="en-US" altLang="ko-KR" sz="1200" i="1" dirty="0"/>
              <a:t>Intensive Care Med </a:t>
            </a:r>
            <a:r>
              <a:rPr lang="en-US" altLang="ko-KR" sz="1200" dirty="0"/>
              <a:t>2020; 46: 1977-1986</a:t>
            </a:r>
            <a:endParaRPr lang="ko-KR" altLang="en-US" sz="1200" dirty="0"/>
          </a:p>
        </p:txBody>
      </p:sp>
      <p:sp>
        <p:nvSpPr>
          <p:cNvPr id="6" name="직사각형 5"/>
          <p:cNvSpPr/>
          <p:nvPr/>
        </p:nvSpPr>
        <p:spPr>
          <a:xfrm>
            <a:off x="5044966" y="2869324"/>
            <a:ext cx="1126745" cy="38888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4424850" y="4319751"/>
            <a:ext cx="2343807" cy="540000"/>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3920358" y="5212785"/>
            <a:ext cx="3447393" cy="410248"/>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4264572" y="5866452"/>
            <a:ext cx="2630213" cy="199885"/>
          </a:xfrm>
          <a:prstGeom prst="rect">
            <a:avLst/>
          </a:prstGeom>
          <a:no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6128158" y="1656082"/>
            <a:ext cx="2387192" cy="698717"/>
          </a:xfrm>
          <a:prstGeom prst="rect">
            <a:avLst/>
          </a:prstGeom>
          <a:solidFill>
            <a:srgbClr val="FFFF00"/>
          </a:solidFill>
        </p:spPr>
        <p:txBody>
          <a:bodyPr wrap="none">
            <a:spAutoFit/>
          </a:bodyPr>
          <a:lstStyle/>
          <a:p>
            <a:pPr>
              <a:lnSpc>
                <a:spcPct val="150000"/>
              </a:lnSpc>
            </a:pPr>
            <a:r>
              <a:rPr lang="en-US" altLang="ko-KR" sz="1400" b="1" dirty="0">
                <a:solidFill>
                  <a:srgbClr val="FF0000"/>
                </a:solidFill>
              </a:rPr>
              <a:t>Early &lt; 48 </a:t>
            </a:r>
            <a:r>
              <a:rPr lang="en-US" altLang="ko-KR" sz="1400" b="1" dirty="0" err="1">
                <a:solidFill>
                  <a:srgbClr val="FF0000"/>
                </a:solidFill>
              </a:rPr>
              <a:t>hrs</a:t>
            </a:r>
            <a:r>
              <a:rPr lang="en-US" altLang="ko-KR" sz="1400" b="1" dirty="0">
                <a:solidFill>
                  <a:srgbClr val="FF0000"/>
                </a:solidFill>
              </a:rPr>
              <a:t>, </a:t>
            </a:r>
            <a:r>
              <a:rPr lang="en-US" altLang="ko-KR" sz="1400" b="1" i="1" dirty="0">
                <a:solidFill>
                  <a:srgbClr val="FF0000"/>
                </a:solidFill>
              </a:rPr>
              <a:t>not</a:t>
            </a:r>
            <a:r>
              <a:rPr lang="en-US" altLang="ko-KR" sz="1400" b="1" dirty="0">
                <a:solidFill>
                  <a:srgbClr val="FF0000"/>
                </a:solidFill>
              </a:rPr>
              <a:t> routine</a:t>
            </a:r>
          </a:p>
          <a:p>
            <a:pPr>
              <a:lnSpc>
                <a:spcPct val="150000"/>
              </a:lnSpc>
            </a:pPr>
            <a:r>
              <a:rPr lang="en-US" altLang="ko-KR" sz="1400" b="1" dirty="0">
                <a:solidFill>
                  <a:srgbClr val="FF0000"/>
                </a:solidFill>
              </a:rPr>
              <a:t>Moderate-severe ARDS</a:t>
            </a:r>
          </a:p>
        </p:txBody>
      </p:sp>
    </p:spTree>
    <p:extLst>
      <p:ext uri="{BB962C8B-B14F-4D97-AF65-F5344CB8AC3E}">
        <p14:creationId xmlns:p14="http://schemas.microsoft.com/office/powerpoint/2010/main" val="13603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t>Lung Protective Ventilation Strategies</a:t>
            </a:r>
          </a:p>
          <a:p>
            <a:pPr>
              <a:lnSpc>
                <a:spcPct val="160000"/>
              </a:lnSpc>
            </a:pPr>
            <a:r>
              <a:rPr lang="en-US" altLang="ko-KR" sz="1800" b="1" dirty="0"/>
              <a:t>Prone Position</a:t>
            </a:r>
          </a:p>
          <a:p>
            <a:pPr>
              <a:lnSpc>
                <a:spcPct val="160000"/>
              </a:lnSpc>
            </a:pPr>
            <a:r>
              <a:rPr lang="en-US" altLang="ko-KR" sz="1800" b="1" dirty="0"/>
              <a:t>Neuromuscular blocker</a:t>
            </a:r>
          </a:p>
          <a:p>
            <a:pPr>
              <a:lnSpc>
                <a:spcPct val="160000"/>
              </a:lnSpc>
            </a:pPr>
            <a:r>
              <a:rPr lang="en-US" altLang="ko-KR" sz="1800" b="1" dirty="0">
                <a:solidFill>
                  <a:srgbClr val="C00000"/>
                </a:solidFill>
              </a:rPr>
              <a:t>Extracorporeal Membrane Oxygenation (ECMO)</a:t>
            </a:r>
          </a:p>
          <a:p>
            <a:pPr>
              <a:lnSpc>
                <a:spcPct val="160000"/>
              </a:lnSpc>
            </a:pPr>
            <a:r>
              <a:rPr lang="en-US" altLang="ko-KR" sz="1800" b="1" dirty="0"/>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12817219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2800" b="1" dirty="0"/>
              <a:t>Extracorporeal Membrane Oxygenation (ECMO)</a:t>
            </a:r>
            <a:endParaRPr lang="ko-KR" altLang="en-US" sz="2800" dirty="0"/>
          </a:p>
        </p:txBody>
      </p:sp>
      <p:pic>
        <p:nvPicPr>
          <p:cNvPr id="10" name="내용 개체 틀 9">
            <a:extLst>
              <a:ext uri="{FF2B5EF4-FFF2-40B4-BE49-F238E27FC236}">
                <a16:creationId xmlns:a16="http://schemas.microsoft.com/office/drawing/2014/main" id="{EAC1FD9D-2D5E-4F12-A880-4F47EAAF927F}"/>
              </a:ext>
            </a:extLst>
          </p:cNvPr>
          <p:cNvPicPr>
            <a:picLocks noGrp="1" noChangeAspect="1"/>
          </p:cNvPicPr>
          <p:nvPr>
            <p:ph idx="1"/>
          </p:nvPr>
        </p:nvPicPr>
        <p:blipFill rotWithShape="1">
          <a:blip r:embed="rId2"/>
          <a:srcRect l="69714" t="34077" r="11140" b="23132"/>
          <a:stretch/>
        </p:blipFill>
        <p:spPr>
          <a:xfrm>
            <a:off x="1429390" y="1511376"/>
            <a:ext cx="6285219" cy="4389849"/>
          </a:xfrm>
          <a:prstGeom prst="rect">
            <a:avLst/>
          </a:prstGeom>
        </p:spPr>
      </p:pic>
      <p:sp>
        <p:nvSpPr>
          <p:cNvPr id="11" name="직사각형 10">
            <a:extLst>
              <a:ext uri="{FF2B5EF4-FFF2-40B4-BE49-F238E27FC236}">
                <a16:creationId xmlns:a16="http://schemas.microsoft.com/office/drawing/2014/main" id="{EB5CC345-FB8D-4B69-A325-7A9DA3531CFC}"/>
              </a:ext>
            </a:extLst>
          </p:cNvPr>
          <p:cNvSpPr/>
          <p:nvPr/>
        </p:nvSpPr>
        <p:spPr>
          <a:xfrm>
            <a:off x="5913455" y="6581001"/>
            <a:ext cx="4572000" cy="276999"/>
          </a:xfrm>
          <a:prstGeom prst="rect">
            <a:avLst/>
          </a:prstGeom>
        </p:spPr>
        <p:txBody>
          <a:bodyPr>
            <a:spAutoFit/>
          </a:bodyPr>
          <a:lstStyle/>
          <a:p>
            <a:r>
              <a:rPr lang="en-US" altLang="ko-KR" sz="1200" i="1" dirty="0"/>
              <a:t>NEJM </a:t>
            </a:r>
            <a:r>
              <a:rPr lang="en-US" altLang="ko-KR" sz="1200" i="1" dirty="0" err="1"/>
              <a:t>Evid</a:t>
            </a:r>
            <a:r>
              <a:rPr lang="en-US" altLang="ko-KR" sz="1200" i="1" dirty="0"/>
              <a:t>. 2022 </a:t>
            </a:r>
            <a:r>
              <a:rPr lang="en-US" altLang="ko-KR" sz="1200" dirty="0"/>
              <a:t>Oct;1(10):EVIDra2200128.</a:t>
            </a:r>
            <a:endParaRPr lang="ko-KR" altLang="en-US" sz="1200" dirty="0"/>
          </a:p>
        </p:txBody>
      </p:sp>
    </p:spTree>
    <p:extLst>
      <p:ext uri="{BB962C8B-B14F-4D97-AF65-F5344CB8AC3E}">
        <p14:creationId xmlns:p14="http://schemas.microsoft.com/office/powerpoint/2010/main" val="39800372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3AABE50-6BC3-40B2-9E81-1D23012FA301}"/>
              </a:ext>
            </a:extLst>
          </p:cNvPr>
          <p:cNvSpPr>
            <a:spLocks noGrp="1"/>
          </p:cNvSpPr>
          <p:nvPr>
            <p:ph type="title"/>
          </p:nvPr>
        </p:nvSpPr>
        <p:spPr/>
        <p:txBody>
          <a:bodyPr>
            <a:noAutofit/>
          </a:bodyPr>
          <a:lstStyle/>
          <a:p>
            <a:r>
              <a:rPr lang="en-US" altLang="ko-KR" sz="2800" b="1" dirty="0"/>
              <a:t>Extracorporeal Membrane Oxygenation (ECMO)</a:t>
            </a:r>
            <a:endParaRPr lang="ko-KR" altLang="en-US" sz="2800" dirty="0"/>
          </a:p>
        </p:txBody>
      </p:sp>
      <p:pic>
        <p:nvPicPr>
          <p:cNvPr id="4" name="내용 개체 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945" y="1235270"/>
            <a:ext cx="4585482" cy="3232796"/>
          </a:xfrm>
        </p:spPr>
      </p:pic>
      <p:sp>
        <p:nvSpPr>
          <p:cNvPr id="3" name="직사각형 2"/>
          <p:cNvSpPr/>
          <p:nvPr/>
        </p:nvSpPr>
        <p:spPr>
          <a:xfrm>
            <a:off x="6490794" y="6353726"/>
            <a:ext cx="2435282" cy="276999"/>
          </a:xfrm>
          <a:prstGeom prst="rect">
            <a:avLst/>
          </a:prstGeom>
        </p:spPr>
        <p:txBody>
          <a:bodyPr wrap="none">
            <a:spAutoFit/>
          </a:bodyPr>
          <a:lstStyle/>
          <a:p>
            <a:r>
              <a:rPr lang="en-US" altLang="ko-KR" sz="1200" i="1" dirty="0"/>
              <a:t> N </a:t>
            </a:r>
            <a:r>
              <a:rPr lang="en-US" altLang="ko-KR" sz="1200" i="1" dirty="0" err="1"/>
              <a:t>Engl</a:t>
            </a:r>
            <a:r>
              <a:rPr lang="en-US" altLang="ko-KR" sz="1200" i="1" dirty="0"/>
              <a:t> J Med </a:t>
            </a:r>
            <a:r>
              <a:rPr lang="en-US" altLang="ko-KR" sz="1200" dirty="0"/>
              <a:t>2018;378:1965-75</a:t>
            </a:r>
            <a:endParaRPr lang="ko-KR" altLang="en-US" sz="1200" dirty="0"/>
          </a:p>
        </p:txBody>
      </p:sp>
      <p:sp>
        <p:nvSpPr>
          <p:cNvPr id="6" name="직사각형 5"/>
          <p:cNvSpPr/>
          <p:nvPr/>
        </p:nvSpPr>
        <p:spPr>
          <a:xfrm>
            <a:off x="5044983" y="1198010"/>
            <a:ext cx="3961397" cy="1223412"/>
          </a:xfrm>
          <a:prstGeom prst="rect">
            <a:avLst/>
          </a:prstGeom>
          <a:solidFill>
            <a:schemeClr val="bg1"/>
          </a:solidFill>
          <a:ln w="3175">
            <a:noFill/>
          </a:ln>
          <a:effectLst>
            <a:glow rad="63500">
              <a:schemeClr val="accent3">
                <a:satMod val="175000"/>
                <a:alpha val="40000"/>
              </a:schemeClr>
            </a:glow>
          </a:effectLst>
        </p:spPr>
        <p:txBody>
          <a:bodyPr wrap="square">
            <a:spAutoFit/>
          </a:bodyPr>
          <a:lstStyle/>
          <a:p>
            <a:r>
              <a:rPr lang="en-US" altLang="ko-KR" sz="1050" b="1" dirty="0">
                <a:solidFill>
                  <a:srgbClr val="44546A"/>
                </a:solidFill>
              </a:rPr>
              <a:t>Patients with ARDS</a:t>
            </a:r>
          </a:p>
          <a:p>
            <a:r>
              <a:rPr lang="pt-BR" altLang="ko-KR" sz="1050" b="1" dirty="0">
                <a:solidFill>
                  <a:srgbClr val="44546A"/>
                </a:solidFill>
              </a:rPr>
              <a:t>1. PaO</a:t>
            </a:r>
            <a:r>
              <a:rPr lang="en-US" altLang="ko-KR" sz="1050" b="1" baseline="-25000" dirty="0">
                <a:solidFill>
                  <a:srgbClr val="44546A"/>
                </a:solidFill>
              </a:rPr>
              <a:t>2</a:t>
            </a:r>
            <a:r>
              <a:rPr lang="pt-BR" altLang="ko-KR" sz="1050" b="1" dirty="0">
                <a:solidFill>
                  <a:srgbClr val="44546A"/>
                </a:solidFill>
              </a:rPr>
              <a:t>/FIO</a:t>
            </a:r>
            <a:r>
              <a:rPr lang="en-US" altLang="ko-KR" sz="1050" b="1" baseline="-25000" dirty="0">
                <a:solidFill>
                  <a:srgbClr val="44546A"/>
                </a:solidFill>
              </a:rPr>
              <a:t>2</a:t>
            </a:r>
            <a:r>
              <a:rPr lang="pt-BR" altLang="ko-KR" sz="1050" b="1" dirty="0">
                <a:solidFill>
                  <a:srgbClr val="44546A"/>
                </a:solidFill>
              </a:rPr>
              <a:t> &lt; 50 mmHg for &gt; 3h,</a:t>
            </a:r>
          </a:p>
          <a:p>
            <a:r>
              <a:rPr lang="en-US" altLang="ko-KR" sz="1050" b="1" dirty="0">
                <a:solidFill>
                  <a:srgbClr val="44546A"/>
                </a:solidFill>
              </a:rPr>
              <a:t>2. PaO</a:t>
            </a:r>
            <a:r>
              <a:rPr lang="en-US" altLang="ko-KR" sz="1050" b="1" baseline="-25000" dirty="0">
                <a:solidFill>
                  <a:srgbClr val="44546A"/>
                </a:solidFill>
              </a:rPr>
              <a:t>2</a:t>
            </a:r>
            <a:r>
              <a:rPr lang="en-US" altLang="ko-KR" sz="1050" b="1" dirty="0">
                <a:solidFill>
                  <a:srgbClr val="44546A"/>
                </a:solidFill>
              </a:rPr>
              <a:t>/FIO</a:t>
            </a:r>
            <a:r>
              <a:rPr lang="en-US" altLang="ko-KR" sz="1050" b="1" baseline="-25000" dirty="0">
                <a:solidFill>
                  <a:srgbClr val="44546A"/>
                </a:solidFill>
              </a:rPr>
              <a:t>2</a:t>
            </a:r>
            <a:r>
              <a:rPr lang="en-US" altLang="ko-KR" sz="1050" b="1" dirty="0">
                <a:solidFill>
                  <a:srgbClr val="44546A"/>
                </a:solidFill>
              </a:rPr>
              <a:t> &lt; 80 mmHg for &gt; 6h, or</a:t>
            </a:r>
          </a:p>
          <a:p>
            <a:r>
              <a:rPr lang="en-US" altLang="ko-KR" sz="1050" b="1" dirty="0">
                <a:solidFill>
                  <a:srgbClr val="44546A"/>
                </a:solidFill>
              </a:rPr>
              <a:t>3. pH &lt;7.25, PaCO</a:t>
            </a:r>
            <a:r>
              <a:rPr lang="en-US" altLang="ko-KR" sz="1050" b="1" baseline="-25000" dirty="0">
                <a:solidFill>
                  <a:srgbClr val="44546A"/>
                </a:solidFill>
              </a:rPr>
              <a:t>2</a:t>
            </a:r>
            <a:r>
              <a:rPr lang="en-US" altLang="ko-KR" sz="1050" b="1" dirty="0">
                <a:solidFill>
                  <a:srgbClr val="44546A"/>
                </a:solidFill>
              </a:rPr>
              <a:t> ≥ 60 mmHg for &gt; 6h</a:t>
            </a:r>
          </a:p>
          <a:p>
            <a:endParaRPr lang="en-US" altLang="ko-KR" sz="1050" b="1" dirty="0">
              <a:solidFill>
                <a:srgbClr val="44546A"/>
              </a:solidFill>
            </a:endParaRPr>
          </a:p>
          <a:p>
            <a:r>
              <a:rPr lang="en-US" altLang="ko-KR" sz="1050" b="1" dirty="0">
                <a:solidFill>
                  <a:srgbClr val="44546A"/>
                </a:solidFill>
              </a:rPr>
              <a:t>MV setting of RR ≥ 35/m &amp; </a:t>
            </a:r>
            <a:r>
              <a:rPr lang="en-US" altLang="ko-KR" sz="1050" b="1" dirty="0" err="1">
                <a:solidFill>
                  <a:srgbClr val="44546A"/>
                </a:solidFill>
              </a:rPr>
              <a:t>Pplat</a:t>
            </a:r>
            <a:r>
              <a:rPr lang="en-US" altLang="ko-KR" sz="1050" b="1" dirty="0">
                <a:solidFill>
                  <a:srgbClr val="44546A"/>
                </a:solidFill>
              </a:rPr>
              <a:t> ≤ 32 cmH</a:t>
            </a:r>
            <a:r>
              <a:rPr lang="en-US" altLang="ko-KR" sz="1050" b="1" baseline="-25000" dirty="0">
                <a:solidFill>
                  <a:srgbClr val="44546A"/>
                </a:solidFill>
              </a:rPr>
              <a:t>2</a:t>
            </a:r>
            <a:r>
              <a:rPr lang="en-US" altLang="ko-KR" sz="1050" b="1" dirty="0">
                <a:solidFill>
                  <a:srgbClr val="44546A"/>
                </a:solidFill>
              </a:rPr>
              <a:t>O</a:t>
            </a:r>
          </a:p>
          <a:p>
            <a:r>
              <a:rPr lang="en-US" altLang="ko-KR" sz="1050" b="1" dirty="0">
                <a:solidFill>
                  <a:srgbClr val="44546A"/>
                </a:solidFill>
              </a:rPr>
              <a:t>Despite FiO</a:t>
            </a:r>
            <a:r>
              <a:rPr lang="en-US" altLang="ko-KR" sz="1050" b="1" baseline="-25000" dirty="0">
                <a:solidFill>
                  <a:srgbClr val="44546A"/>
                </a:solidFill>
              </a:rPr>
              <a:t>2</a:t>
            </a:r>
            <a:r>
              <a:rPr lang="en-US" altLang="ko-KR" sz="1050" b="1" dirty="0">
                <a:solidFill>
                  <a:srgbClr val="44546A"/>
                </a:solidFill>
              </a:rPr>
              <a:t> ≥0.8, VT=6mL/kg PBW, and PEEP ≥10 cmH</a:t>
            </a:r>
            <a:r>
              <a:rPr lang="en-US" altLang="ko-KR" sz="1050" b="1" baseline="-25000" dirty="0">
                <a:solidFill>
                  <a:srgbClr val="44546A"/>
                </a:solidFill>
              </a:rPr>
              <a:t>2</a:t>
            </a:r>
            <a:r>
              <a:rPr lang="en-US" altLang="ko-KR" sz="1050" b="1" dirty="0">
                <a:solidFill>
                  <a:srgbClr val="44546A"/>
                </a:solidFill>
              </a:rPr>
              <a:t>O</a:t>
            </a:r>
            <a:endParaRPr lang="ko-KR" altLang="en-US" sz="2800" dirty="0"/>
          </a:p>
        </p:txBody>
      </p:sp>
      <p:sp>
        <p:nvSpPr>
          <p:cNvPr id="7" name="직사각형 6"/>
          <p:cNvSpPr/>
          <p:nvPr/>
        </p:nvSpPr>
        <p:spPr>
          <a:xfrm>
            <a:off x="5037427" y="2880850"/>
            <a:ext cx="4572000" cy="646331"/>
          </a:xfrm>
          <a:prstGeom prst="rect">
            <a:avLst/>
          </a:prstGeom>
        </p:spPr>
        <p:txBody>
          <a:bodyPr>
            <a:spAutoFit/>
          </a:bodyPr>
          <a:lstStyle/>
          <a:p>
            <a:endParaRPr lang="ko-KR" altLang="en-US" sz="3600" dirty="0"/>
          </a:p>
        </p:txBody>
      </p:sp>
      <p:pic>
        <p:nvPicPr>
          <p:cNvPr id="10" name="그림 9"/>
          <p:cNvPicPr>
            <a:picLocks noChangeAspect="1"/>
          </p:cNvPicPr>
          <p:nvPr/>
        </p:nvPicPr>
        <p:blipFill rotWithShape="1">
          <a:blip r:embed="rId4"/>
          <a:srcRect b="6817"/>
          <a:stretch/>
        </p:blipFill>
        <p:spPr>
          <a:xfrm>
            <a:off x="228671" y="4651573"/>
            <a:ext cx="8697405" cy="1087956"/>
          </a:xfrm>
          <a:prstGeom prst="rect">
            <a:avLst/>
          </a:prstGeom>
        </p:spPr>
      </p:pic>
      <p:sp>
        <p:nvSpPr>
          <p:cNvPr id="12" name="직사각형 11"/>
          <p:cNvSpPr/>
          <p:nvPr/>
        </p:nvSpPr>
        <p:spPr>
          <a:xfrm>
            <a:off x="1839309" y="5402316"/>
            <a:ext cx="7029451" cy="19014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사각형 설명선 12"/>
          <p:cNvSpPr/>
          <p:nvPr/>
        </p:nvSpPr>
        <p:spPr>
          <a:xfrm>
            <a:off x="5095659" y="2848999"/>
            <a:ext cx="3344260" cy="906924"/>
          </a:xfrm>
          <a:prstGeom prst="wedgeRoundRectCallout">
            <a:avLst>
              <a:gd name="adj1" fmla="val -51172"/>
              <a:gd name="adj2" fmla="val -87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050" b="1" dirty="0">
                <a:solidFill>
                  <a:srgbClr val="44546A"/>
                </a:solidFill>
              </a:rPr>
              <a:t>Crossover to ECMO</a:t>
            </a:r>
          </a:p>
          <a:p>
            <a:r>
              <a:rPr lang="en-US" altLang="ko-KR" sz="1050" dirty="0">
                <a:solidFill>
                  <a:srgbClr val="44546A"/>
                </a:solidFill>
              </a:rPr>
              <a:t>If </a:t>
            </a:r>
            <a:r>
              <a:rPr lang="pt-BR" altLang="ko-KR" sz="1050" dirty="0">
                <a:solidFill>
                  <a:srgbClr val="44546A"/>
                </a:solidFill>
              </a:rPr>
              <a:t>SaO</a:t>
            </a:r>
            <a:r>
              <a:rPr lang="pt-BR" altLang="ko-KR" sz="1050" baseline="-25000" dirty="0">
                <a:solidFill>
                  <a:srgbClr val="44546A"/>
                </a:solidFill>
              </a:rPr>
              <a:t>2</a:t>
            </a:r>
            <a:r>
              <a:rPr lang="pt-BR" altLang="ko-KR" sz="1050" dirty="0">
                <a:solidFill>
                  <a:srgbClr val="44546A"/>
                </a:solidFill>
              </a:rPr>
              <a:t> &lt;80% for &gt;6h despite </a:t>
            </a:r>
            <a:r>
              <a:rPr lang="en-US" altLang="ko-KR" sz="1050" dirty="0">
                <a:solidFill>
                  <a:srgbClr val="44546A"/>
                </a:solidFill>
              </a:rPr>
              <a:t>available and feasible adjunctive therapies (NMBA, prolonged prone positioning, RM, inhaled NO, inhaled prostacyclin, or intravenous </a:t>
            </a:r>
            <a:r>
              <a:rPr lang="en-US" altLang="ko-KR" sz="1050" dirty="0" err="1">
                <a:solidFill>
                  <a:srgbClr val="44546A"/>
                </a:solidFill>
              </a:rPr>
              <a:t>almitrine</a:t>
            </a:r>
            <a:r>
              <a:rPr lang="en-US" altLang="ko-KR" sz="1050" dirty="0">
                <a:solidFill>
                  <a:srgbClr val="44546A"/>
                </a:solidFill>
              </a:rPr>
              <a:t>)</a:t>
            </a:r>
            <a:endParaRPr lang="ko-KR" altLang="en-US" sz="2800" dirty="0"/>
          </a:p>
        </p:txBody>
      </p:sp>
      <p:sp>
        <p:nvSpPr>
          <p:cNvPr id="15" name="TextBox 14"/>
          <p:cNvSpPr txBox="1"/>
          <p:nvPr/>
        </p:nvSpPr>
        <p:spPr>
          <a:xfrm>
            <a:off x="4099035" y="5592457"/>
            <a:ext cx="567784" cy="276999"/>
          </a:xfrm>
          <a:prstGeom prst="rect">
            <a:avLst/>
          </a:prstGeom>
          <a:solidFill>
            <a:schemeClr val="accent6">
              <a:lumMod val="20000"/>
              <a:lumOff val="80000"/>
            </a:schemeClr>
          </a:solidFill>
          <a:effectLst>
            <a:softEdge rad="63500"/>
          </a:effectLst>
        </p:spPr>
        <p:txBody>
          <a:bodyPr wrap="none" rtlCol="0">
            <a:spAutoFit/>
          </a:bodyPr>
          <a:lstStyle/>
          <a:p>
            <a:r>
              <a:rPr lang="en-US" altLang="ko-KR" sz="1200" dirty="0"/>
              <a:t>death</a:t>
            </a:r>
            <a:endParaRPr lang="ko-KR" altLang="en-US" sz="1200" dirty="0"/>
          </a:p>
        </p:txBody>
      </p:sp>
      <p:sp>
        <p:nvSpPr>
          <p:cNvPr id="16" name="TextBox 15"/>
          <p:cNvSpPr txBox="1"/>
          <p:nvPr/>
        </p:nvSpPr>
        <p:spPr>
          <a:xfrm>
            <a:off x="4771730" y="5601029"/>
            <a:ext cx="1996059" cy="276999"/>
          </a:xfrm>
          <a:prstGeom prst="rect">
            <a:avLst/>
          </a:prstGeom>
          <a:solidFill>
            <a:schemeClr val="accent6">
              <a:lumMod val="20000"/>
              <a:lumOff val="80000"/>
            </a:schemeClr>
          </a:solidFill>
          <a:effectLst>
            <a:softEdge rad="63500"/>
          </a:effectLst>
        </p:spPr>
        <p:txBody>
          <a:bodyPr wrap="none" rtlCol="0">
            <a:spAutoFit/>
          </a:bodyPr>
          <a:lstStyle/>
          <a:p>
            <a:r>
              <a:rPr lang="en-US" altLang="ko-KR" sz="1200" dirty="0"/>
              <a:t>death, crossover to ECMO</a:t>
            </a:r>
            <a:endParaRPr lang="ko-KR" altLang="en-US" sz="1200" dirty="0"/>
          </a:p>
        </p:txBody>
      </p:sp>
    </p:spTree>
    <p:extLst>
      <p:ext uri="{BB962C8B-B14F-4D97-AF65-F5344CB8AC3E}">
        <p14:creationId xmlns:p14="http://schemas.microsoft.com/office/powerpoint/2010/main" val="4077544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1" dirty="0"/>
              <a:t>Berlin Definition of ARDS</a:t>
            </a:r>
            <a:endParaRPr lang="ko-KR" altLang="en-US" sz="3600" dirty="0"/>
          </a:p>
        </p:txBody>
      </p:sp>
      <p:sp>
        <p:nvSpPr>
          <p:cNvPr id="3" name="내용 개체 틀 2"/>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id="{62FF44A3-54BB-42D7-8456-656E685EE7CD}"/>
              </a:ext>
            </a:extLst>
          </p:cNvPr>
          <p:cNvPicPr>
            <a:picLocks noChangeAspect="1"/>
          </p:cNvPicPr>
          <p:nvPr/>
        </p:nvPicPr>
        <p:blipFill>
          <a:blip r:embed="rId3"/>
          <a:stretch>
            <a:fillRect/>
          </a:stretch>
        </p:blipFill>
        <p:spPr>
          <a:xfrm>
            <a:off x="35923" y="1487055"/>
            <a:ext cx="9072153" cy="4084503"/>
          </a:xfrm>
          <a:prstGeom prst="rect">
            <a:avLst/>
          </a:prstGeom>
        </p:spPr>
      </p:pic>
      <p:sp>
        <p:nvSpPr>
          <p:cNvPr id="5" name="직사각형 4">
            <a:extLst>
              <a:ext uri="{FF2B5EF4-FFF2-40B4-BE49-F238E27FC236}">
                <a16:creationId xmlns:a16="http://schemas.microsoft.com/office/drawing/2014/main" id="{01471C2C-477F-466A-AF20-CE94C2013B81}"/>
              </a:ext>
            </a:extLst>
          </p:cNvPr>
          <p:cNvSpPr/>
          <p:nvPr/>
        </p:nvSpPr>
        <p:spPr>
          <a:xfrm>
            <a:off x="6867540" y="6604709"/>
            <a:ext cx="2350323" cy="276999"/>
          </a:xfrm>
          <a:prstGeom prst="rect">
            <a:avLst/>
          </a:prstGeom>
        </p:spPr>
        <p:txBody>
          <a:bodyPr wrap="none">
            <a:spAutoFit/>
          </a:bodyPr>
          <a:lstStyle/>
          <a:p>
            <a:r>
              <a:rPr lang="en-US" altLang="ko-KR" sz="1200" i="1" dirty="0"/>
              <a:t>N </a:t>
            </a:r>
            <a:r>
              <a:rPr lang="en-US" altLang="ko-KR" sz="1200" i="1" dirty="0" err="1"/>
              <a:t>Engl</a:t>
            </a:r>
            <a:r>
              <a:rPr lang="en-US" altLang="ko-KR" sz="1200" i="1" dirty="0"/>
              <a:t> J Med </a:t>
            </a:r>
            <a:r>
              <a:rPr lang="en-US" altLang="ko-KR" sz="1200" dirty="0"/>
              <a:t>2017;377:562-72.</a:t>
            </a:r>
            <a:endParaRPr lang="ko-KR" altLang="en-US" sz="1200" dirty="0"/>
          </a:p>
        </p:txBody>
      </p:sp>
    </p:spTree>
    <p:extLst>
      <p:ext uri="{BB962C8B-B14F-4D97-AF65-F5344CB8AC3E}">
        <p14:creationId xmlns:p14="http://schemas.microsoft.com/office/powerpoint/2010/main" val="40113476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a:extLst>
              <a:ext uri="{FF2B5EF4-FFF2-40B4-BE49-F238E27FC236}">
                <a16:creationId xmlns:a16="http://schemas.microsoft.com/office/drawing/2014/main" id="{5CCBAC44-0654-4B38-BA59-DC5933FA3FB0}"/>
              </a:ext>
            </a:extLst>
          </p:cNvPr>
          <p:cNvPicPr>
            <a:picLocks noGrp="1" noChangeAspect="1"/>
          </p:cNvPicPr>
          <p:nvPr>
            <p:ph idx="1"/>
          </p:nvPr>
        </p:nvPicPr>
        <p:blipFill rotWithShape="1">
          <a:blip r:embed="rId3"/>
          <a:srcRect l="13227" t="29457" r="68586" b="18346"/>
          <a:stretch/>
        </p:blipFill>
        <p:spPr>
          <a:xfrm>
            <a:off x="1457010" y="211016"/>
            <a:ext cx="7013749" cy="6290269"/>
          </a:xfrm>
          <a:prstGeom prst="rect">
            <a:avLst/>
          </a:prstGeom>
        </p:spPr>
      </p:pic>
      <p:sp>
        <p:nvSpPr>
          <p:cNvPr id="5" name="직사각형 4">
            <a:extLst>
              <a:ext uri="{FF2B5EF4-FFF2-40B4-BE49-F238E27FC236}">
                <a16:creationId xmlns:a16="http://schemas.microsoft.com/office/drawing/2014/main" id="{A51EF730-8C40-4363-885C-CF35E6C8A0A7}"/>
              </a:ext>
            </a:extLst>
          </p:cNvPr>
          <p:cNvSpPr/>
          <p:nvPr/>
        </p:nvSpPr>
        <p:spPr>
          <a:xfrm>
            <a:off x="6375571" y="6608855"/>
            <a:ext cx="4572000" cy="246221"/>
          </a:xfrm>
          <a:prstGeom prst="rect">
            <a:avLst/>
          </a:prstGeom>
        </p:spPr>
        <p:txBody>
          <a:bodyPr>
            <a:spAutoFit/>
          </a:bodyPr>
          <a:lstStyle/>
          <a:p>
            <a:r>
              <a:rPr lang="en-US" altLang="ko-KR" sz="1000" i="1" dirty="0"/>
              <a:t>NEJM </a:t>
            </a:r>
            <a:r>
              <a:rPr lang="en-US" altLang="ko-KR" sz="1000" i="1" dirty="0" err="1"/>
              <a:t>Evid</a:t>
            </a:r>
            <a:r>
              <a:rPr lang="en-US" altLang="ko-KR" sz="1000" i="1" dirty="0"/>
              <a:t>. 2022 </a:t>
            </a:r>
            <a:r>
              <a:rPr lang="en-US" altLang="ko-KR" sz="1000" dirty="0"/>
              <a:t>Oct;1(10):EVIDra2200128.</a:t>
            </a:r>
            <a:endParaRPr lang="ko-KR" altLang="en-US" sz="1000" dirty="0"/>
          </a:p>
        </p:txBody>
      </p:sp>
      <p:sp>
        <p:nvSpPr>
          <p:cNvPr id="8" name="직사각형 7">
            <a:extLst>
              <a:ext uri="{FF2B5EF4-FFF2-40B4-BE49-F238E27FC236}">
                <a16:creationId xmlns:a16="http://schemas.microsoft.com/office/drawing/2014/main" id="{29F7C903-153E-4236-A419-205E51DD4C99}"/>
              </a:ext>
            </a:extLst>
          </p:cNvPr>
          <p:cNvSpPr/>
          <p:nvPr/>
        </p:nvSpPr>
        <p:spPr>
          <a:xfrm>
            <a:off x="2585884" y="4522839"/>
            <a:ext cx="4611329" cy="7865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AA4DFFC7-C710-432A-BF9C-ED87A407F99A}"/>
              </a:ext>
            </a:extLst>
          </p:cNvPr>
          <p:cNvSpPr/>
          <p:nvPr/>
        </p:nvSpPr>
        <p:spPr>
          <a:xfrm>
            <a:off x="1457010" y="-19665"/>
            <a:ext cx="4572000" cy="261610"/>
          </a:xfrm>
          <a:prstGeom prst="rect">
            <a:avLst/>
          </a:prstGeom>
        </p:spPr>
        <p:txBody>
          <a:bodyPr>
            <a:spAutoFit/>
          </a:bodyPr>
          <a:lstStyle/>
          <a:p>
            <a:r>
              <a:rPr lang="en-US" altLang="ko-KR" sz="1100" b="1" dirty="0">
                <a:latin typeface="WarnockPro-Regular"/>
              </a:rPr>
              <a:t>*Individual patient data meta-analysis</a:t>
            </a:r>
            <a:endParaRPr lang="ko-KR" altLang="en-US" sz="1100" b="1" dirty="0"/>
          </a:p>
        </p:txBody>
      </p:sp>
      <p:sp>
        <p:nvSpPr>
          <p:cNvPr id="6" name="직사각형 5">
            <a:extLst>
              <a:ext uri="{FF2B5EF4-FFF2-40B4-BE49-F238E27FC236}">
                <a16:creationId xmlns:a16="http://schemas.microsoft.com/office/drawing/2014/main" id="{29F7C903-153E-4236-A419-205E51DD4C99}"/>
              </a:ext>
            </a:extLst>
          </p:cNvPr>
          <p:cNvSpPr/>
          <p:nvPr/>
        </p:nvSpPr>
        <p:spPr>
          <a:xfrm>
            <a:off x="1543329" y="3376375"/>
            <a:ext cx="6779789" cy="6345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073801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4000" b="1" dirty="0"/>
              <a:t>Management</a:t>
            </a:r>
            <a:endParaRPr lang="ko-KR" altLang="en-US" sz="40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p:txBody>
          <a:bodyPr>
            <a:normAutofit/>
          </a:bodyPr>
          <a:lstStyle/>
          <a:p>
            <a:pPr>
              <a:lnSpc>
                <a:spcPct val="160000"/>
              </a:lnSpc>
            </a:pPr>
            <a:r>
              <a:rPr lang="en-US" altLang="ko-KR" sz="1800" b="1" dirty="0"/>
              <a:t>Conservative Fluid Management</a:t>
            </a:r>
          </a:p>
          <a:p>
            <a:pPr>
              <a:lnSpc>
                <a:spcPct val="160000"/>
              </a:lnSpc>
            </a:pPr>
            <a:r>
              <a:rPr lang="en-US" altLang="ko-KR" sz="1800" b="1" dirty="0"/>
              <a:t>Lung Protective Ventilation Strategies</a:t>
            </a:r>
          </a:p>
          <a:p>
            <a:pPr>
              <a:lnSpc>
                <a:spcPct val="160000"/>
              </a:lnSpc>
            </a:pPr>
            <a:r>
              <a:rPr lang="en-US" altLang="ko-KR" sz="1800" b="1" dirty="0"/>
              <a:t>Prone Position</a:t>
            </a:r>
          </a:p>
          <a:p>
            <a:pPr>
              <a:lnSpc>
                <a:spcPct val="160000"/>
              </a:lnSpc>
            </a:pPr>
            <a:r>
              <a:rPr lang="en-US" altLang="ko-KR" sz="1800" b="1" dirty="0"/>
              <a:t>Neuromuscular blocker</a:t>
            </a:r>
          </a:p>
          <a:p>
            <a:pPr>
              <a:lnSpc>
                <a:spcPct val="160000"/>
              </a:lnSpc>
            </a:pPr>
            <a:r>
              <a:rPr lang="en-US" altLang="ko-KR" sz="1800" b="1" dirty="0"/>
              <a:t>Extracorporeal Membrane Oxygenation (ECMO)</a:t>
            </a:r>
          </a:p>
          <a:p>
            <a:pPr>
              <a:lnSpc>
                <a:spcPct val="160000"/>
              </a:lnSpc>
            </a:pPr>
            <a:r>
              <a:rPr lang="en-US" altLang="ko-KR" sz="1800" b="1" dirty="0">
                <a:solidFill>
                  <a:srgbClr val="C00000"/>
                </a:solidFill>
              </a:rPr>
              <a:t>Glucocorticoids</a:t>
            </a:r>
          </a:p>
          <a:p>
            <a:pPr>
              <a:lnSpc>
                <a:spcPct val="160000"/>
              </a:lnSpc>
            </a:pPr>
            <a:endParaRPr lang="en-US" altLang="ko-KR" sz="1800" b="1" dirty="0"/>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1973111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FA3AFE5-4C8B-4ACA-9BFC-FC55B76870E0}"/>
              </a:ext>
            </a:extLst>
          </p:cNvPr>
          <p:cNvSpPr>
            <a:spLocks noGrp="1"/>
          </p:cNvSpPr>
          <p:nvPr>
            <p:ph type="title"/>
          </p:nvPr>
        </p:nvSpPr>
        <p:spPr/>
        <p:txBody>
          <a:bodyPr>
            <a:normAutofit/>
          </a:bodyPr>
          <a:lstStyle/>
          <a:p>
            <a:r>
              <a:rPr lang="en-US" altLang="ko-KR" sz="3600" b="1" dirty="0"/>
              <a:t>Glucocorticoids</a:t>
            </a:r>
            <a:endParaRPr lang="ko-KR" altLang="en-US" sz="3600" b="1" dirty="0"/>
          </a:p>
        </p:txBody>
      </p:sp>
      <p:pic>
        <p:nvPicPr>
          <p:cNvPr id="5" name="내용 개체 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64" y="1821470"/>
            <a:ext cx="5243014" cy="3375953"/>
          </a:xfrm>
        </p:spPr>
      </p:pic>
      <p:sp>
        <p:nvSpPr>
          <p:cNvPr id="4" name="직사각형 3"/>
          <p:cNvSpPr/>
          <p:nvPr/>
        </p:nvSpPr>
        <p:spPr>
          <a:xfrm>
            <a:off x="5350269" y="6495403"/>
            <a:ext cx="3679212" cy="276999"/>
          </a:xfrm>
          <a:prstGeom prst="rect">
            <a:avLst/>
          </a:prstGeom>
        </p:spPr>
        <p:txBody>
          <a:bodyPr wrap="none">
            <a:spAutoFit/>
          </a:bodyPr>
          <a:lstStyle/>
          <a:p>
            <a:r>
              <a:rPr lang="en-US" altLang="ko-KR" sz="1200" i="1" dirty="0"/>
              <a:t>The Lancet Respiratory medicine </a:t>
            </a:r>
            <a:r>
              <a:rPr lang="en-US" altLang="ko-KR" sz="1200" dirty="0"/>
              <a:t>2020;8:267-276</a:t>
            </a:r>
            <a:endParaRPr lang="ko-KR" altLang="en-US" sz="3600" dirty="0"/>
          </a:p>
        </p:txBody>
      </p:sp>
      <p:sp>
        <p:nvSpPr>
          <p:cNvPr id="6" name="직사각형 5"/>
          <p:cNvSpPr/>
          <p:nvPr/>
        </p:nvSpPr>
        <p:spPr>
          <a:xfrm>
            <a:off x="5350269" y="1821470"/>
            <a:ext cx="3437159" cy="1304203"/>
          </a:xfrm>
          <a:prstGeom prst="rect">
            <a:avLst/>
          </a:prstGeom>
          <a:solidFill>
            <a:schemeClr val="bg1"/>
          </a:solidFill>
          <a:ln w="28575">
            <a:solidFill>
              <a:schemeClr val="bg1">
                <a:lumMod val="85000"/>
              </a:schemeClr>
            </a:solidFill>
          </a:ln>
        </p:spPr>
        <p:txBody>
          <a:bodyPr wrap="none">
            <a:spAutoFit/>
          </a:bodyPr>
          <a:lstStyle/>
          <a:p>
            <a:pPr>
              <a:lnSpc>
                <a:spcPct val="150000"/>
              </a:lnSpc>
            </a:pPr>
            <a:r>
              <a:rPr lang="en-US" altLang="ko-KR" sz="1050" b="1" dirty="0" err="1" smtClean="0">
                <a:solidFill>
                  <a:schemeClr val="tx2">
                    <a:lumMod val="75000"/>
                  </a:schemeClr>
                </a:solidFill>
              </a:rPr>
              <a:t>Multicentre</a:t>
            </a:r>
            <a:r>
              <a:rPr lang="en-US" altLang="ko-KR" sz="1050" b="1" dirty="0">
                <a:solidFill>
                  <a:schemeClr val="tx2">
                    <a:lumMod val="75000"/>
                  </a:schemeClr>
                </a:solidFill>
              </a:rPr>
              <a:t> </a:t>
            </a:r>
            <a:r>
              <a:rPr lang="en-US" altLang="ko-KR" sz="1050" b="1" dirty="0" smtClean="0">
                <a:solidFill>
                  <a:schemeClr val="tx2">
                    <a:lumMod val="75000"/>
                  </a:schemeClr>
                </a:solidFill>
              </a:rPr>
              <a:t>RCT</a:t>
            </a:r>
            <a:endParaRPr lang="en-US" altLang="ko-KR" sz="1050" b="1" dirty="0">
              <a:solidFill>
                <a:schemeClr val="tx2">
                  <a:lumMod val="75000"/>
                </a:schemeClr>
              </a:solidFill>
            </a:endParaRPr>
          </a:p>
          <a:p>
            <a:pPr>
              <a:lnSpc>
                <a:spcPct val="150000"/>
              </a:lnSpc>
            </a:pPr>
            <a:r>
              <a:rPr lang="en-US" altLang="ko-KR" sz="1050" b="1" dirty="0">
                <a:solidFill>
                  <a:schemeClr val="tx2">
                    <a:lumMod val="75000"/>
                  </a:schemeClr>
                </a:solidFill>
              </a:rPr>
              <a:t>12 ICUs in Spain</a:t>
            </a:r>
          </a:p>
          <a:p>
            <a:pPr>
              <a:lnSpc>
                <a:spcPct val="150000"/>
              </a:lnSpc>
            </a:pPr>
            <a:r>
              <a:rPr lang="en-US" altLang="ko-KR" sz="1050" b="1" dirty="0">
                <a:solidFill>
                  <a:schemeClr val="tx2">
                    <a:lumMod val="75000"/>
                  </a:schemeClr>
                </a:solidFill>
              </a:rPr>
              <a:t>Moderate to severe ARDS</a:t>
            </a:r>
          </a:p>
          <a:p>
            <a:pPr>
              <a:lnSpc>
                <a:spcPct val="150000"/>
              </a:lnSpc>
            </a:pPr>
            <a:r>
              <a:rPr lang="en-US" altLang="ko-KR" sz="1050" b="1" dirty="0">
                <a:solidFill>
                  <a:schemeClr val="tx2">
                    <a:lumMod val="75000"/>
                  </a:schemeClr>
                </a:solidFill>
              </a:rPr>
              <a:t>PF ratio ≤ 200 mmHg, PEEP ≥ 10 cmH</a:t>
            </a:r>
            <a:r>
              <a:rPr lang="en-US" altLang="ko-KR" sz="1050" b="1" baseline="-25000" dirty="0">
                <a:solidFill>
                  <a:schemeClr val="tx2">
                    <a:lumMod val="75000"/>
                  </a:schemeClr>
                </a:solidFill>
              </a:rPr>
              <a:t>2</a:t>
            </a:r>
            <a:r>
              <a:rPr lang="en-US" altLang="ko-KR" sz="1050" b="1" dirty="0">
                <a:solidFill>
                  <a:schemeClr val="tx2">
                    <a:lumMod val="75000"/>
                  </a:schemeClr>
                </a:solidFill>
              </a:rPr>
              <a:t>O, FiO2 ≥ 0.5</a:t>
            </a:r>
          </a:p>
          <a:p>
            <a:pPr>
              <a:lnSpc>
                <a:spcPct val="150000"/>
              </a:lnSpc>
            </a:pPr>
            <a:r>
              <a:rPr lang="en-US" altLang="ko-KR" sz="1050" b="1" dirty="0">
                <a:solidFill>
                  <a:schemeClr val="tx2">
                    <a:lumMod val="75000"/>
                  </a:schemeClr>
                </a:solidFill>
              </a:rPr>
              <a:t>Lung Protective MV</a:t>
            </a:r>
            <a:endParaRPr lang="ko-KR" altLang="en-US" sz="1050" b="1" dirty="0">
              <a:solidFill>
                <a:schemeClr val="tx2">
                  <a:lumMod val="75000"/>
                </a:schemeClr>
              </a:solidFill>
            </a:endParaRPr>
          </a:p>
        </p:txBody>
      </p:sp>
      <p:sp>
        <p:nvSpPr>
          <p:cNvPr id="7" name="직사각형 6"/>
          <p:cNvSpPr/>
          <p:nvPr/>
        </p:nvSpPr>
        <p:spPr>
          <a:xfrm>
            <a:off x="2002275" y="3270135"/>
            <a:ext cx="184731" cy="335156"/>
          </a:xfrm>
          <a:prstGeom prst="rect">
            <a:avLst/>
          </a:prstGeom>
        </p:spPr>
        <p:txBody>
          <a:bodyPr wrap="none">
            <a:spAutoFit/>
          </a:bodyPr>
          <a:lstStyle/>
          <a:p>
            <a:pPr>
              <a:lnSpc>
                <a:spcPct val="150000"/>
              </a:lnSpc>
            </a:pPr>
            <a:endParaRPr lang="ko-KR" altLang="en-US" sz="1200" b="1" dirty="0"/>
          </a:p>
        </p:txBody>
      </p:sp>
      <p:sp>
        <p:nvSpPr>
          <p:cNvPr id="8" name="모서리가 둥근 사각형 설명선 7"/>
          <p:cNvSpPr/>
          <p:nvPr/>
        </p:nvSpPr>
        <p:spPr>
          <a:xfrm>
            <a:off x="2187006" y="3263653"/>
            <a:ext cx="2666554" cy="238540"/>
          </a:xfrm>
          <a:prstGeom prst="wedgeRoundRectCallout">
            <a:avLst>
              <a:gd name="adj1" fmla="val -52533"/>
              <a:gd name="adj2" fmla="val 126585"/>
              <a:gd name="adj3" fmla="val 16667"/>
            </a:avLst>
          </a:prstGeom>
          <a:solidFill>
            <a:srgbClr val="FF5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ko-KR" sz="1100" b="1">
                <a:solidFill>
                  <a:schemeClr val="accent2">
                    <a:lumMod val="50000"/>
                  </a:schemeClr>
                </a:solidFill>
              </a:rPr>
              <a:t>20 mg/d iv. D1-5 </a:t>
            </a:r>
            <a:r>
              <a:rPr lang="en-US" altLang="ko-KR" sz="1100" b="1">
                <a:solidFill>
                  <a:schemeClr val="accent2">
                    <a:lumMod val="50000"/>
                  </a:schemeClr>
                </a:solidFill>
                <a:sym typeface="Wingdings" panose="05000000000000000000" pitchFamily="2" charset="2"/>
              </a:rPr>
              <a:t> 10 mg/d iv. D6-10</a:t>
            </a:r>
            <a:endParaRPr lang="ko-KR" altLang="en-US" sz="1100" b="1" dirty="0">
              <a:solidFill>
                <a:schemeClr val="accent2">
                  <a:lumMod val="50000"/>
                </a:schemeClr>
              </a:solidFill>
            </a:endParaRPr>
          </a:p>
        </p:txBody>
      </p:sp>
      <p:grpSp>
        <p:nvGrpSpPr>
          <p:cNvPr id="3" name="그룹 2">
            <a:extLst>
              <a:ext uri="{FF2B5EF4-FFF2-40B4-BE49-F238E27FC236}">
                <a16:creationId xmlns:a16="http://schemas.microsoft.com/office/drawing/2014/main" id="{FB958CCC-A622-41FC-A40F-0BEBFD0488B8}"/>
              </a:ext>
            </a:extLst>
          </p:cNvPr>
          <p:cNvGrpSpPr/>
          <p:nvPr/>
        </p:nvGrpSpPr>
        <p:grpSpPr>
          <a:xfrm>
            <a:off x="3123204" y="3263653"/>
            <a:ext cx="5715495" cy="3124471"/>
            <a:chOff x="3123204" y="3263653"/>
            <a:chExt cx="5715495" cy="3124471"/>
          </a:xfrm>
        </p:grpSpPr>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204" y="3263653"/>
              <a:ext cx="5715495" cy="3124471"/>
            </a:xfrm>
            <a:prstGeom prst="rect">
              <a:avLst/>
            </a:prstGeom>
          </p:spPr>
        </p:pic>
        <p:sp>
          <p:nvSpPr>
            <p:cNvPr id="10" name="직사각형 9">
              <a:extLst>
                <a:ext uri="{FF2B5EF4-FFF2-40B4-BE49-F238E27FC236}">
                  <a16:creationId xmlns:a16="http://schemas.microsoft.com/office/drawing/2014/main" id="{5812C8BC-DBE2-4B7C-BA69-11D8ECE6C8F8}"/>
                </a:ext>
              </a:extLst>
            </p:cNvPr>
            <p:cNvSpPr/>
            <p:nvPr/>
          </p:nvSpPr>
          <p:spPr>
            <a:xfrm>
              <a:off x="3223507" y="3876517"/>
              <a:ext cx="5615191" cy="16393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75496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38CB4EE-683E-48B7-AE40-15B4309AB09A}"/>
              </a:ext>
            </a:extLst>
          </p:cNvPr>
          <p:cNvSpPr>
            <a:spLocks noGrp="1"/>
          </p:cNvSpPr>
          <p:nvPr>
            <p:ph type="title"/>
          </p:nvPr>
        </p:nvSpPr>
        <p:spPr/>
        <p:txBody>
          <a:bodyPr>
            <a:noAutofit/>
          </a:bodyPr>
          <a:lstStyle/>
          <a:p>
            <a:pPr>
              <a:lnSpc>
                <a:spcPct val="100000"/>
              </a:lnSpc>
            </a:pPr>
            <a:r>
              <a:rPr lang="en-GB" altLang="ko-KR" sz="2800" b="1" dirty="0"/>
              <a:t>Protocol of Glucocorticoids in ARDS </a:t>
            </a:r>
            <a:r>
              <a:rPr lang="en-GB" altLang="ko-KR" sz="1600" b="1" dirty="0"/>
              <a:t/>
            </a:r>
            <a:br>
              <a:rPr lang="en-GB" altLang="ko-KR" sz="1600" b="1" dirty="0"/>
            </a:br>
            <a:r>
              <a:rPr lang="en-GB" altLang="ko-KR" sz="1600" dirty="0"/>
              <a:t>- </a:t>
            </a:r>
            <a:r>
              <a:rPr lang="en-GB" altLang="ko-KR" sz="1800" dirty="0"/>
              <a:t>SCCM/ESICM Guidelines in 2017 -</a:t>
            </a:r>
            <a:endParaRPr lang="ko-KR" altLang="en-US" sz="1400" dirty="0"/>
          </a:p>
        </p:txBody>
      </p:sp>
      <p:pic>
        <p:nvPicPr>
          <p:cNvPr id="6" name="내용 개체 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805" y="1523263"/>
            <a:ext cx="8196390" cy="4065780"/>
          </a:xfrm>
        </p:spPr>
      </p:pic>
      <p:sp>
        <p:nvSpPr>
          <p:cNvPr id="5" name="직사각형 4"/>
          <p:cNvSpPr/>
          <p:nvPr/>
        </p:nvSpPr>
        <p:spPr>
          <a:xfrm>
            <a:off x="5596759" y="6324745"/>
            <a:ext cx="3347545" cy="276999"/>
          </a:xfrm>
          <a:prstGeom prst="rect">
            <a:avLst/>
          </a:prstGeom>
        </p:spPr>
        <p:txBody>
          <a:bodyPr wrap="square">
            <a:spAutoFit/>
          </a:bodyPr>
          <a:lstStyle/>
          <a:p>
            <a:r>
              <a:rPr lang="en-US" altLang="ko-KR" sz="1200" i="1" dirty="0">
                <a:solidFill>
                  <a:srgbClr val="000000"/>
                </a:solidFill>
              </a:rPr>
              <a:t>Intensive care medicine </a:t>
            </a:r>
            <a:r>
              <a:rPr lang="en-US" altLang="ko-KR" sz="1200" dirty="0">
                <a:solidFill>
                  <a:srgbClr val="000000"/>
                </a:solidFill>
              </a:rPr>
              <a:t>2020; 46: 2284-2296</a:t>
            </a:r>
          </a:p>
        </p:txBody>
      </p:sp>
    </p:spTree>
    <p:extLst>
      <p:ext uri="{BB962C8B-B14F-4D97-AF65-F5344CB8AC3E}">
        <p14:creationId xmlns:p14="http://schemas.microsoft.com/office/powerpoint/2010/main" val="2597130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GB" altLang="ko-KR" sz="2800" b="1" dirty="0"/>
              <a:t>Methylprednisolone Treatment of ARDS</a:t>
            </a:r>
            <a:br>
              <a:rPr lang="en-GB" altLang="ko-KR" sz="2800" b="1" dirty="0"/>
            </a:br>
            <a:r>
              <a:rPr lang="en-GB" altLang="ko-KR" sz="2800" dirty="0"/>
              <a:t>-</a:t>
            </a:r>
            <a:r>
              <a:rPr lang="en-GB" altLang="ko-KR" sz="1800" dirty="0"/>
              <a:t>SCCM/ESICM Guidelines in 2017-</a:t>
            </a:r>
            <a:endParaRPr lang="ko-KR" altLang="en-US" sz="1800"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1013705203"/>
              </p:ext>
            </p:extLst>
          </p:nvPr>
        </p:nvGraphicFramePr>
        <p:xfrm>
          <a:off x="810532" y="1503146"/>
          <a:ext cx="7913054" cy="4926251"/>
        </p:xfrm>
        <a:graphic>
          <a:graphicData uri="http://schemas.openxmlformats.org/drawingml/2006/table">
            <a:tbl>
              <a:tblPr>
                <a:tableStyleId>{5C22544A-7EE6-4342-B048-85BDC9FD1C3A}</a:tableStyleId>
              </a:tblPr>
              <a:tblGrid>
                <a:gridCol w="2235404">
                  <a:extLst>
                    <a:ext uri="{9D8B030D-6E8A-4147-A177-3AD203B41FA5}">
                      <a16:colId xmlns:a16="http://schemas.microsoft.com/office/drawing/2014/main" val="1986769127"/>
                    </a:ext>
                  </a:extLst>
                </a:gridCol>
                <a:gridCol w="2303973">
                  <a:extLst>
                    <a:ext uri="{9D8B030D-6E8A-4147-A177-3AD203B41FA5}">
                      <a16:colId xmlns:a16="http://schemas.microsoft.com/office/drawing/2014/main" val="1502626123"/>
                    </a:ext>
                  </a:extLst>
                </a:gridCol>
                <a:gridCol w="3373677">
                  <a:extLst>
                    <a:ext uri="{9D8B030D-6E8A-4147-A177-3AD203B41FA5}">
                      <a16:colId xmlns:a16="http://schemas.microsoft.com/office/drawing/2014/main" val="3392043405"/>
                    </a:ext>
                  </a:extLst>
                </a:gridCol>
              </a:tblGrid>
              <a:tr h="240619">
                <a:tc gridSpan="3">
                  <a:txBody>
                    <a:bodyPr/>
                    <a:lstStyle/>
                    <a:p>
                      <a:pPr>
                        <a:lnSpc>
                          <a:spcPct val="150000"/>
                        </a:lnSpc>
                        <a:spcAft>
                          <a:spcPts val="0"/>
                        </a:spcAft>
                      </a:pPr>
                      <a:r>
                        <a:rPr lang="en-GB" sz="1200" dirty="0">
                          <a:effectLst/>
                          <a:latin typeface="+mn-lt"/>
                        </a:rPr>
                        <a:t> Early severe ARDS (PaO</a:t>
                      </a:r>
                      <a:r>
                        <a:rPr lang="en-GB" sz="1200" baseline="-25000" dirty="0">
                          <a:effectLst/>
                          <a:latin typeface="+mn-lt"/>
                        </a:rPr>
                        <a:t>2</a:t>
                      </a:r>
                      <a:r>
                        <a:rPr lang="en-GB" sz="1200" dirty="0">
                          <a:effectLst/>
                          <a:latin typeface="+mn-lt"/>
                        </a:rPr>
                        <a:t>/FiO</a:t>
                      </a:r>
                      <a:r>
                        <a:rPr lang="en-GB" sz="1200" baseline="-25000" dirty="0">
                          <a:effectLst/>
                          <a:latin typeface="+mn-lt"/>
                        </a:rPr>
                        <a:t>2</a:t>
                      </a:r>
                      <a:r>
                        <a:rPr lang="en-GB" sz="1200" dirty="0">
                          <a:effectLst/>
                          <a:latin typeface="+mn-lt"/>
                        </a:rPr>
                        <a:t> &lt; 200 on PEEP 5 cmH</a:t>
                      </a:r>
                      <a:r>
                        <a:rPr lang="en-GB" sz="1200" baseline="-25000" dirty="0">
                          <a:effectLst/>
                          <a:latin typeface="+mn-lt"/>
                        </a:rPr>
                        <a:t>2</a:t>
                      </a:r>
                      <a:r>
                        <a:rPr lang="en-GB" sz="1200" dirty="0">
                          <a:effectLst/>
                          <a:latin typeface="+mn-lt"/>
                        </a:rPr>
                        <a:t>0)</a:t>
                      </a:r>
                      <a:endParaRPr lang="ko-KR" sz="1200" dirty="0">
                        <a:effectLst/>
                        <a:latin typeface="+mn-lt"/>
                        <a:ea typeface="맑은 고딕" panose="020B0503020000020004" pitchFamily="50" charset="-127"/>
                        <a:cs typeface="Times New Roman" panose="02020603050405020304" pitchFamily="18" charset="0"/>
                      </a:endParaRPr>
                    </a:p>
                  </a:txBody>
                  <a:tcPr marL="7245" marR="7245" marT="7245" marB="7245" anchor="ctr">
                    <a:solidFill>
                      <a:srgbClr val="FFC000">
                        <a:alpha val="80000"/>
                      </a:srgbClr>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2881970468"/>
                  </a:ext>
                </a:extLst>
              </a:tr>
              <a:tr h="224117">
                <a:tc>
                  <a:txBody>
                    <a:bodyPr/>
                    <a:lstStyle/>
                    <a:p>
                      <a:pPr algn="ctr">
                        <a:lnSpc>
                          <a:spcPct val="150000"/>
                        </a:lnSpc>
                        <a:spcBef>
                          <a:spcPts val="200"/>
                        </a:spcBef>
                        <a:spcAft>
                          <a:spcPts val="200"/>
                        </a:spcAft>
                      </a:pPr>
                      <a:r>
                        <a:rPr lang="en-GB" sz="1200" dirty="0">
                          <a:effectLst/>
                          <a:latin typeface="+mn-lt"/>
                        </a:rPr>
                        <a:t>Time</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tc>
                  <a:txBody>
                    <a:bodyPr/>
                    <a:lstStyle/>
                    <a:p>
                      <a:pPr algn="ctr">
                        <a:lnSpc>
                          <a:spcPct val="150000"/>
                        </a:lnSpc>
                        <a:spcBef>
                          <a:spcPts val="200"/>
                        </a:spcBef>
                        <a:spcAft>
                          <a:spcPts val="200"/>
                        </a:spcAft>
                      </a:pPr>
                      <a:r>
                        <a:rPr lang="en-GB" sz="1200" dirty="0">
                          <a:effectLst/>
                          <a:latin typeface="+mn-lt"/>
                        </a:rPr>
                        <a:t>Administration form</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tc>
                  <a:txBody>
                    <a:bodyPr/>
                    <a:lstStyle/>
                    <a:p>
                      <a:pPr algn="ctr">
                        <a:lnSpc>
                          <a:spcPct val="150000"/>
                        </a:lnSpc>
                        <a:spcBef>
                          <a:spcPts val="200"/>
                        </a:spcBef>
                        <a:spcAft>
                          <a:spcPts val="200"/>
                        </a:spcAft>
                      </a:pPr>
                      <a:r>
                        <a:rPr lang="en-GB" sz="1200" dirty="0">
                          <a:effectLst/>
                          <a:latin typeface="+mn-lt"/>
                        </a:rPr>
                        <a:t>Dosage</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extLst>
                  <a:ext uri="{0D108BD9-81ED-4DB2-BD59-A6C34878D82A}">
                    <a16:rowId xmlns:a16="http://schemas.microsoft.com/office/drawing/2014/main" val="2341264094"/>
                  </a:ext>
                </a:extLst>
              </a:tr>
              <a:tr h="224117">
                <a:tc>
                  <a:txBody>
                    <a:bodyPr/>
                    <a:lstStyle/>
                    <a:p>
                      <a:pPr algn="ctr">
                        <a:lnSpc>
                          <a:spcPct val="150000"/>
                        </a:lnSpc>
                        <a:spcBef>
                          <a:spcPts val="200"/>
                        </a:spcBef>
                        <a:spcAft>
                          <a:spcPts val="200"/>
                        </a:spcAft>
                      </a:pPr>
                      <a:r>
                        <a:rPr lang="en-GB" sz="1200" dirty="0">
                          <a:effectLst/>
                          <a:latin typeface="+mn-lt"/>
                        </a:rPr>
                        <a:t>Loading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Bolus over 30 min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1 mg/kg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134033774"/>
                  </a:ext>
                </a:extLst>
              </a:tr>
              <a:tr h="224117">
                <a:tc>
                  <a:txBody>
                    <a:bodyPr/>
                    <a:lstStyle/>
                    <a:p>
                      <a:pPr algn="ctr">
                        <a:lnSpc>
                          <a:spcPct val="150000"/>
                        </a:lnSpc>
                        <a:spcBef>
                          <a:spcPts val="200"/>
                        </a:spcBef>
                        <a:spcAft>
                          <a:spcPts val="200"/>
                        </a:spcAft>
                      </a:pPr>
                      <a:r>
                        <a:rPr lang="en-GB" sz="1200" dirty="0">
                          <a:effectLst/>
                          <a:latin typeface="+mn-lt"/>
                        </a:rPr>
                        <a:t>Days 1 to 14</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Infusion at 10 cc/hour</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   1 mg/kg/day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2179750419"/>
                  </a:ext>
                </a:extLst>
              </a:tr>
              <a:tr h="224117">
                <a:tc>
                  <a:txBody>
                    <a:bodyPr/>
                    <a:lstStyle/>
                    <a:p>
                      <a:pPr algn="ctr">
                        <a:lnSpc>
                          <a:spcPct val="150000"/>
                        </a:lnSpc>
                        <a:spcBef>
                          <a:spcPts val="200"/>
                        </a:spcBef>
                        <a:spcAft>
                          <a:spcPts val="200"/>
                        </a:spcAft>
                      </a:pPr>
                      <a:r>
                        <a:rPr lang="en-GB" sz="1200" dirty="0">
                          <a:effectLst/>
                          <a:latin typeface="+mn-lt"/>
                        </a:rPr>
                        <a:t>Days 15 to 21</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Infusion at 10 cc/hour</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0.5 mg/kg/day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2291958449"/>
                  </a:ext>
                </a:extLst>
              </a:tr>
              <a:tr h="224117">
                <a:tc>
                  <a:txBody>
                    <a:bodyPr/>
                    <a:lstStyle/>
                    <a:p>
                      <a:pPr algn="ctr">
                        <a:lnSpc>
                          <a:spcPct val="150000"/>
                        </a:lnSpc>
                        <a:spcBef>
                          <a:spcPts val="200"/>
                        </a:spcBef>
                        <a:spcAft>
                          <a:spcPts val="200"/>
                        </a:spcAft>
                      </a:pPr>
                      <a:r>
                        <a:rPr lang="en-GB" sz="1200" dirty="0">
                          <a:effectLst/>
                          <a:latin typeface="+mn-lt"/>
                        </a:rPr>
                        <a:t>Days 22 to 25</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Infusion at 10 cc/hour</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0.25 mg/kg/day</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368189921"/>
                  </a:ext>
                </a:extLst>
              </a:tr>
              <a:tr h="224117">
                <a:tc>
                  <a:txBody>
                    <a:bodyPr/>
                    <a:lstStyle/>
                    <a:p>
                      <a:pPr algn="ctr">
                        <a:lnSpc>
                          <a:spcPct val="150000"/>
                        </a:lnSpc>
                        <a:spcBef>
                          <a:spcPts val="200"/>
                        </a:spcBef>
                        <a:spcAft>
                          <a:spcPts val="200"/>
                        </a:spcAft>
                      </a:pPr>
                      <a:r>
                        <a:rPr lang="en-GB" sz="1200" dirty="0">
                          <a:effectLst/>
                          <a:latin typeface="+mn-lt"/>
                        </a:rPr>
                        <a:t>Days 26 to 28</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Infusion at 10 cc/hour</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0.125 mg/kg/day</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3104478600"/>
                  </a:ext>
                </a:extLst>
              </a:tr>
              <a:tr h="224117">
                <a:tc gridSpan="3">
                  <a:txBody>
                    <a:bodyPr/>
                    <a:lstStyle/>
                    <a:p>
                      <a:pPr>
                        <a:lnSpc>
                          <a:spcPct val="150000"/>
                        </a:lnSpc>
                        <a:spcBef>
                          <a:spcPts val="200"/>
                        </a:spcBef>
                        <a:spcAft>
                          <a:spcPts val="200"/>
                        </a:spcAft>
                      </a:pPr>
                      <a:r>
                        <a:rPr lang="en-GB" sz="1200">
                          <a:effectLst/>
                          <a:latin typeface="+mn-lt"/>
                        </a:rPr>
                        <a:t> </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3107706925"/>
                  </a:ext>
                </a:extLst>
              </a:tr>
              <a:tr h="796961">
                <a:tc gridSpan="3">
                  <a:txBody>
                    <a:bodyPr/>
                    <a:lstStyle/>
                    <a:p>
                      <a:pPr>
                        <a:lnSpc>
                          <a:spcPct val="150000"/>
                        </a:lnSpc>
                        <a:spcBef>
                          <a:spcPts val="200"/>
                        </a:spcBef>
                        <a:spcAft>
                          <a:spcPts val="200"/>
                        </a:spcAft>
                      </a:pPr>
                      <a:r>
                        <a:rPr lang="en-GB" sz="1200" dirty="0" err="1">
                          <a:effectLst/>
                          <a:latin typeface="+mn-lt"/>
                        </a:rPr>
                        <a:t>Unresolving</a:t>
                      </a:r>
                      <a:r>
                        <a:rPr lang="en-GB" sz="1200" dirty="0">
                          <a:effectLst/>
                          <a:latin typeface="+mn-lt"/>
                        </a:rPr>
                        <a:t> ARDS = less than (a) 1-point reduction in lung injury score or (b) or 100 improvement of in PaO</a:t>
                      </a:r>
                      <a:r>
                        <a:rPr lang="en-GB" sz="1200" baseline="-25000" dirty="0">
                          <a:effectLst/>
                          <a:latin typeface="+mn-lt"/>
                        </a:rPr>
                        <a:t>2</a:t>
                      </a:r>
                      <a:r>
                        <a:rPr lang="en-GB" sz="1200" dirty="0">
                          <a:effectLst/>
                          <a:latin typeface="+mn-lt"/>
                        </a:rPr>
                        <a:t>/FiO</a:t>
                      </a:r>
                      <a:r>
                        <a:rPr lang="en-GB" sz="1200" baseline="-25000" dirty="0">
                          <a:effectLst/>
                          <a:latin typeface="+mn-lt"/>
                        </a:rPr>
                        <a:t>2</a:t>
                      </a:r>
                      <a:r>
                        <a:rPr lang="en-GB" sz="1200" dirty="0">
                          <a:effectLst/>
                          <a:latin typeface="+mn-lt"/>
                        </a:rPr>
                        <a:t> . </a:t>
                      </a:r>
                      <a:endParaRPr lang="ko-KR" sz="1200" dirty="0">
                        <a:effectLst/>
                        <a:latin typeface="+mn-lt"/>
                      </a:endParaRPr>
                    </a:p>
                    <a:p>
                      <a:pPr marL="342900" lvl="0" indent="-342900">
                        <a:lnSpc>
                          <a:spcPct val="100000"/>
                        </a:lnSpc>
                        <a:spcBef>
                          <a:spcPts val="200"/>
                        </a:spcBef>
                        <a:spcAft>
                          <a:spcPts val="200"/>
                        </a:spcAft>
                        <a:buFont typeface="Symbol" panose="05050102010706020507" pitchFamily="18" charset="2"/>
                        <a:buChar char=""/>
                      </a:pPr>
                      <a:r>
                        <a:rPr lang="en-US" sz="1200" dirty="0">
                          <a:effectLst/>
                          <a:latin typeface="+mn-lt"/>
                        </a:rPr>
                        <a:t>By day 7 of ARDS in patients not receiving methylprednisolone for early ARDS.</a:t>
                      </a:r>
                      <a:endParaRPr lang="ko-KR" sz="1400" dirty="0">
                        <a:effectLst/>
                        <a:latin typeface="+mn-lt"/>
                      </a:endParaRPr>
                    </a:p>
                    <a:p>
                      <a:pPr marL="342900" lvl="0" indent="-342900">
                        <a:lnSpc>
                          <a:spcPct val="100000"/>
                        </a:lnSpc>
                        <a:spcBef>
                          <a:spcPts val="200"/>
                        </a:spcBef>
                        <a:spcAft>
                          <a:spcPts val="200"/>
                        </a:spcAft>
                        <a:buFont typeface="Symbol" panose="05050102010706020507" pitchFamily="18" charset="2"/>
                        <a:buChar char=""/>
                      </a:pPr>
                      <a:r>
                        <a:rPr lang="en-US" sz="1200" dirty="0">
                          <a:effectLst/>
                          <a:latin typeface="+mn-lt"/>
                        </a:rPr>
                        <a:t>By day 5-7 of ARDS in patients receiving methylprednisolone (above) for early ARDS.</a:t>
                      </a:r>
                      <a:endParaRPr lang="ko-KR" sz="14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rgbClr val="FFC000">
                        <a:alpha val="80000"/>
                      </a:srgbClr>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327500508"/>
                  </a:ext>
                </a:extLst>
              </a:tr>
              <a:tr h="224117">
                <a:tc>
                  <a:txBody>
                    <a:bodyPr/>
                    <a:lstStyle/>
                    <a:p>
                      <a:pPr algn="ctr">
                        <a:lnSpc>
                          <a:spcPct val="150000"/>
                        </a:lnSpc>
                        <a:spcBef>
                          <a:spcPts val="200"/>
                        </a:spcBef>
                        <a:spcAft>
                          <a:spcPts val="200"/>
                        </a:spcAft>
                      </a:pPr>
                      <a:r>
                        <a:rPr lang="en-GB" sz="1200" dirty="0">
                          <a:effectLst/>
                          <a:latin typeface="+mn-lt"/>
                        </a:rPr>
                        <a:t>Time</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tc>
                  <a:txBody>
                    <a:bodyPr/>
                    <a:lstStyle/>
                    <a:p>
                      <a:pPr algn="ctr">
                        <a:lnSpc>
                          <a:spcPct val="150000"/>
                        </a:lnSpc>
                        <a:spcBef>
                          <a:spcPts val="200"/>
                        </a:spcBef>
                        <a:spcAft>
                          <a:spcPts val="200"/>
                        </a:spcAft>
                      </a:pPr>
                      <a:r>
                        <a:rPr lang="en-GB" sz="1200" dirty="0">
                          <a:effectLst/>
                          <a:latin typeface="+mn-lt"/>
                        </a:rPr>
                        <a:t>Administration form</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tc>
                  <a:txBody>
                    <a:bodyPr/>
                    <a:lstStyle/>
                    <a:p>
                      <a:pPr algn="ctr">
                        <a:lnSpc>
                          <a:spcPct val="150000"/>
                        </a:lnSpc>
                        <a:spcBef>
                          <a:spcPts val="200"/>
                        </a:spcBef>
                        <a:spcAft>
                          <a:spcPts val="200"/>
                        </a:spcAft>
                      </a:pPr>
                      <a:r>
                        <a:rPr lang="en-GB" sz="1200" dirty="0">
                          <a:effectLst/>
                          <a:latin typeface="+mn-lt"/>
                        </a:rPr>
                        <a:t>Dosage</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solidFill>
                      <a:schemeClr val="accent4">
                        <a:lumMod val="20000"/>
                        <a:lumOff val="80000"/>
                      </a:schemeClr>
                    </a:solidFill>
                  </a:tcPr>
                </a:tc>
                <a:extLst>
                  <a:ext uri="{0D108BD9-81ED-4DB2-BD59-A6C34878D82A}">
                    <a16:rowId xmlns:a16="http://schemas.microsoft.com/office/drawing/2014/main" val="1036462315"/>
                  </a:ext>
                </a:extLst>
              </a:tr>
              <a:tr h="224117">
                <a:tc>
                  <a:txBody>
                    <a:bodyPr/>
                    <a:lstStyle/>
                    <a:p>
                      <a:pPr algn="ctr">
                        <a:lnSpc>
                          <a:spcPct val="150000"/>
                        </a:lnSpc>
                        <a:spcBef>
                          <a:spcPts val="200"/>
                        </a:spcBef>
                        <a:spcAft>
                          <a:spcPts val="200"/>
                        </a:spcAft>
                      </a:pPr>
                      <a:r>
                        <a:rPr lang="en-GB" sz="1200" dirty="0">
                          <a:effectLst/>
                          <a:latin typeface="+mn-lt"/>
                        </a:rPr>
                        <a:t>Loading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Bolus over 30 min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a:effectLst/>
                          <a:latin typeface="+mn-lt"/>
                        </a:rPr>
                        <a:t>2 mg/kg </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1421791594"/>
                  </a:ext>
                </a:extLst>
              </a:tr>
              <a:tr h="224117">
                <a:tc>
                  <a:txBody>
                    <a:bodyPr/>
                    <a:lstStyle/>
                    <a:p>
                      <a:pPr algn="ctr">
                        <a:lnSpc>
                          <a:spcPct val="150000"/>
                        </a:lnSpc>
                        <a:spcBef>
                          <a:spcPts val="200"/>
                        </a:spcBef>
                        <a:spcAft>
                          <a:spcPts val="200"/>
                        </a:spcAft>
                      </a:pPr>
                      <a:r>
                        <a:rPr lang="en-GB" sz="1200" dirty="0">
                          <a:effectLst/>
                          <a:latin typeface="+mn-lt"/>
                        </a:rPr>
                        <a:t>Days 1 to 14</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Infusion at 10 cc/hour</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2 mg/kg/day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3596223986"/>
                  </a:ext>
                </a:extLst>
              </a:tr>
              <a:tr h="224117">
                <a:tc>
                  <a:txBody>
                    <a:bodyPr/>
                    <a:lstStyle/>
                    <a:p>
                      <a:pPr algn="ctr">
                        <a:lnSpc>
                          <a:spcPct val="150000"/>
                        </a:lnSpc>
                        <a:spcBef>
                          <a:spcPts val="200"/>
                        </a:spcBef>
                        <a:spcAft>
                          <a:spcPts val="200"/>
                        </a:spcAft>
                      </a:pPr>
                      <a:r>
                        <a:rPr lang="en-GB" sz="1200" dirty="0">
                          <a:effectLst/>
                          <a:latin typeface="+mn-lt"/>
                        </a:rPr>
                        <a:t>Days 15 to 21</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a:effectLst/>
                          <a:latin typeface="+mn-lt"/>
                        </a:rPr>
                        <a:t>Infusion at 10 cc/hour</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1 mg/kg/day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987878560"/>
                  </a:ext>
                </a:extLst>
              </a:tr>
              <a:tr h="224117">
                <a:tc>
                  <a:txBody>
                    <a:bodyPr/>
                    <a:lstStyle/>
                    <a:p>
                      <a:pPr algn="ctr">
                        <a:lnSpc>
                          <a:spcPct val="150000"/>
                        </a:lnSpc>
                        <a:spcBef>
                          <a:spcPts val="200"/>
                        </a:spcBef>
                        <a:spcAft>
                          <a:spcPts val="200"/>
                        </a:spcAft>
                      </a:pPr>
                      <a:r>
                        <a:rPr lang="en-GB" sz="1200" dirty="0">
                          <a:effectLst/>
                          <a:latin typeface="+mn-lt"/>
                        </a:rPr>
                        <a:t>Days 22 to 25</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a:effectLst/>
                          <a:latin typeface="+mn-lt"/>
                        </a:rPr>
                        <a:t>Infusion at 10 cc/hour</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0.5 mg/kg/day </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1135146164"/>
                  </a:ext>
                </a:extLst>
              </a:tr>
              <a:tr h="224117">
                <a:tc>
                  <a:txBody>
                    <a:bodyPr/>
                    <a:lstStyle/>
                    <a:p>
                      <a:pPr algn="ctr">
                        <a:lnSpc>
                          <a:spcPct val="150000"/>
                        </a:lnSpc>
                        <a:spcBef>
                          <a:spcPts val="200"/>
                        </a:spcBef>
                        <a:spcAft>
                          <a:spcPts val="200"/>
                        </a:spcAft>
                      </a:pPr>
                      <a:r>
                        <a:rPr lang="en-GB" sz="1200" dirty="0">
                          <a:effectLst/>
                          <a:latin typeface="+mn-lt"/>
                        </a:rPr>
                        <a:t>Days 26 to 28</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a:effectLst/>
                          <a:latin typeface="+mn-lt"/>
                        </a:rPr>
                        <a:t>Infusion at 10 cc/hour</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0.25 mg/kg/day</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1748680066"/>
                  </a:ext>
                </a:extLst>
              </a:tr>
              <a:tr h="224117">
                <a:tc>
                  <a:txBody>
                    <a:bodyPr/>
                    <a:lstStyle/>
                    <a:p>
                      <a:pPr algn="ctr">
                        <a:lnSpc>
                          <a:spcPct val="150000"/>
                        </a:lnSpc>
                        <a:spcBef>
                          <a:spcPts val="200"/>
                        </a:spcBef>
                        <a:spcAft>
                          <a:spcPts val="200"/>
                        </a:spcAft>
                      </a:pPr>
                      <a:r>
                        <a:rPr lang="en-GB" sz="1200" dirty="0">
                          <a:effectLst/>
                          <a:latin typeface="+mn-lt"/>
                        </a:rPr>
                        <a:t>Days 29 to </a:t>
                      </a:r>
                      <a:r>
                        <a:rPr lang="en-GB" sz="1200" dirty="0" smtClean="0">
                          <a:effectLst/>
                          <a:latin typeface="+mn-lt"/>
                        </a:rPr>
                        <a:t>30</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a:effectLst/>
                          <a:latin typeface="+mn-lt"/>
                        </a:rPr>
                        <a:t>Bolus over 30 min </a:t>
                      </a:r>
                      <a:endParaRPr lang="ko-KR" sz="1200">
                        <a:effectLst/>
                        <a:latin typeface="+mn-lt"/>
                        <a:ea typeface="맑은 고딕" panose="020B0503020000020004" pitchFamily="50" charset="-127"/>
                        <a:cs typeface="Times New Roman" panose="02020603050405020304" pitchFamily="18" charset="0"/>
                      </a:endParaRPr>
                    </a:p>
                  </a:txBody>
                  <a:tcPr marL="52168" marR="52168" marT="0" marB="0" anchor="ctr"/>
                </a:tc>
                <a:tc>
                  <a:txBody>
                    <a:bodyPr/>
                    <a:lstStyle/>
                    <a:p>
                      <a:pPr algn="ctr">
                        <a:lnSpc>
                          <a:spcPct val="150000"/>
                        </a:lnSpc>
                        <a:spcBef>
                          <a:spcPts val="200"/>
                        </a:spcBef>
                        <a:spcAft>
                          <a:spcPts val="200"/>
                        </a:spcAft>
                      </a:pPr>
                      <a:r>
                        <a:rPr lang="en-GB" sz="1200" dirty="0">
                          <a:effectLst/>
                          <a:latin typeface="+mn-lt"/>
                        </a:rPr>
                        <a:t>0.125 mg/kg/day</a:t>
                      </a:r>
                      <a:endParaRPr lang="ko-KR" sz="1200" dirty="0">
                        <a:effectLst/>
                        <a:latin typeface="+mn-lt"/>
                        <a:ea typeface="맑은 고딕" panose="020B0503020000020004" pitchFamily="50" charset="-127"/>
                        <a:cs typeface="Times New Roman" panose="02020603050405020304" pitchFamily="18" charset="0"/>
                      </a:endParaRPr>
                    </a:p>
                  </a:txBody>
                  <a:tcPr marL="52168" marR="52168" marT="0" marB="0" anchor="ctr"/>
                </a:tc>
                <a:extLst>
                  <a:ext uri="{0D108BD9-81ED-4DB2-BD59-A6C34878D82A}">
                    <a16:rowId xmlns:a16="http://schemas.microsoft.com/office/drawing/2014/main" val="592670136"/>
                  </a:ext>
                </a:extLst>
              </a:tr>
            </a:tbl>
          </a:graphicData>
        </a:graphic>
      </p:graphicFrame>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6" name="직사각형 5"/>
          <p:cNvSpPr/>
          <p:nvPr/>
        </p:nvSpPr>
        <p:spPr>
          <a:xfrm>
            <a:off x="5735364" y="6262645"/>
            <a:ext cx="4572000" cy="830997"/>
          </a:xfrm>
          <a:prstGeom prst="rect">
            <a:avLst/>
          </a:prstGeom>
        </p:spPr>
        <p:txBody>
          <a:bodyPr>
            <a:spAutoFit/>
          </a:bodyPr>
          <a:lstStyle/>
          <a:p>
            <a:endParaRPr lang="en-US" altLang="ko-KR" sz="1200" dirty="0"/>
          </a:p>
          <a:p>
            <a:r>
              <a:rPr lang="en-US" altLang="ko-KR" sz="1200" i="1" dirty="0" smtClean="0"/>
              <a:t>Critical Care Medicine </a:t>
            </a:r>
            <a:r>
              <a:rPr lang="en-US" altLang="ko-KR" sz="1200" dirty="0" smtClean="0"/>
              <a:t>2017;45(12):2078-2088</a:t>
            </a:r>
          </a:p>
          <a:p>
            <a:r>
              <a:rPr lang="en-US" altLang="ko-KR" sz="1200" i="1" dirty="0">
                <a:solidFill>
                  <a:srgbClr val="000000"/>
                </a:solidFill>
              </a:rPr>
              <a:t>Intensive care medicine </a:t>
            </a:r>
            <a:r>
              <a:rPr lang="en-US" altLang="ko-KR" sz="1200" dirty="0">
                <a:solidFill>
                  <a:srgbClr val="000000"/>
                </a:solidFill>
              </a:rPr>
              <a:t>2020; 46: 2284-2296</a:t>
            </a:r>
          </a:p>
          <a:p>
            <a:endParaRPr lang="ko-KR" altLang="en-US" sz="1200" dirty="0"/>
          </a:p>
        </p:txBody>
      </p:sp>
    </p:spTree>
    <p:extLst>
      <p:ext uri="{BB962C8B-B14F-4D97-AF65-F5344CB8AC3E}">
        <p14:creationId xmlns:p14="http://schemas.microsoft.com/office/powerpoint/2010/main" val="41298962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3200" b="1" dirty="0"/>
              <a:t>Take</a:t>
            </a:r>
            <a:r>
              <a:rPr lang="ko-KR" altLang="en-US" sz="3200" b="1" dirty="0"/>
              <a:t> </a:t>
            </a:r>
            <a:r>
              <a:rPr lang="en-US" altLang="ko-KR" sz="3200" b="1" dirty="0"/>
              <a:t>Home</a:t>
            </a:r>
            <a:r>
              <a:rPr lang="ko-KR" altLang="en-US" sz="3200" b="1" dirty="0"/>
              <a:t> </a:t>
            </a:r>
            <a:r>
              <a:rPr lang="en-US" altLang="ko-KR" sz="3200" b="1" dirty="0"/>
              <a:t>Messages</a:t>
            </a:r>
            <a:endParaRPr lang="ko-KR" altLang="en-US" sz="32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a:xfrm>
            <a:off x="628650" y="1226056"/>
            <a:ext cx="8359486" cy="5257470"/>
          </a:xfrm>
        </p:spPr>
        <p:txBody>
          <a:bodyPr>
            <a:normAutofit/>
          </a:bodyPr>
          <a:lstStyle/>
          <a:p>
            <a:pPr marL="0" indent="0" algn="ctr">
              <a:lnSpc>
                <a:spcPct val="160000"/>
              </a:lnSpc>
              <a:buNone/>
            </a:pPr>
            <a:r>
              <a:rPr lang="en-US" altLang="ko-KR" sz="2000" b="1" dirty="0">
                <a:solidFill>
                  <a:srgbClr val="002060"/>
                </a:solidFill>
              </a:rPr>
              <a:t>New ARDS Definition</a:t>
            </a:r>
          </a:p>
          <a:p>
            <a:pPr>
              <a:lnSpc>
                <a:spcPct val="150000"/>
              </a:lnSpc>
            </a:pPr>
            <a:r>
              <a:rPr lang="en-US" altLang="ko-KR" sz="1200" b="1" dirty="0"/>
              <a:t>The acute onset or worsening of hypoxemic respiratory failure and pulmonary </a:t>
            </a:r>
            <a:r>
              <a:rPr lang="en-US" altLang="ko-KR" sz="1200" b="1" dirty="0" smtClean="0"/>
              <a:t>edema (</a:t>
            </a:r>
            <a:r>
              <a:rPr lang="en-US" altLang="ko-KR" sz="1200" b="1" dirty="0"/>
              <a:t>not by cardiogenic)</a:t>
            </a:r>
            <a:endParaRPr lang="ko-KR" altLang="en-US" sz="1200" b="1" dirty="0"/>
          </a:p>
          <a:p>
            <a:pPr>
              <a:lnSpc>
                <a:spcPct val="150000"/>
              </a:lnSpc>
            </a:pPr>
            <a:r>
              <a:rPr lang="en-US" altLang="ko-KR" sz="1200" b="1" dirty="0"/>
              <a:t>&lt; 1 week of the onset of the predisposing risk factor or new or worsening respiratory symptoms.</a:t>
            </a:r>
            <a:endParaRPr lang="en-US" altLang="en-US" sz="1200" b="1" dirty="0"/>
          </a:p>
          <a:p>
            <a:pPr>
              <a:lnSpc>
                <a:spcPct val="150000"/>
              </a:lnSpc>
            </a:pPr>
            <a:r>
              <a:rPr lang="en-US" altLang="en-US" sz="1200" b="1" dirty="0"/>
              <a:t>Chest imaging: bilateral opacities on CXR and CT or </a:t>
            </a:r>
            <a:r>
              <a:rPr lang="en-US" altLang="en-US" sz="1200" b="1" dirty="0">
                <a:solidFill>
                  <a:srgbClr val="C00000"/>
                </a:solidFill>
              </a:rPr>
              <a:t>bilateral B lines and/or consolidations on US</a:t>
            </a:r>
          </a:p>
          <a:p>
            <a:pPr>
              <a:lnSpc>
                <a:spcPct val="160000"/>
              </a:lnSpc>
            </a:pPr>
            <a:endParaRPr lang="en-US" altLang="ko-KR" sz="2400" b="1" dirty="0">
              <a:solidFill>
                <a:srgbClr val="002060"/>
              </a:solidFill>
            </a:endParaRPr>
          </a:p>
          <a:p>
            <a:pPr>
              <a:lnSpc>
                <a:spcPct val="160000"/>
              </a:lnSpc>
            </a:pPr>
            <a:endParaRPr lang="en-US" altLang="ko-KR" sz="2400" b="1" dirty="0"/>
          </a:p>
          <a:p>
            <a:pPr>
              <a:lnSpc>
                <a:spcPct val="160000"/>
              </a:lnSpc>
            </a:pPr>
            <a:endParaRPr lang="ko-KR" altLang="en-US" sz="2400" b="1" dirty="0"/>
          </a:p>
        </p:txBody>
      </p:sp>
      <p:graphicFrame>
        <p:nvGraphicFramePr>
          <p:cNvPr id="4" name="내용 개체 틀 5">
            <a:extLst>
              <a:ext uri="{FF2B5EF4-FFF2-40B4-BE49-F238E27FC236}">
                <a16:creationId xmlns:a16="http://schemas.microsoft.com/office/drawing/2014/main" id="{D9EC63A3-4101-45BB-B0BF-E76C9E4D5EBF}"/>
              </a:ext>
            </a:extLst>
          </p:cNvPr>
          <p:cNvGraphicFramePr>
            <a:graphicFrameLocks/>
          </p:cNvGraphicFramePr>
          <p:nvPr>
            <p:extLst>
              <p:ext uri="{D42A27DB-BD31-4B8C-83A1-F6EECF244321}">
                <p14:modId xmlns:p14="http://schemas.microsoft.com/office/powerpoint/2010/main" val="2071032708"/>
              </p:ext>
            </p:extLst>
          </p:nvPr>
        </p:nvGraphicFramePr>
        <p:xfrm>
          <a:off x="1245325" y="3526971"/>
          <a:ext cx="6871063" cy="260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내용 개체 틀 3">
            <a:extLst>
              <a:ext uri="{FF2B5EF4-FFF2-40B4-BE49-F238E27FC236}">
                <a16:creationId xmlns:a16="http://schemas.microsoft.com/office/drawing/2014/main" id="{FCA86A43-79A5-4A04-A0DC-5342969114D2}"/>
              </a:ext>
            </a:extLst>
          </p:cNvPr>
          <p:cNvPicPr>
            <a:picLocks noChangeAspect="1"/>
          </p:cNvPicPr>
          <p:nvPr/>
        </p:nvPicPr>
        <p:blipFill rotWithShape="1">
          <a:blip r:embed="rId8"/>
          <a:srcRect t="44650" b="15362"/>
          <a:stretch/>
        </p:blipFill>
        <p:spPr>
          <a:xfrm>
            <a:off x="974024" y="5132543"/>
            <a:ext cx="2647300" cy="1231245"/>
          </a:xfrm>
          <a:prstGeom prst="rect">
            <a:avLst/>
          </a:prstGeom>
        </p:spPr>
      </p:pic>
      <p:pic>
        <p:nvPicPr>
          <p:cNvPr id="6" name="내용 개체 틀 3">
            <a:extLst>
              <a:ext uri="{FF2B5EF4-FFF2-40B4-BE49-F238E27FC236}">
                <a16:creationId xmlns:a16="http://schemas.microsoft.com/office/drawing/2014/main" id="{37C41423-5C05-49C9-BE14-928DAF91FA03}"/>
              </a:ext>
            </a:extLst>
          </p:cNvPr>
          <p:cNvPicPr>
            <a:picLocks noChangeAspect="1"/>
          </p:cNvPicPr>
          <p:nvPr/>
        </p:nvPicPr>
        <p:blipFill rotWithShape="1">
          <a:blip r:embed="rId8"/>
          <a:srcRect t="597" b="54111"/>
          <a:stretch/>
        </p:blipFill>
        <p:spPr>
          <a:xfrm>
            <a:off x="5740389" y="4969219"/>
            <a:ext cx="2647300" cy="1394570"/>
          </a:xfrm>
          <a:prstGeom prst="rect">
            <a:avLst/>
          </a:prstGeom>
        </p:spPr>
      </p:pic>
    </p:spTree>
    <p:extLst>
      <p:ext uri="{BB962C8B-B14F-4D97-AF65-F5344CB8AC3E}">
        <p14:creationId xmlns:p14="http://schemas.microsoft.com/office/powerpoint/2010/main" val="23175464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DC403D-13BC-4D89-A985-9028D0AD7A68}"/>
              </a:ext>
            </a:extLst>
          </p:cNvPr>
          <p:cNvSpPr>
            <a:spLocks noGrp="1"/>
          </p:cNvSpPr>
          <p:nvPr>
            <p:ph type="title"/>
          </p:nvPr>
        </p:nvSpPr>
        <p:spPr/>
        <p:txBody>
          <a:bodyPr>
            <a:normAutofit/>
          </a:bodyPr>
          <a:lstStyle/>
          <a:p>
            <a:r>
              <a:rPr lang="en-US" altLang="ko-KR" sz="3200" b="1" dirty="0"/>
              <a:t>Take</a:t>
            </a:r>
            <a:r>
              <a:rPr lang="ko-KR" altLang="en-US" sz="3200" b="1" dirty="0"/>
              <a:t> </a:t>
            </a:r>
            <a:r>
              <a:rPr lang="en-US" altLang="ko-KR" sz="3200" b="1" dirty="0"/>
              <a:t>Home</a:t>
            </a:r>
            <a:r>
              <a:rPr lang="ko-KR" altLang="en-US" sz="3200" b="1" dirty="0"/>
              <a:t> </a:t>
            </a:r>
            <a:r>
              <a:rPr lang="en-US" altLang="ko-KR" sz="3200" b="1" dirty="0"/>
              <a:t>Messages</a:t>
            </a:r>
            <a:endParaRPr lang="ko-KR" altLang="en-US" sz="3200" b="1" dirty="0"/>
          </a:p>
        </p:txBody>
      </p:sp>
      <p:sp>
        <p:nvSpPr>
          <p:cNvPr id="3" name="내용 개체 틀 2">
            <a:extLst>
              <a:ext uri="{FF2B5EF4-FFF2-40B4-BE49-F238E27FC236}">
                <a16:creationId xmlns:a16="http://schemas.microsoft.com/office/drawing/2014/main" id="{AD680FE8-FD96-4AD5-9DCE-B297C9B480AA}"/>
              </a:ext>
            </a:extLst>
          </p:cNvPr>
          <p:cNvSpPr>
            <a:spLocks noGrp="1"/>
          </p:cNvSpPr>
          <p:nvPr>
            <p:ph idx="1"/>
          </p:nvPr>
        </p:nvSpPr>
        <p:spPr>
          <a:xfrm>
            <a:off x="628650" y="1339273"/>
            <a:ext cx="7886700" cy="5257470"/>
          </a:xfrm>
        </p:spPr>
        <p:txBody>
          <a:bodyPr>
            <a:normAutofit/>
          </a:bodyPr>
          <a:lstStyle/>
          <a:p>
            <a:pPr marL="0" indent="0" algn="ctr">
              <a:lnSpc>
                <a:spcPct val="100000"/>
              </a:lnSpc>
              <a:buNone/>
            </a:pPr>
            <a:r>
              <a:rPr lang="en-US" altLang="ko-KR" sz="2400" b="1" dirty="0" smtClean="0"/>
              <a:t>Managements</a:t>
            </a:r>
          </a:p>
          <a:p>
            <a:pPr>
              <a:lnSpc>
                <a:spcPct val="160000"/>
              </a:lnSpc>
            </a:pPr>
            <a:r>
              <a:rPr lang="en-US" altLang="ko-KR" sz="1800" b="1" dirty="0" smtClean="0">
                <a:solidFill>
                  <a:srgbClr val="002060"/>
                </a:solidFill>
              </a:rPr>
              <a:t>Conservative </a:t>
            </a:r>
            <a:r>
              <a:rPr lang="en-US" altLang="ko-KR" sz="1800" b="1" dirty="0">
                <a:solidFill>
                  <a:srgbClr val="002060"/>
                </a:solidFill>
              </a:rPr>
              <a:t>Fluid Management</a:t>
            </a:r>
          </a:p>
          <a:p>
            <a:pPr>
              <a:lnSpc>
                <a:spcPct val="160000"/>
              </a:lnSpc>
            </a:pPr>
            <a:r>
              <a:rPr lang="en-US" altLang="ko-KR" sz="1800" b="1" dirty="0">
                <a:solidFill>
                  <a:srgbClr val="002060"/>
                </a:solidFill>
              </a:rPr>
              <a:t>Lung Protective Ventilation Strategies to Prevent VILI</a:t>
            </a:r>
          </a:p>
          <a:p>
            <a:pPr lvl="1">
              <a:lnSpc>
                <a:spcPct val="100000"/>
              </a:lnSpc>
            </a:pPr>
            <a:r>
              <a:rPr lang="en-US" altLang="ko-KR" sz="1600" b="1" dirty="0">
                <a:solidFill>
                  <a:srgbClr val="C00000"/>
                </a:solidFill>
              </a:rPr>
              <a:t>Low-tidal volume (≤ 6ml/kg of PBW)</a:t>
            </a:r>
          </a:p>
          <a:p>
            <a:pPr lvl="1">
              <a:lnSpc>
                <a:spcPct val="100000"/>
              </a:lnSpc>
            </a:pPr>
            <a:r>
              <a:rPr lang="en-US" altLang="ko-KR" sz="1600" b="1" dirty="0"/>
              <a:t>Pressure limitation (</a:t>
            </a:r>
            <a:r>
              <a:rPr lang="en-US" altLang="ko-KR" sz="1600" b="1" dirty="0" err="1">
                <a:solidFill>
                  <a:srgbClr val="C00000"/>
                </a:solidFill>
              </a:rPr>
              <a:t>Pplat</a:t>
            </a:r>
            <a:r>
              <a:rPr lang="en-US" altLang="ko-KR" sz="1600" b="1" dirty="0">
                <a:solidFill>
                  <a:srgbClr val="C00000"/>
                </a:solidFill>
              </a:rPr>
              <a:t> &lt; 30 cmH</a:t>
            </a:r>
            <a:r>
              <a:rPr lang="en-US" altLang="ko-KR" sz="1600" b="1" baseline="-25000" dirty="0">
                <a:solidFill>
                  <a:srgbClr val="C00000"/>
                </a:solidFill>
              </a:rPr>
              <a:t>2</a:t>
            </a:r>
            <a:r>
              <a:rPr lang="en-US" altLang="ko-KR" sz="1600" b="1" dirty="0">
                <a:solidFill>
                  <a:srgbClr val="C00000"/>
                </a:solidFill>
              </a:rPr>
              <a:t>O</a:t>
            </a:r>
            <a:r>
              <a:rPr lang="en-US" altLang="ko-KR" sz="1600" b="1" dirty="0"/>
              <a:t>, </a:t>
            </a:r>
            <a:r>
              <a:rPr lang="en-US" altLang="ko-KR" sz="1600" b="1" dirty="0">
                <a:solidFill>
                  <a:srgbClr val="C00000"/>
                </a:solidFill>
              </a:rPr>
              <a:t>driving Pr. &lt; 14 cmH</a:t>
            </a:r>
            <a:r>
              <a:rPr lang="en-US" altLang="ko-KR" sz="1600" b="1" baseline="-25000" dirty="0">
                <a:solidFill>
                  <a:srgbClr val="C00000"/>
                </a:solidFill>
              </a:rPr>
              <a:t>2</a:t>
            </a:r>
            <a:r>
              <a:rPr lang="en-US" altLang="ko-KR" sz="1600" b="1" dirty="0">
                <a:solidFill>
                  <a:srgbClr val="C00000"/>
                </a:solidFill>
              </a:rPr>
              <a:t>O</a:t>
            </a:r>
            <a:r>
              <a:rPr lang="en-US" altLang="ko-KR" sz="1600" b="1" dirty="0"/>
              <a:t>)</a:t>
            </a:r>
          </a:p>
          <a:p>
            <a:pPr lvl="1">
              <a:lnSpc>
                <a:spcPct val="100000"/>
              </a:lnSpc>
            </a:pPr>
            <a:r>
              <a:rPr lang="en-US" altLang="ko-KR" sz="1600" b="1" dirty="0"/>
              <a:t>Optimal </a:t>
            </a:r>
            <a:r>
              <a:rPr lang="en-US" altLang="ko-KR" sz="1600" b="1" dirty="0">
                <a:solidFill>
                  <a:srgbClr val="C00000"/>
                </a:solidFill>
              </a:rPr>
              <a:t>PEEP</a:t>
            </a:r>
            <a:r>
              <a:rPr lang="en-US" altLang="ko-KR" sz="1600" b="1" dirty="0"/>
              <a:t> (relative high for high </a:t>
            </a:r>
            <a:r>
              <a:rPr lang="en-US" altLang="ko-KR" sz="1600" b="1" dirty="0" err="1"/>
              <a:t>recruitability</a:t>
            </a:r>
            <a:r>
              <a:rPr lang="en-US" altLang="ko-KR" sz="1600" b="1" dirty="0"/>
              <a:t>)</a:t>
            </a:r>
          </a:p>
          <a:p>
            <a:pPr>
              <a:lnSpc>
                <a:spcPct val="160000"/>
              </a:lnSpc>
            </a:pPr>
            <a:r>
              <a:rPr lang="en-US" altLang="ko-KR" sz="1800" b="1" dirty="0">
                <a:solidFill>
                  <a:srgbClr val="002060"/>
                </a:solidFill>
              </a:rPr>
              <a:t>Prone Position </a:t>
            </a:r>
            <a:r>
              <a:rPr lang="en-US" altLang="ko-KR" sz="1800" b="1" dirty="0"/>
              <a:t>: PF ratio &lt; 150 mmHg, 12-18 </a:t>
            </a:r>
            <a:r>
              <a:rPr lang="en-US" altLang="ko-KR" sz="1800" b="1" dirty="0" err="1"/>
              <a:t>hrs</a:t>
            </a:r>
            <a:endParaRPr lang="en-US" altLang="ko-KR" sz="1600" b="1" dirty="0"/>
          </a:p>
          <a:p>
            <a:pPr>
              <a:lnSpc>
                <a:spcPct val="120000"/>
              </a:lnSpc>
            </a:pPr>
            <a:r>
              <a:rPr lang="en-US" altLang="ko-KR" sz="1800" b="1" dirty="0">
                <a:solidFill>
                  <a:srgbClr val="002060"/>
                </a:solidFill>
              </a:rPr>
              <a:t>Neuromuscular blocker : </a:t>
            </a:r>
            <a:r>
              <a:rPr lang="en-US" altLang="ko-KR" sz="1800" b="1" dirty="0"/>
              <a:t>early (&lt; 48hrs), moderate-severe ARDS</a:t>
            </a:r>
          </a:p>
          <a:p>
            <a:pPr marL="228600" lvl="1">
              <a:lnSpc>
                <a:spcPct val="160000"/>
              </a:lnSpc>
              <a:spcBef>
                <a:spcPts val="1000"/>
              </a:spcBef>
            </a:pPr>
            <a:r>
              <a:rPr lang="en-US" altLang="ko-KR" sz="1800" b="1" dirty="0">
                <a:solidFill>
                  <a:srgbClr val="002060"/>
                </a:solidFill>
              </a:rPr>
              <a:t>Extracorporeal Membrane Oxygenation (ECMO) : </a:t>
            </a:r>
            <a:r>
              <a:rPr lang="en-US" altLang="ko-KR" sz="1800" b="1" dirty="0"/>
              <a:t>Severe ARDS</a:t>
            </a:r>
            <a:endParaRPr lang="en-US" altLang="ko-KR" sz="1600" b="1" dirty="0"/>
          </a:p>
          <a:p>
            <a:pPr>
              <a:lnSpc>
                <a:spcPct val="160000"/>
              </a:lnSpc>
            </a:pPr>
            <a:r>
              <a:rPr lang="en-US" altLang="ko-KR" sz="1800" b="1" dirty="0">
                <a:solidFill>
                  <a:srgbClr val="002060"/>
                </a:solidFill>
              </a:rPr>
              <a:t>Glucocorticoids</a:t>
            </a:r>
          </a:p>
          <a:p>
            <a:pPr>
              <a:lnSpc>
                <a:spcPct val="160000"/>
              </a:lnSpc>
            </a:pPr>
            <a:endParaRPr lang="en-US" altLang="ko-KR" sz="1800" b="1" dirty="0"/>
          </a:p>
          <a:p>
            <a:pPr>
              <a:lnSpc>
                <a:spcPct val="160000"/>
              </a:lnSpc>
            </a:pPr>
            <a:endParaRPr lang="ko-KR" altLang="en-US" sz="1800" b="1" dirty="0"/>
          </a:p>
        </p:txBody>
      </p:sp>
    </p:spTree>
    <p:extLst>
      <p:ext uri="{BB962C8B-B14F-4D97-AF65-F5344CB8AC3E}">
        <p14:creationId xmlns:p14="http://schemas.microsoft.com/office/powerpoint/2010/main" val="168103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up)">
                                      <p:cBhvr>
                                        <p:cTn id="20" dur="500"/>
                                        <p:tgtEl>
                                          <p:spTgt spid="3">
                                            <p:txEl>
                                              <p:pRg st="4" end="4"/>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up)">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up)">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up)">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a:xfrm>
            <a:off x="2239241" y="5196610"/>
            <a:ext cx="4878532" cy="985981"/>
          </a:xfrm>
        </p:spPr>
        <p:txBody>
          <a:bodyPr/>
          <a:lstStyle/>
          <a:p>
            <a:pPr marL="0" indent="0">
              <a:buNone/>
            </a:pPr>
            <a:r>
              <a:rPr lang="en-US" altLang="ko-KR" dirty="0" smtClean="0"/>
              <a:t>Thank you for your attention!</a:t>
            </a:r>
            <a:endParaRPr lang="ko-KR" altLang="en-US" dirty="0"/>
          </a:p>
        </p:txBody>
      </p:sp>
      <p:pic>
        <p:nvPicPr>
          <p:cNvPr id="4" name="그림 3">
            <a:extLst>
              <a:ext uri="{FF2B5EF4-FFF2-40B4-BE49-F238E27FC236}">
                <a16:creationId xmlns:a16="http://schemas.microsoft.com/office/drawing/2014/main" id="{8044CEA1-F75E-4B01-9750-CD5ACFC66672}"/>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32355" y="1109543"/>
            <a:ext cx="5279290" cy="3957691"/>
          </a:xfrm>
          <a:prstGeom prst="rect">
            <a:avLst/>
          </a:prstGeom>
          <a:ln>
            <a:noFill/>
          </a:ln>
          <a:effectLst>
            <a:softEdge rad="112500"/>
          </a:effectLst>
        </p:spPr>
      </p:pic>
    </p:spTree>
    <p:extLst>
      <p:ext uri="{BB962C8B-B14F-4D97-AF65-F5344CB8AC3E}">
        <p14:creationId xmlns:p14="http://schemas.microsoft.com/office/powerpoint/2010/main" val="4087718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66B0D97-400B-4CA3-835D-E09ED00E5AE0}"/>
              </a:ext>
            </a:extLst>
          </p:cNvPr>
          <p:cNvSpPr>
            <a:spLocks noGrp="1"/>
          </p:cNvSpPr>
          <p:nvPr>
            <p:ph type="title"/>
          </p:nvPr>
        </p:nvSpPr>
        <p:spPr>
          <a:xfrm>
            <a:off x="628650" y="365126"/>
            <a:ext cx="7886700" cy="974147"/>
          </a:xfrm>
        </p:spPr>
        <p:txBody>
          <a:bodyPr>
            <a:noAutofit/>
          </a:bodyPr>
          <a:lstStyle/>
          <a:p>
            <a:r>
              <a:rPr lang="en-US" altLang="ko-KR" sz="3600" b="1" dirty="0"/>
              <a:t>Criteria of ARDS</a:t>
            </a:r>
            <a:endParaRPr lang="ko-KR" altLang="en-US" sz="3600" b="1" dirty="0"/>
          </a:p>
        </p:txBody>
      </p:sp>
      <p:sp>
        <p:nvSpPr>
          <p:cNvPr id="8" name="직사각형 7">
            <a:extLst>
              <a:ext uri="{FF2B5EF4-FFF2-40B4-BE49-F238E27FC236}">
                <a16:creationId xmlns:a16="http://schemas.microsoft.com/office/drawing/2014/main" id="{6B516154-3D65-40DE-A8FB-EFB5303EA6CA}"/>
              </a:ext>
            </a:extLst>
          </p:cNvPr>
          <p:cNvSpPr/>
          <p:nvPr/>
        </p:nvSpPr>
        <p:spPr>
          <a:xfrm>
            <a:off x="5645784" y="651167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grpSp>
        <p:nvGrpSpPr>
          <p:cNvPr id="6" name="그룹 5">
            <a:extLst>
              <a:ext uri="{FF2B5EF4-FFF2-40B4-BE49-F238E27FC236}">
                <a16:creationId xmlns:a16="http://schemas.microsoft.com/office/drawing/2014/main" id="{82DF3E7A-0C4B-4338-93E1-DD0B5A21A425}"/>
              </a:ext>
            </a:extLst>
          </p:cNvPr>
          <p:cNvGrpSpPr/>
          <p:nvPr/>
        </p:nvGrpSpPr>
        <p:grpSpPr>
          <a:xfrm>
            <a:off x="785028" y="3737541"/>
            <a:ext cx="7573944" cy="2127802"/>
            <a:chOff x="1073826" y="4285096"/>
            <a:chExt cx="7573944" cy="2127802"/>
          </a:xfrm>
        </p:grpSpPr>
        <p:grpSp>
          <p:nvGrpSpPr>
            <p:cNvPr id="14" name="그룹 13">
              <a:extLst>
                <a:ext uri="{FF2B5EF4-FFF2-40B4-BE49-F238E27FC236}">
                  <a16:creationId xmlns:a16="http://schemas.microsoft.com/office/drawing/2014/main" id="{9CCEF21E-267B-4B65-BAB6-7F4F1E39171D}"/>
                </a:ext>
              </a:extLst>
            </p:cNvPr>
            <p:cNvGrpSpPr/>
            <p:nvPr/>
          </p:nvGrpSpPr>
          <p:grpSpPr>
            <a:xfrm>
              <a:off x="1073826" y="4423460"/>
              <a:ext cx="7573944" cy="1698715"/>
              <a:chOff x="2122717" y="4792867"/>
              <a:chExt cx="7573944" cy="1698715"/>
            </a:xfrm>
          </p:grpSpPr>
          <p:pic>
            <p:nvPicPr>
              <p:cNvPr id="11" name="Picture 2" descr="https://prod-images-static.radiopaedia.org/images/30709491/f5317c032c818f3046537115617526753edc690947cb8089d801d6664e19e8cd_big_gallery.jpeg">
                <a:extLst>
                  <a:ext uri="{FF2B5EF4-FFF2-40B4-BE49-F238E27FC236}">
                    <a16:creationId xmlns:a16="http://schemas.microsoft.com/office/drawing/2014/main" id="{07ABA6E9-2C45-4F7C-BF47-B4069BEAB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717" y="4792867"/>
                <a:ext cx="1981199" cy="1698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ig. 1">
                <a:extLst>
                  <a:ext uri="{FF2B5EF4-FFF2-40B4-BE49-F238E27FC236}">
                    <a16:creationId xmlns:a16="http://schemas.microsoft.com/office/drawing/2014/main" id="{523E6D49-BE07-4623-BF16-5489667D8C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21" t="37741" r="37083" b="40146"/>
              <a:stretch/>
            </p:blipFill>
            <p:spPr bwMode="auto">
              <a:xfrm>
                <a:off x="5184951" y="4793410"/>
                <a:ext cx="4511710" cy="16981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g 3">
                <a:extLst>
                  <a:ext uri="{FF2B5EF4-FFF2-40B4-BE49-F238E27FC236}">
                    <a16:creationId xmlns:a16="http://schemas.microsoft.com/office/drawing/2014/main" id="{58070853-2358-40FD-934E-333AA0B522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76" t="60098" r="51519" b="1021"/>
              <a:stretch/>
            </p:blipFill>
            <p:spPr bwMode="auto">
              <a:xfrm>
                <a:off x="4124013" y="4792867"/>
                <a:ext cx="1075000" cy="1698171"/>
              </a:xfrm>
              <a:prstGeom prst="rect">
                <a:avLst/>
              </a:prstGeom>
              <a:solidFill>
                <a:schemeClr val="bg1"/>
              </a:solidFill>
            </p:spPr>
          </p:pic>
        </p:grpSp>
        <p:sp>
          <p:nvSpPr>
            <p:cNvPr id="16" name="직사각형 15">
              <a:extLst>
                <a:ext uri="{FF2B5EF4-FFF2-40B4-BE49-F238E27FC236}">
                  <a16:creationId xmlns:a16="http://schemas.microsoft.com/office/drawing/2014/main" id="{E7D04ECB-5EFD-4E9B-A897-B4996FE21A3A}"/>
                </a:ext>
              </a:extLst>
            </p:cNvPr>
            <p:cNvSpPr/>
            <p:nvPr/>
          </p:nvSpPr>
          <p:spPr>
            <a:xfrm>
              <a:off x="1073826" y="6105121"/>
              <a:ext cx="7573944" cy="307777"/>
            </a:xfrm>
            <a:prstGeom prst="rect">
              <a:avLst/>
            </a:prstGeom>
            <a:solidFill>
              <a:schemeClr val="tx1"/>
            </a:solidFill>
          </p:spPr>
          <p:txBody>
            <a:bodyPr wrap="square">
              <a:spAutoFit/>
            </a:bodyPr>
            <a:lstStyle/>
            <a:p>
              <a:r>
                <a:rPr lang="en-US" altLang="en-US" sz="1400" b="1" dirty="0">
                  <a:solidFill>
                    <a:srgbClr val="FFFF00"/>
                  </a:solidFill>
                </a:rPr>
                <a:t>Bilateral opacities on CXR and CT </a:t>
              </a:r>
              <a:r>
                <a:rPr lang="en-US" altLang="en-US" sz="1400" dirty="0">
                  <a:solidFill>
                    <a:srgbClr val="FFFF00"/>
                  </a:solidFill>
                </a:rPr>
                <a:t>or </a:t>
              </a:r>
              <a:r>
                <a:rPr lang="en-US" altLang="en-US" sz="1400" b="1" dirty="0">
                  <a:solidFill>
                    <a:srgbClr val="FFFF00"/>
                  </a:solidFill>
                </a:rPr>
                <a:t>bilateral B lines and/or consolidations on US</a:t>
              </a:r>
            </a:p>
          </p:txBody>
        </p:sp>
        <p:sp>
          <p:nvSpPr>
            <p:cNvPr id="17" name="직사각형 16">
              <a:extLst>
                <a:ext uri="{FF2B5EF4-FFF2-40B4-BE49-F238E27FC236}">
                  <a16:creationId xmlns:a16="http://schemas.microsoft.com/office/drawing/2014/main" id="{585924F4-E2CF-46FF-ABF6-329D316301BF}"/>
                </a:ext>
              </a:extLst>
            </p:cNvPr>
            <p:cNvSpPr/>
            <p:nvPr/>
          </p:nvSpPr>
          <p:spPr>
            <a:xfrm>
              <a:off x="4237871" y="4285096"/>
              <a:ext cx="1245854" cy="276999"/>
            </a:xfrm>
            <a:prstGeom prst="rect">
              <a:avLst/>
            </a:prstGeom>
            <a:solidFill>
              <a:schemeClr val="bg2"/>
            </a:solidFill>
            <a:effectLst>
              <a:softEdge rad="63500"/>
            </a:effectLst>
          </p:spPr>
          <p:txBody>
            <a:bodyPr wrap="none">
              <a:spAutoFit/>
            </a:bodyPr>
            <a:lstStyle/>
            <a:p>
              <a:r>
                <a:rPr lang="en-US" altLang="en-US" sz="1200" b="1" dirty="0">
                  <a:solidFill>
                    <a:srgbClr val="C00000"/>
                  </a:solidFill>
                </a:rPr>
                <a:t>Chest Imaging</a:t>
              </a:r>
              <a:endParaRPr lang="ko-KR" altLang="en-US" sz="1200" dirty="0"/>
            </a:p>
          </p:txBody>
        </p:sp>
      </p:grpSp>
      <p:grpSp>
        <p:nvGrpSpPr>
          <p:cNvPr id="3" name="그룹 2">
            <a:extLst>
              <a:ext uri="{FF2B5EF4-FFF2-40B4-BE49-F238E27FC236}">
                <a16:creationId xmlns:a16="http://schemas.microsoft.com/office/drawing/2014/main" id="{A0B96688-5601-4346-9FC9-19946CD0864E}"/>
              </a:ext>
            </a:extLst>
          </p:cNvPr>
          <p:cNvGrpSpPr>
            <a:grpSpLocks noChangeAspect="1"/>
          </p:cNvGrpSpPr>
          <p:nvPr/>
        </p:nvGrpSpPr>
        <p:grpSpPr>
          <a:xfrm>
            <a:off x="4062481" y="1889419"/>
            <a:ext cx="1331794" cy="1384904"/>
            <a:chOff x="5446209" y="2059812"/>
            <a:chExt cx="1664742" cy="1731130"/>
          </a:xfrm>
        </p:grpSpPr>
        <p:pic>
          <p:nvPicPr>
            <p:cNvPr id="1028" name="Picture 4" descr="ONE WEEK NOTICE REQUIRED ON ALL ORDERS! | Terra Cotta Cookies">
              <a:extLst>
                <a:ext uri="{FF2B5EF4-FFF2-40B4-BE49-F238E27FC236}">
                  <a16:creationId xmlns:a16="http://schemas.microsoft.com/office/drawing/2014/main" id="{9BC46E46-4F26-40DF-B1CF-EC2691574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209" y="2159494"/>
              <a:ext cx="1664742" cy="1631448"/>
            </a:xfrm>
            <a:prstGeom prst="rect">
              <a:avLst/>
            </a:prstGeom>
            <a:noFill/>
            <a:extLst>
              <a:ext uri="{909E8E84-426E-40DD-AFC4-6F175D3DCCD1}">
                <a14:hiddenFill xmlns:a14="http://schemas.microsoft.com/office/drawing/2010/main">
                  <a:solidFill>
                    <a:srgbClr val="FFFFFF"/>
                  </a:solidFill>
                </a14:hiddenFill>
              </a:ext>
            </a:extLst>
          </p:spPr>
        </p:pic>
        <p:sp>
          <p:nvSpPr>
            <p:cNvPr id="20" name="직사각형 19">
              <a:extLst>
                <a:ext uri="{FF2B5EF4-FFF2-40B4-BE49-F238E27FC236}">
                  <a16:creationId xmlns:a16="http://schemas.microsoft.com/office/drawing/2014/main" id="{17ECFC0C-DAF8-4781-8109-9A5DEFDE1E5C}"/>
                </a:ext>
              </a:extLst>
            </p:cNvPr>
            <p:cNvSpPr/>
            <p:nvPr/>
          </p:nvSpPr>
          <p:spPr>
            <a:xfrm>
              <a:off x="5934351" y="2059812"/>
              <a:ext cx="688458" cy="276999"/>
            </a:xfrm>
            <a:prstGeom prst="rect">
              <a:avLst/>
            </a:prstGeom>
            <a:solidFill>
              <a:schemeClr val="bg2"/>
            </a:solidFill>
            <a:effectLst>
              <a:softEdge rad="63500"/>
            </a:effectLst>
          </p:spPr>
          <p:txBody>
            <a:bodyPr wrap="none">
              <a:spAutoFit/>
            </a:bodyPr>
            <a:lstStyle/>
            <a:p>
              <a:r>
                <a:rPr lang="en-US" altLang="en-US" sz="1200" b="1" dirty="0">
                  <a:solidFill>
                    <a:srgbClr val="C00000"/>
                  </a:solidFill>
                </a:rPr>
                <a:t>Timing</a:t>
              </a:r>
              <a:endParaRPr lang="ko-KR" altLang="en-US" sz="1200" dirty="0"/>
            </a:p>
          </p:txBody>
        </p:sp>
      </p:grpSp>
      <p:grpSp>
        <p:nvGrpSpPr>
          <p:cNvPr id="4" name="그룹 3">
            <a:extLst>
              <a:ext uri="{FF2B5EF4-FFF2-40B4-BE49-F238E27FC236}">
                <a16:creationId xmlns:a16="http://schemas.microsoft.com/office/drawing/2014/main" id="{A1BABB86-B756-481A-A77D-5112EC561D48}"/>
              </a:ext>
            </a:extLst>
          </p:cNvPr>
          <p:cNvGrpSpPr/>
          <p:nvPr/>
        </p:nvGrpSpPr>
        <p:grpSpPr>
          <a:xfrm>
            <a:off x="885884" y="1735881"/>
            <a:ext cx="6645506" cy="1923084"/>
            <a:chOff x="1210187" y="1717355"/>
            <a:chExt cx="6645506" cy="1923084"/>
          </a:xfrm>
        </p:grpSpPr>
        <p:sp>
          <p:nvSpPr>
            <p:cNvPr id="15" name="순서도: 대체 처리 14">
              <a:extLst>
                <a:ext uri="{FF2B5EF4-FFF2-40B4-BE49-F238E27FC236}">
                  <a16:creationId xmlns:a16="http://schemas.microsoft.com/office/drawing/2014/main" id="{C688162B-21B3-400B-A71E-CC9C16676B41}"/>
                </a:ext>
              </a:extLst>
            </p:cNvPr>
            <p:cNvSpPr/>
            <p:nvPr/>
          </p:nvSpPr>
          <p:spPr>
            <a:xfrm>
              <a:off x="1210187" y="1717355"/>
              <a:ext cx="2605278" cy="1923084"/>
            </a:xfrm>
            <a:prstGeom prst="flowChartAlternateProcess">
              <a:avLst/>
            </a:prstGeom>
            <a:solidFill>
              <a:schemeClr val="bg2"/>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n-US" altLang="en-US" sz="1100" b="1" dirty="0">
                  <a:solidFill>
                    <a:srgbClr val="C00000"/>
                  </a:solidFill>
                </a:rPr>
                <a:t>Acute Predisposing Risk Factor </a:t>
              </a:r>
              <a:r>
                <a:rPr lang="en-US" altLang="en-US" sz="1100" dirty="0"/>
                <a:t> </a:t>
              </a:r>
            </a:p>
            <a:p>
              <a:pPr algn="ctr">
                <a:lnSpc>
                  <a:spcPct val="120000"/>
                </a:lnSpc>
              </a:pPr>
              <a:r>
                <a:rPr lang="en-US" altLang="en-US" sz="1100" dirty="0">
                  <a:solidFill>
                    <a:sysClr val="windowText" lastClr="000000"/>
                  </a:solidFill>
                </a:rPr>
                <a:t>Pneumonia</a:t>
              </a:r>
            </a:p>
            <a:p>
              <a:pPr algn="ctr">
                <a:lnSpc>
                  <a:spcPct val="120000"/>
                </a:lnSpc>
              </a:pPr>
              <a:r>
                <a:rPr lang="en-US" altLang="en-US" sz="1100" dirty="0" err="1">
                  <a:solidFill>
                    <a:sysClr val="windowText" lastClr="000000"/>
                  </a:solidFill>
                </a:rPr>
                <a:t>Nonpulmonary</a:t>
              </a:r>
              <a:r>
                <a:rPr lang="en-US" altLang="en-US" sz="1100" dirty="0">
                  <a:solidFill>
                    <a:sysClr val="windowText" lastClr="000000"/>
                  </a:solidFill>
                </a:rPr>
                <a:t> infection</a:t>
              </a:r>
            </a:p>
            <a:p>
              <a:pPr algn="ctr">
                <a:lnSpc>
                  <a:spcPct val="120000"/>
                </a:lnSpc>
              </a:pPr>
              <a:r>
                <a:rPr lang="en-US" altLang="en-US" sz="1100" dirty="0">
                  <a:solidFill>
                    <a:sysClr val="windowText" lastClr="000000"/>
                  </a:solidFill>
                </a:rPr>
                <a:t>Trauma</a:t>
              </a:r>
            </a:p>
            <a:p>
              <a:pPr algn="ctr">
                <a:lnSpc>
                  <a:spcPct val="120000"/>
                </a:lnSpc>
              </a:pPr>
              <a:r>
                <a:rPr lang="en-US" altLang="en-US" sz="1100" dirty="0">
                  <a:solidFill>
                    <a:sysClr val="windowText" lastClr="000000"/>
                  </a:solidFill>
                </a:rPr>
                <a:t>Transfusion</a:t>
              </a:r>
            </a:p>
            <a:p>
              <a:pPr algn="ctr">
                <a:lnSpc>
                  <a:spcPct val="120000"/>
                </a:lnSpc>
              </a:pPr>
              <a:r>
                <a:rPr lang="en-US" altLang="en-US" sz="1100" dirty="0">
                  <a:solidFill>
                    <a:sysClr val="windowText" lastClr="000000"/>
                  </a:solidFill>
                </a:rPr>
                <a:t>Aspiration</a:t>
              </a:r>
            </a:p>
            <a:p>
              <a:pPr algn="ctr">
                <a:lnSpc>
                  <a:spcPct val="120000"/>
                </a:lnSpc>
              </a:pPr>
              <a:r>
                <a:rPr lang="en-US" altLang="en-US" sz="1100" dirty="0">
                  <a:solidFill>
                    <a:sysClr val="windowText" lastClr="000000"/>
                  </a:solidFill>
                </a:rPr>
                <a:t>Shock</a:t>
              </a:r>
            </a:p>
            <a:p>
              <a:pPr algn="ctr">
                <a:lnSpc>
                  <a:spcPct val="120000"/>
                </a:lnSpc>
              </a:pPr>
              <a:r>
                <a:rPr lang="en-US" altLang="ko-KR" sz="1100" dirty="0">
                  <a:solidFill>
                    <a:sysClr val="windowText" lastClr="000000"/>
                  </a:solidFill>
                </a:rPr>
                <a:t> </a:t>
              </a:r>
              <a:endParaRPr lang="ko-KR" altLang="en-US" sz="1100" dirty="0">
                <a:solidFill>
                  <a:sysClr val="windowText" lastClr="000000"/>
                </a:solidFill>
              </a:endParaRPr>
            </a:p>
          </p:txBody>
        </p:sp>
        <p:pic>
          <p:nvPicPr>
            <p:cNvPr id="1036" name="Picture 12" descr="The human heart • Heart Research Institute">
              <a:extLst>
                <a:ext uri="{FF2B5EF4-FFF2-40B4-BE49-F238E27FC236}">
                  <a16:creationId xmlns:a16="http://schemas.microsoft.com/office/drawing/2014/main" id="{464D1C8D-75E6-49E4-B778-B85237CFB46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500931" y="1958343"/>
              <a:ext cx="1354762" cy="13547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직사각형 6">
            <a:extLst>
              <a:ext uri="{FF2B5EF4-FFF2-40B4-BE49-F238E27FC236}">
                <a16:creationId xmlns:a16="http://schemas.microsoft.com/office/drawing/2014/main" id="{FC862D55-1139-4DFF-88B2-BEDFD773A4BF}"/>
              </a:ext>
            </a:extLst>
          </p:cNvPr>
          <p:cNvSpPr/>
          <p:nvPr/>
        </p:nvSpPr>
        <p:spPr>
          <a:xfrm>
            <a:off x="941406" y="1257331"/>
            <a:ext cx="7573944" cy="307777"/>
          </a:xfrm>
          <a:prstGeom prst="rect">
            <a:avLst/>
          </a:prstGeom>
        </p:spPr>
        <p:txBody>
          <a:bodyPr wrap="square">
            <a:spAutoFit/>
          </a:bodyPr>
          <a:lstStyle/>
          <a:p>
            <a:r>
              <a:rPr lang="en-US" altLang="ko-KR" sz="1400" b="1" dirty="0">
                <a:solidFill>
                  <a:srgbClr val="C00000"/>
                </a:solidFill>
              </a:rPr>
              <a:t>The acute onset or worsening of hypoxemic respiratory failure and pulmonary edema</a:t>
            </a:r>
            <a:endParaRPr lang="ko-KR" altLang="en-US" sz="1400" b="1" dirty="0">
              <a:solidFill>
                <a:srgbClr val="C00000"/>
              </a:solidFill>
            </a:endParaRPr>
          </a:p>
        </p:txBody>
      </p:sp>
      <p:sp>
        <p:nvSpPr>
          <p:cNvPr id="9" name="곱하기 기호 8">
            <a:extLst>
              <a:ext uri="{FF2B5EF4-FFF2-40B4-BE49-F238E27FC236}">
                <a16:creationId xmlns:a16="http://schemas.microsoft.com/office/drawing/2014/main" id="{CCA543B9-0D5E-4702-8ECF-53FBEF022840}"/>
              </a:ext>
            </a:extLst>
          </p:cNvPr>
          <p:cNvSpPr/>
          <p:nvPr/>
        </p:nvSpPr>
        <p:spPr>
          <a:xfrm>
            <a:off x="5970639" y="1874152"/>
            <a:ext cx="1766740" cy="1623475"/>
          </a:xfrm>
          <a:prstGeom prst="mathMultiply">
            <a:avLst>
              <a:gd name="adj1" fmla="val 52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52348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072381-27B8-4287-A46C-549B214D9C21}"/>
              </a:ext>
            </a:extLst>
          </p:cNvPr>
          <p:cNvSpPr>
            <a:spLocks noGrp="1"/>
          </p:cNvSpPr>
          <p:nvPr>
            <p:ph type="title"/>
          </p:nvPr>
        </p:nvSpPr>
        <p:spPr/>
        <p:txBody>
          <a:bodyPr>
            <a:noAutofit/>
          </a:bodyPr>
          <a:lstStyle/>
          <a:p>
            <a:r>
              <a:rPr lang="en-US" altLang="ko-KR" sz="2400" b="1" dirty="0"/>
              <a:t>New ARDS Criteria for Specific ARDS Categories</a:t>
            </a:r>
            <a:endParaRPr lang="ko-KR" altLang="en-US" sz="2400" b="1" dirty="0"/>
          </a:p>
        </p:txBody>
      </p:sp>
      <p:graphicFrame>
        <p:nvGraphicFramePr>
          <p:cNvPr id="6" name="내용 개체 틀 5">
            <a:extLst>
              <a:ext uri="{FF2B5EF4-FFF2-40B4-BE49-F238E27FC236}">
                <a16:creationId xmlns:a16="http://schemas.microsoft.com/office/drawing/2014/main" id="{A8DE5B8A-AB8C-4C82-95BD-A1441889B0C5}"/>
              </a:ext>
            </a:extLst>
          </p:cNvPr>
          <p:cNvGraphicFramePr>
            <a:graphicFrameLocks noGrp="1"/>
          </p:cNvGraphicFramePr>
          <p:nvPr>
            <p:ph idx="1"/>
            <p:extLst/>
          </p:nvPr>
        </p:nvGraphicFramePr>
        <p:xfrm>
          <a:off x="465434" y="1001903"/>
          <a:ext cx="8410575"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a:extLst>
              <a:ext uri="{FF2B5EF4-FFF2-40B4-BE49-F238E27FC236}">
                <a16:creationId xmlns:a16="http://schemas.microsoft.com/office/drawing/2014/main" id="{71449517-BEAD-43B2-A08C-5D32AE2C20D6}"/>
              </a:ext>
            </a:extLst>
          </p:cNvPr>
          <p:cNvSpPr/>
          <p:nvPr/>
        </p:nvSpPr>
        <p:spPr>
          <a:xfrm>
            <a:off x="465434" y="5560573"/>
            <a:ext cx="1127232" cy="261610"/>
          </a:xfrm>
          <a:prstGeom prst="rect">
            <a:avLst/>
          </a:prstGeom>
        </p:spPr>
        <p:txBody>
          <a:bodyPr wrap="none">
            <a:spAutoFit/>
          </a:bodyPr>
          <a:lstStyle/>
          <a:p>
            <a:pPr lvl="0" latinLnBrk="1"/>
            <a:r>
              <a:rPr lang="en-US" altLang="en-US" sz="1100" b="1" dirty="0"/>
              <a:t>(if SpO</a:t>
            </a:r>
            <a:r>
              <a:rPr lang="en-US" altLang="en-US" sz="1100" b="1" baseline="-25000" dirty="0"/>
              <a:t>2</a:t>
            </a:r>
            <a:r>
              <a:rPr lang="en-US" altLang="en-US" sz="1100" b="1" dirty="0">
                <a:latin typeface="맑은 고딕" panose="020B0503020000020004" pitchFamily="50" charset="-127"/>
                <a:ea typeface="맑은 고딕" panose="020B0503020000020004" pitchFamily="50" charset="-127"/>
              </a:rPr>
              <a:t>≤</a:t>
            </a:r>
            <a:r>
              <a:rPr lang="en-US" altLang="en-US" sz="1100" b="1" dirty="0"/>
              <a:t>97%)</a:t>
            </a:r>
            <a:endParaRPr lang="ko-KR" altLang="en-US" sz="1100" b="1" dirty="0"/>
          </a:p>
        </p:txBody>
      </p:sp>
      <p:sp>
        <p:nvSpPr>
          <p:cNvPr id="5" name="직사각형 4">
            <a:extLst>
              <a:ext uri="{FF2B5EF4-FFF2-40B4-BE49-F238E27FC236}">
                <a16:creationId xmlns:a16="http://schemas.microsoft.com/office/drawing/2014/main" id="{55D49DA4-F7E0-416D-9D9A-4BD5B0B89898}"/>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
        <p:nvSpPr>
          <p:cNvPr id="7" name="직사각형 6"/>
          <p:cNvSpPr/>
          <p:nvPr/>
        </p:nvSpPr>
        <p:spPr>
          <a:xfrm>
            <a:off x="301336" y="1163782"/>
            <a:ext cx="2847109" cy="5008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296891" y="1163782"/>
            <a:ext cx="2847109" cy="5008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434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F072381-27B8-4287-A46C-549B214D9C21}"/>
              </a:ext>
            </a:extLst>
          </p:cNvPr>
          <p:cNvSpPr>
            <a:spLocks noGrp="1"/>
          </p:cNvSpPr>
          <p:nvPr>
            <p:ph type="title"/>
          </p:nvPr>
        </p:nvSpPr>
        <p:spPr/>
        <p:txBody>
          <a:bodyPr>
            <a:noAutofit/>
          </a:bodyPr>
          <a:lstStyle/>
          <a:p>
            <a:r>
              <a:rPr lang="en-US" altLang="ko-KR" sz="2400" b="1" dirty="0"/>
              <a:t>New ARDS Criteria for Specific ARDS Categories</a:t>
            </a:r>
            <a:endParaRPr lang="ko-KR" altLang="en-US" sz="2400" b="1" dirty="0"/>
          </a:p>
        </p:txBody>
      </p:sp>
      <p:graphicFrame>
        <p:nvGraphicFramePr>
          <p:cNvPr id="6" name="내용 개체 틀 5">
            <a:extLst>
              <a:ext uri="{FF2B5EF4-FFF2-40B4-BE49-F238E27FC236}">
                <a16:creationId xmlns:a16="http://schemas.microsoft.com/office/drawing/2014/main" id="{A8DE5B8A-AB8C-4C82-95BD-A1441889B0C5}"/>
              </a:ext>
            </a:extLst>
          </p:cNvPr>
          <p:cNvGraphicFramePr>
            <a:graphicFrameLocks noGrp="1"/>
          </p:cNvGraphicFramePr>
          <p:nvPr>
            <p:ph idx="1"/>
            <p:extLst/>
          </p:nvPr>
        </p:nvGraphicFramePr>
        <p:xfrm>
          <a:off x="465434" y="1001903"/>
          <a:ext cx="8410575"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a:extLst>
              <a:ext uri="{FF2B5EF4-FFF2-40B4-BE49-F238E27FC236}">
                <a16:creationId xmlns:a16="http://schemas.microsoft.com/office/drawing/2014/main" id="{71449517-BEAD-43B2-A08C-5D32AE2C20D6}"/>
              </a:ext>
            </a:extLst>
          </p:cNvPr>
          <p:cNvSpPr/>
          <p:nvPr/>
        </p:nvSpPr>
        <p:spPr>
          <a:xfrm>
            <a:off x="465434" y="5560573"/>
            <a:ext cx="1127232" cy="261610"/>
          </a:xfrm>
          <a:prstGeom prst="rect">
            <a:avLst/>
          </a:prstGeom>
        </p:spPr>
        <p:txBody>
          <a:bodyPr wrap="none">
            <a:spAutoFit/>
          </a:bodyPr>
          <a:lstStyle/>
          <a:p>
            <a:pPr lvl="0" latinLnBrk="1"/>
            <a:r>
              <a:rPr lang="en-US" altLang="en-US" sz="1100" b="1" dirty="0"/>
              <a:t>(if SpO</a:t>
            </a:r>
            <a:r>
              <a:rPr lang="en-US" altLang="en-US" sz="1100" b="1" baseline="-25000" dirty="0"/>
              <a:t>2</a:t>
            </a:r>
            <a:r>
              <a:rPr lang="en-US" altLang="en-US" sz="1100" b="1" dirty="0">
                <a:latin typeface="맑은 고딕" panose="020B0503020000020004" pitchFamily="50" charset="-127"/>
                <a:ea typeface="맑은 고딕" panose="020B0503020000020004" pitchFamily="50" charset="-127"/>
              </a:rPr>
              <a:t>≤</a:t>
            </a:r>
            <a:r>
              <a:rPr lang="en-US" altLang="en-US" sz="1100" b="1" dirty="0"/>
              <a:t>97%)</a:t>
            </a:r>
            <a:endParaRPr lang="ko-KR" altLang="en-US" sz="1100" b="1" dirty="0"/>
          </a:p>
        </p:txBody>
      </p:sp>
      <p:sp>
        <p:nvSpPr>
          <p:cNvPr id="5" name="직사각형 4">
            <a:extLst>
              <a:ext uri="{FF2B5EF4-FFF2-40B4-BE49-F238E27FC236}">
                <a16:creationId xmlns:a16="http://schemas.microsoft.com/office/drawing/2014/main" id="{55D49DA4-F7E0-416D-9D9A-4BD5B0B89898}"/>
              </a:ext>
            </a:extLst>
          </p:cNvPr>
          <p:cNvSpPr/>
          <p:nvPr/>
        </p:nvSpPr>
        <p:spPr>
          <a:xfrm>
            <a:off x="5611379" y="6399328"/>
            <a:ext cx="4572000" cy="261610"/>
          </a:xfrm>
          <a:prstGeom prst="rect">
            <a:avLst/>
          </a:prstGeom>
        </p:spPr>
        <p:txBody>
          <a:bodyPr>
            <a:spAutoFit/>
          </a:bodyPr>
          <a:lstStyle/>
          <a:p>
            <a:r>
              <a:rPr lang="en-US" altLang="ko-KR" sz="1100" dirty="0"/>
              <a:t>Am J Respir </a:t>
            </a:r>
            <a:r>
              <a:rPr lang="en-US" altLang="ko-KR" sz="1100" dirty="0" err="1"/>
              <a:t>Crit</a:t>
            </a:r>
            <a:r>
              <a:rPr lang="en-US" altLang="ko-KR" sz="1100" dirty="0"/>
              <a:t> Care Med. 2024 Jan 1;209(1):37-47</a:t>
            </a:r>
            <a:endParaRPr lang="ko-KR" altLang="en-US" sz="1100" dirty="0"/>
          </a:p>
        </p:txBody>
      </p:sp>
    </p:spTree>
    <p:extLst>
      <p:ext uri="{BB962C8B-B14F-4D97-AF65-F5344CB8AC3E}">
        <p14:creationId xmlns:p14="http://schemas.microsoft.com/office/powerpoint/2010/main" val="76765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8183</TotalTime>
  <Words>5035</Words>
  <Application>Microsoft Office PowerPoint</Application>
  <PresentationFormat>화면 슬라이드 쇼(4:3)</PresentationFormat>
  <Paragraphs>771</Paragraphs>
  <Slides>67</Slides>
  <Notes>54</Notes>
  <HiddenSlides>1</HiddenSlides>
  <MMClips>4</MMClips>
  <ScaleCrop>false</ScaleCrop>
  <HeadingPairs>
    <vt:vector size="6" baseType="variant">
      <vt:variant>
        <vt:lpstr>사용한 글꼴</vt:lpstr>
      </vt:variant>
      <vt:variant>
        <vt:i4>16</vt:i4>
      </vt:variant>
      <vt:variant>
        <vt:lpstr>테마</vt:lpstr>
      </vt:variant>
      <vt:variant>
        <vt:i4>1</vt:i4>
      </vt:variant>
      <vt:variant>
        <vt:lpstr>슬라이드 제목</vt:lpstr>
      </vt:variant>
      <vt:variant>
        <vt:i4>67</vt:i4>
      </vt:variant>
    </vt:vector>
  </HeadingPairs>
  <TitlesOfParts>
    <vt:vector size="84" baseType="lpstr">
      <vt:lpstr>Merriweather Sans</vt:lpstr>
      <vt:lpstr>NewUnivers-Medium</vt:lpstr>
      <vt:lpstr>Noto Sans</vt:lpstr>
      <vt:lpstr>OTNEJMQuadraat</vt:lpstr>
      <vt:lpstr>OTNEJMScalaSansLF</vt:lpstr>
      <vt:lpstr>WarnockPro-Regular</vt:lpstr>
      <vt:lpstr>굴림</vt:lpstr>
      <vt:lpstr>돋움</vt:lpstr>
      <vt:lpstr>맑은 고딕</vt:lpstr>
      <vt:lpstr>바탕</vt:lpstr>
      <vt:lpstr>Arial</vt:lpstr>
      <vt:lpstr>Calibri</vt:lpstr>
      <vt:lpstr>Ebrima</vt:lpstr>
      <vt:lpstr>Symbol</vt:lpstr>
      <vt:lpstr>Times New Roman</vt:lpstr>
      <vt:lpstr>Wingdings</vt:lpstr>
      <vt:lpstr>Office 테마</vt:lpstr>
      <vt:lpstr>PowerPoint 프레젠테이션</vt:lpstr>
      <vt:lpstr>PowerPoint 프레젠테이션</vt:lpstr>
      <vt:lpstr>PowerPoint 프레젠테이션</vt:lpstr>
      <vt:lpstr>Pathophysiology</vt:lpstr>
      <vt:lpstr>Prognosis</vt:lpstr>
      <vt:lpstr>Berlin Definition of ARDS</vt:lpstr>
      <vt:lpstr>Criteria of ARDS</vt:lpstr>
      <vt:lpstr>New ARDS Criteria for Specific ARDS Categories</vt:lpstr>
      <vt:lpstr>New ARDS Criteria for Specific ARDS Categories</vt:lpstr>
      <vt:lpstr>Berlin Definition vs. New Global Definition</vt:lpstr>
      <vt:lpstr>Berlin Definition vs. New Global Definition</vt:lpstr>
      <vt:lpstr>PowerPoint 프레젠테이션</vt:lpstr>
      <vt:lpstr>PowerPoint 프레젠테이션</vt:lpstr>
      <vt:lpstr>Subpleural Consolidations</vt:lpstr>
      <vt:lpstr>Score 2 (B-lines ≥ 50%)</vt:lpstr>
      <vt:lpstr>PowerPoint 프레젠테이션</vt:lpstr>
      <vt:lpstr>Lung US Signs to Specific Diseases</vt:lpstr>
      <vt:lpstr>Berlin Definition vs. New Global Definition</vt:lpstr>
      <vt:lpstr>New ARDS Criteria for Specific ARDS Categories</vt:lpstr>
      <vt:lpstr>Linear relationship between S/F ratio and P/F ratio</vt:lpstr>
      <vt:lpstr>New ARDS Criteria for Specific ARDS Categories</vt:lpstr>
      <vt:lpstr>Berlin Definition vs. New Global Definition</vt:lpstr>
      <vt:lpstr>PowerPoint 프레젠테이션</vt:lpstr>
      <vt:lpstr>New ARDS Criteria for Specific ARDS Categories</vt:lpstr>
      <vt:lpstr>Cases for the 3 Categories of ARDS </vt:lpstr>
      <vt:lpstr>Management</vt:lpstr>
      <vt:lpstr>Management</vt:lpstr>
      <vt:lpstr>Potential Benefit-Risk Ratio of Fluid Administration in ARDS</vt:lpstr>
      <vt:lpstr>Conservative Fluid Management</vt:lpstr>
      <vt:lpstr>Conservative Fluid Management</vt:lpstr>
      <vt:lpstr>Management</vt:lpstr>
      <vt:lpstr>Ventilator Induced Lung Injury</vt:lpstr>
      <vt:lpstr>Protective ventilator strategy in ARDS</vt:lpstr>
      <vt:lpstr>Protective ventilator strategy in ARDS</vt:lpstr>
      <vt:lpstr>PowerPoint 프레젠테이션</vt:lpstr>
      <vt:lpstr>Low Tidal Volume</vt:lpstr>
      <vt:lpstr>PowerPoint 프레젠테이션</vt:lpstr>
      <vt:lpstr>Plateau Pressure (Pplat)</vt:lpstr>
      <vt:lpstr>Plateau Pressure (Pplat)</vt:lpstr>
      <vt:lpstr>Driving Pressure (ΔP)</vt:lpstr>
      <vt:lpstr>PowerPoint 프레젠테이션</vt:lpstr>
      <vt:lpstr>Increased Risk of Death in ΔP &gt; 15 cmH2O</vt:lpstr>
      <vt:lpstr>PEEP to maintain alveolar patency  while preventing overdistention and closure/reopening</vt:lpstr>
      <vt:lpstr>PowerPoint 프레젠테이션</vt:lpstr>
      <vt:lpstr>Patient-Self Inflicted Lung Injury (P-SILI)</vt:lpstr>
      <vt:lpstr>PowerPoint 프레젠테이션</vt:lpstr>
      <vt:lpstr>Management</vt:lpstr>
      <vt:lpstr>Redistribution of Lung Densities in the Prone Position</vt:lpstr>
      <vt:lpstr>Prone Position</vt:lpstr>
      <vt:lpstr>Prone Position</vt:lpstr>
      <vt:lpstr>Management</vt:lpstr>
      <vt:lpstr>Neuromuscular Blocker</vt:lpstr>
      <vt:lpstr>PowerPoint 프레젠테이션</vt:lpstr>
      <vt:lpstr>PowerPoint 프레젠테이션</vt:lpstr>
      <vt:lpstr>PowerPoint 프레젠테이션</vt:lpstr>
      <vt:lpstr>Neuromuscular Blocker</vt:lpstr>
      <vt:lpstr>Management</vt:lpstr>
      <vt:lpstr>Extracorporeal Membrane Oxygenation (ECMO)</vt:lpstr>
      <vt:lpstr>Extracorporeal Membrane Oxygenation (ECMO)</vt:lpstr>
      <vt:lpstr>PowerPoint 프레젠테이션</vt:lpstr>
      <vt:lpstr>Management</vt:lpstr>
      <vt:lpstr>Glucocorticoids</vt:lpstr>
      <vt:lpstr>Protocol of Glucocorticoids in ARDS  - SCCM/ESICM Guidelines in 2017 -</vt:lpstr>
      <vt:lpstr>Methylprednisolone Treatment of ARDS -SCCM/ESICM Guidelines in 2017-</vt:lpstr>
      <vt:lpstr>Take Home Messages</vt:lpstr>
      <vt:lpstr>Take Home Messages</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주선미</dc:creator>
  <cp:lastModifiedBy>user</cp:lastModifiedBy>
  <cp:revision>404</cp:revision>
  <dcterms:created xsi:type="dcterms:W3CDTF">2025-03-20T07:18:36Z</dcterms:created>
  <dcterms:modified xsi:type="dcterms:W3CDTF">2025-04-20T04:35:18Z</dcterms:modified>
</cp:coreProperties>
</file>