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257" r:id="rId3"/>
    <p:sldId id="346" r:id="rId4"/>
    <p:sldId id="348" r:id="rId5"/>
    <p:sldId id="349" r:id="rId6"/>
    <p:sldId id="347" r:id="rId7"/>
    <p:sldId id="350" r:id="rId8"/>
    <p:sldId id="362" r:id="rId9"/>
    <p:sldId id="386" r:id="rId10"/>
    <p:sldId id="354" r:id="rId11"/>
    <p:sldId id="359" r:id="rId12"/>
    <p:sldId id="385" r:id="rId13"/>
    <p:sldId id="355" r:id="rId14"/>
    <p:sldId id="357" r:id="rId15"/>
    <p:sldId id="366" r:id="rId16"/>
    <p:sldId id="388" r:id="rId17"/>
    <p:sldId id="387" r:id="rId18"/>
    <p:sldId id="389" r:id="rId19"/>
    <p:sldId id="391" r:id="rId20"/>
    <p:sldId id="393" r:id="rId21"/>
    <p:sldId id="394" r:id="rId22"/>
    <p:sldId id="367" r:id="rId23"/>
    <p:sldId id="370" r:id="rId24"/>
    <p:sldId id="369" r:id="rId25"/>
    <p:sldId id="371" r:id="rId26"/>
    <p:sldId id="372" r:id="rId27"/>
    <p:sldId id="374" r:id="rId28"/>
    <p:sldId id="375" r:id="rId29"/>
    <p:sldId id="380" r:id="rId30"/>
    <p:sldId id="379" r:id="rId31"/>
    <p:sldId id="381" r:id="rId32"/>
    <p:sldId id="382" r:id="rId33"/>
    <p:sldId id="395" r:id="rId34"/>
    <p:sldId id="396" r:id="rId35"/>
    <p:sldId id="397" r:id="rId36"/>
  </p:sldIdLst>
  <p:sldSz cx="9144000" cy="6858000" type="screen4x3"/>
  <p:notesSz cx="6858000" cy="99472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A4F112-20F2-42CE-93E3-6AD21FEB728B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23BAAE-A072-43A8-A1FE-EA5D40C79B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4370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4EC05-8B47-4E71-9EA7-425E46D41F98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D4273C-C5B9-4E86-A625-E8F5B4A17E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789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Such as bacterial</a:t>
            </a:r>
            <a:r>
              <a:rPr lang="en-US" altLang="ko-KR" baseline="0" dirty="0" smtClean="0"/>
              <a:t> pneumonia, pulmonary infarction, acute pancreatitis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D4273C-C5B9-4E86-A625-E8F5B4A17E00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6453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Taiwan study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D4273C-C5B9-4E86-A625-E8F5B4A17E00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1786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D4273C-C5B9-4E86-A625-E8F5B4A17E00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7738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Clumping </a:t>
            </a:r>
            <a:r>
              <a:rPr lang="ko-KR" altLang="en-US" dirty="0" smtClean="0"/>
              <a:t>이 되면 </a:t>
            </a:r>
            <a:r>
              <a:rPr lang="en-US" altLang="ko-KR" dirty="0" smtClean="0"/>
              <a:t>lymphocyte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가 증가된다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D4273C-C5B9-4E86-A625-E8F5B4A17E00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19074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Neoplastic cells 24hr </a:t>
            </a:r>
            <a:r>
              <a:rPr lang="ko-KR" altLang="en-US" dirty="0" smtClean="0"/>
              <a:t>후에는 </a:t>
            </a:r>
            <a:r>
              <a:rPr lang="en-US" altLang="ko-KR" dirty="0" smtClean="0"/>
              <a:t>clear degeneration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D4273C-C5B9-4E86-A625-E8F5B4A17E00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84640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Monocyte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가 많아 </a:t>
            </a:r>
            <a:r>
              <a:rPr lang="en-US" altLang="ko-KR" baseline="0" dirty="0" smtClean="0"/>
              <a:t>lymphocytic predominant</a:t>
            </a:r>
            <a:r>
              <a:rPr lang="ko-KR" altLang="en-US" baseline="0" dirty="0" smtClean="0"/>
              <a:t>로 </a:t>
            </a:r>
            <a:r>
              <a:rPr lang="ko-KR" altLang="en-US" baseline="0" dirty="0" err="1" smtClean="0"/>
              <a:t>읽인다</a:t>
            </a:r>
            <a:r>
              <a:rPr lang="ko-KR" altLang="en-US" baseline="0" dirty="0" smtClean="0"/>
              <a:t> 해도 별 문제 없는 것 아닌가</a:t>
            </a:r>
            <a:r>
              <a:rPr lang="en-US" altLang="ko-KR" baseline="0" dirty="0" smtClean="0"/>
              <a:t>?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D4273C-C5B9-4E86-A625-E8F5B4A17E00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286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A527-2E75-49E3-AAD9-D9BB4C3120A5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702D-2273-41FD-A2C5-7CEB5693E0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3852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A527-2E75-49E3-AAD9-D9BB4C3120A5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702D-2273-41FD-A2C5-7CEB5693E0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4783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A527-2E75-49E3-AAD9-D9BB4C3120A5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702D-2273-41FD-A2C5-7CEB5693E0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3392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A527-2E75-49E3-AAD9-D9BB4C3120A5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702D-2273-41FD-A2C5-7CEB5693E0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6513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A527-2E75-49E3-AAD9-D9BB4C3120A5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702D-2273-41FD-A2C5-7CEB5693E0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8738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A527-2E75-49E3-AAD9-D9BB4C3120A5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702D-2273-41FD-A2C5-7CEB5693E0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0633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A527-2E75-49E3-AAD9-D9BB4C3120A5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702D-2273-41FD-A2C5-7CEB5693E0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6415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A527-2E75-49E3-AAD9-D9BB4C3120A5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702D-2273-41FD-A2C5-7CEB5693E0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4056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A527-2E75-49E3-AAD9-D9BB4C3120A5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702D-2273-41FD-A2C5-7CEB5693E0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4104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A527-2E75-49E3-AAD9-D9BB4C3120A5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702D-2273-41FD-A2C5-7CEB5693E0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3218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A527-2E75-49E3-AAD9-D9BB4C3120A5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702D-2273-41FD-A2C5-7CEB5693E0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6433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EA527-2E75-49E3-AAD9-D9BB4C3120A5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F6702D-2273-41FD-A2C5-7CEB5693E0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030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109985"/>
          </a:xfrm>
        </p:spPr>
        <p:txBody>
          <a:bodyPr/>
          <a:lstStyle/>
          <a:p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Neutrophilic pleural effusion</a:t>
            </a:r>
            <a:endParaRPr lang="ko-KR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87624" y="4894312"/>
            <a:ext cx="6400800" cy="1847056"/>
          </a:xfrm>
        </p:spPr>
        <p:txBody>
          <a:bodyPr>
            <a:noAutofit/>
          </a:bodyPr>
          <a:lstStyle/>
          <a:p>
            <a:pPr>
              <a:lnSpc>
                <a:spcPct val="220000"/>
              </a:lnSpc>
            </a:pPr>
            <a:r>
              <a:rPr lang="ko-KR" altLang="en-US" sz="2000" dirty="0" smtClean="0">
                <a:solidFill>
                  <a:schemeClr val="tx1"/>
                </a:solidFill>
              </a:rPr>
              <a:t>경북대학교 의과대학</a:t>
            </a:r>
            <a:endParaRPr lang="en-US" altLang="ko-KR" sz="2000" dirty="0" smtClean="0">
              <a:solidFill>
                <a:schemeClr val="tx1"/>
              </a:solidFill>
            </a:endParaRPr>
          </a:p>
          <a:p>
            <a:pPr>
              <a:lnSpc>
                <a:spcPct val="220000"/>
              </a:lnSpc>
            </a:pPr>
            <a:r>
              <a:rPr lang="ko-KR" altLang="en-US" sz="2000" dirty="0" smtClean="0">
                <a:solidFill>
                  <a:schemeClr val="tx1"/>
                </a:solidFill>
              </a:rPr>
              <a:t>김 창 호</a:t>
            </a:r>
            <a:endParaRPr lang="ko-KR" altLang="en-US" sz="2000" dirty="0">
              <a:solidFill>
                <a:schemeClr val="tx1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844824"/>
            <a:ext cx="4463777" cy="2973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48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96521"/>
            <a:ext cx="5292079" cy="196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758" y="2492896"/>
            <a:ext cx="57531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1763688" y="5085184"/>
            <a:ext cx="5676170" cy="216024"/>
          </a:xfrm>
          <a:prstGeom prst="rect">
            <a:avLst/>
          </a:prstGeom>
          <a:solidFill>
            <a:srgbClr val="FFFF0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167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2034200"/>
            <a:ext cx="6192688" cy="4779176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0325" y="137123"/>
            <a:ext cx="5836840" cy="1707701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1475656" y="3501008"/>
            <a:ext cx="6192688" cy="144016"/>
          </a:xfrm>
          <a:prstGeom prst="rect">
            <a:avLst/>
          </a:prstGeom>
          <a:solidFill>
            <a:srgbClr val="FF00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475656" y="4005064"/>
            <a:ext cx="6192688" cy="288032"/>
          </a:xfrm>
          <a:prstGeom prst="rect">
            <a:avLst/>
          </a:prstGeom>
          <a:solidFill>
            <a:srgbClr val="FF00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1475656" y="5877272"/>
            <a:ext cx="6192688" cy="504055"/>
          </a:xfrm>
          <a:prstGeom prst="rect">
            <a:avLst/>
          </a:prstGeom>
          <a:solidFill>
            <a:srgbClr val="FF00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Picture 4" descr="José M Porcel at Hospital Universitari Arnau de Vilanov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262" y="151834"/>
            <a:ext cx="1577586" cy="1577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812360" y="1855857"/>
            <a:ext cx="10192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err="1" smtClean="0"/>
              <a:t>Porcel</a:t>
            </a:r>
            <a:r>
              <a:rPr lang="en-US" altLang="ko-KR" sz="1200" dirty="0" smtClean="0"/>
              <a:t> JM</a:t>
            </a:r>
          </a:p>
          <a:p>
            <a:r>
              <a:rPr lang="en-US" altLang="ko-KR" sz="1200" dirty="0" smtClean="0"/>
              <a:t>MD 1986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32805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 smtClean="0"/>
              <a:t>Neutrophilic TPE =&gt; lymphocytic TPE</a:t>
            </a:r>
            <a:endParaRPr lang="ko-KR" altLang="en-US" sz="36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60" y="1425986"/>
            <a:ext cx="4600548" cy="32403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273" y="6465123"/>
            <a:ext cx="57121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>
                <a:solidFill>
                  <a:srgbClr val="FF0000"/>
                </a:solidFill>
              </a:rPr>
              <a:t>79%, 58%, &amp; 81% : shift toward lymphocytic predominance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2419" y="4869160"/>
            <a:ext cx="24224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err="1" smtClean="0"/>
              <a:t>Bielsa</a:t>
            </a:r>
            <a:r>
              <a:rPr lang="en-US" altLang="ko-KR" sz="1200" dirty="0" smtClean="0"/>
              <a:t> S, et al. IJTLD 2013;17:85 </a:t>
            </a:r>
            <a:endParaRPr lang="ko-KR" altLang="en-US" sz="1200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2872" y="3394040"/>
            <a:ext cx="4443624" cy="277126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12160" y="6320353"/>
            <a:ext cx="30027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Kim CH, et al. Intern Med 2016;55;1713</a:t>
            </a:r>
            <a:endParaRPr lang="ko-KR" alt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4572000" y="3046166"/>
            <a:ext cx="34070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/>
              <a:t>Table 2. Sequential pleural fluid change</a:t>
            </a:r>
            <a:endParaRPr lang="ko-KR" altLang="en-US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179512" y="4653136"/>
            <a:ext cx="22388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Time interval, median: 7 days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52965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6977" y="152246"/>
            <a:ext cx="8229600" cy="972498"/>
          </a:xfrm>
        </p:spPr>
        <p:txBody>
          <a:bodyPr/>
          <a:lstStyle/>
          <a:p>
            <a:r>
              <a:rPr lang="en-US" altLang="ko-KR" dirty="0" smtClean="0"/>
              <a:t>Neutrophilic TPE vs PPE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1358365"/>
            <a:ext cx="7136338" cy="43028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52120" y="6453336"/>
            <a:ext cx="33307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/>
              <a:t>Lin MT et al. </a:t>
            </a:r>
            <a:r>
              <a:rPr lang="en-US" altLang="ko-KR" sz="1400" dirty="0" err="1" smtClean="0"/>
              <a:t>Respir</a:t>
            </a:r>
            <a:r>
              <a:rPr lang="en-US" altLang="ko-KR" sz="1400" dirty="0" smtClean="0"/>
              <a:t> Med 2009;103:820</a:t>
            </a:r>
            <a:endParaRPr lang="ko-KR" altLang="en-US" sz="1400" dirty="0"/>
          </a:p>
        </p:txBody>
      </p:sp>
      <p:sp>
        <p:nvSpPr>
          <p:cNvPr id="6" name="직사각형 5"/>
          <p:cNvSpPr/>
          <p:nvPr/>
        </p:nvSpPr>
        <p:spPr>
          <a:xfrm>
            <a:off x="1043608" y="2150453"/>
            <a:ext cx="7272808" cy="216024"/>
          </a:xfrm>
          <a:prstGeom prst="rect">
            <a:avLst/>
          </a:prstGeom>
          <a:solidFill>
            <a:srgbClr val="FF00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43608" y="3374589"/>
            <a:ext cx="7272808" cy="216024"/>
          </a:xfrm>
          <a:prstGeom prst="rect">
            <a:avLst/>
          </a:prstGeom>
          <a:solidFill>
            <a:srgbClr val="FF00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1043608" y="4221088"/>
            <a:ext cx="7272808" cy="216024"/>
          </a:xfrm>
          <a:prstGeom prst="rect">
            <a:avLst/>
          </a:prstGeom>
          <a:solidFill>
            <a:srgbClr val="FF00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899592" y="5805264"/>
            <a:ext cx="77152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solidFill>
                  <a:srgbClr val="00B050"/>
                </a:solidFill>
              </a:rPr>
              <a:t>TPE : 5.2% of patients presenting with PMN-predominant septic pleural effusions.</a:t>
            </a:r>
          </a:p>
          <a:p>
            <a:r>
              <a:rPr lang="en-US" altLang="ko-KR" sz="1400" dirty="0" smtClean="0">
                <a:solidFill>
                  <a:srgbClr val="00B050"/>
                </a:solidFill>
              </a:rPr>
              <a:t>Weight loss, initial leukocyte </a:t>
            </a:r>
            <a:r>
              <a:rPr lang="en-US" altLang="ko-KR" sz="1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≤11,000/</a:t>
            </a:r>
            <a:r>
              <a:rPr lang="en-US" altLang="ko-KR" sz="14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en-US" altLang="ko-KR" sz="1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&amp; poor clinical response to antibiotics in the first 3 d.</a:t>
            </a:r>
            <a:endParaRPr lang="ko-KR" altLang="en-US" sz="1400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80111" y="6453336"/>
            <a:ext cx="39827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>
                <a:solidFill>
                  <a:srgbClr val="FF0000"/>
                </a:solidFill>
              </a:rPr>
              <a:t>ADA </a:t>
            </a:r>
            <a:r>
              <a:rPr lang="ko-KR" altLang="en-US" sz="1600" dirty="0" smtClean="0">
                <a:solidFill>
                  <a:srgbClr val="FF0000"/>
                </a:solidFill>
              </a:rPr>
              <a:t>측정하지 않음</a:t>
            </a:r>
            <a:r>
              <a:rPr lang="en-US" altLang="ko-KR" sz="1600" dirty="0" smtClean="0">
                <a:solidFill>
                  <a:srgbClr val="FF0000"/>
                </a:solidFill>
              </a:rPr>
              <a:t>, Retrospective study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80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1800" dirty="0"/>
              <a:t>Neutrophilic TPE and PPE with pleural fluid ADA levels </a:t>
            </a:r>
            <a:r>
              <a:rPr lang="en-US" altLang="ko-KR" sz="1800" dirty="0">
                <a:cs typeface="Arial" panose="020B0604020202020204" pitchFamily="34" charset="0"/>
              </a:rPr>
              <a:t>≥ 40 U/L</a:t>
            </a:r>
            <a:r>
              <a:rPr lang="ko-KR" altLang="en-US" sz="1800" dirty="0"/>
              <a:t/>
            </a:r>
            <a:br>
              <a:rPr lang="ko-KR" altLang="en-US" sz="1800" dirty="0"/>
            </a:br>
            <a:endParaRPr lang="ko-KR" altLang="en-US" sz="18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844824"/>
            <a:ext cx="6480720" cy="38329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15616" y="1496969"/>
            <a:ext cx="61937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/>
              <a:t>Comparison of clinical and laboratory findings between the two groups</a:t>
            </a:r>
            <a:endParaRPr lang="ko-KR" altLang="en-US" sz="1400" dirty="0"/>
          </a:p>
        </p:txBody>
      </p:sp>
      <p:sp>
        <p:nvSpPr>
          <p:cNvPr id="6" name="직사각형 5"/>
          <p:cNvSpPr/>
          <p:nvPr/>
        </p:nvSpPr>
        <p:spPr>
          <a:xfrm>
            <a:off x="1043608" y="3068960"/>
            <a:ext cx="6480720" cy="216024"/>
          </a:xfrm>
          <a:prstGeom prst="rect">
            <a:avLst/>
          </a:prstGeom>
          <a:solidFill>
            <a:srgbClr val="FF00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43608" y="3284984"/>
            <a:ext cx="6480720" cy="216024"/>
          </a:xfrm>
          <a:prstGeom prst="rect">
            <a:avLst/>
          </a:prstGeom>
          <a:solidFill>
            <a:srgbClr val="FF00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1043608" y="5445224"/>
            <a:ext cx="6480720" cy="216024"/>
          </a:xfrm>
          <a:prstGeom prst="rect">
            <a:avLst/>
          </a:prstGeom>
          <a:solidFill>
            <a:srgbClr val="FF00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2" name="직선 연결선 11"/>
          <p:cNvCxnSpPr/>
          <p:nvPr/>
        </p:nvCxnSpPr>
        <p:spPr>
          <a:xfrm>
            <a:off x="1187624" y="5733256"/>
            <a:ext cx="6192688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300192" y="6381328"/>
            <a:ext cx="27606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/>
              <a:t>Lee J et al. Infection 2017;45:59</a:t>
            </a:r>
            <a:endParaRPr lang="ko-KR" altLang="en-US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899592" y="6105000"/>
            <a:ext cx="51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/>
              <a:t>ADA &gt; 40 U/L: UPPE = 10%, CPPE = 30%, Empyema =  63%</a:t>
            </a:r>
          </a:p>
          <a:p>
            <a:r>
              <a:rPr lang="en-US" altLang="ko-KR" sz="1400" dirty="0" smtClean="0"/>
              <a:t>(</a:t>
            </a:r>
            <a:r>
              <a:rPr lang="en-US" altLang="ko-KR" sz="1400" dirty="0" err="1" smtClean="0"/>
              <a:t>Porcel</a:t>
            </a:r>
            <a:r>
              <a:rPr lang="en-US" altLang="ko-KR" sz="1400" dirty="0" smtClean="0"/>
              <a:t> JM. </a:t>
            </a:r>
            <a:r>
              <a:rPr lang="en-US" altLang="ko-KR" sz="1400" dirty="0" err="1" smtClean="0"/>
              <a:t>Resp</a:t>
            </a:r>
            <a:r>
              <a:rPr lang="en-US" altLang="ko-KR" sz="1400" dirty="0" smtClean="0"/>
              <a:t> Med 2006;100:933)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58924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Neutrophilic MPE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05272" y="1700808"/>
            <a:ext cx="6203032" cy="3960440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altLang="ko-KR" sz="2000" dirty="0" smtClean="0"/>
              <a:t>Approximately 20% </a:t>
            </a:r>
          </a:p>
          <a:p>
            <a:pPr>
              <a:lnSpc>
                <a:spcPct val="200000"/>
              </a:lnSpc>
            </a:pPr>
            <a:r>
              <a:rPr lang="en-US" altLang="ko-KR" sz="2000" dirty="0" smtClean="0"/>
              <a:t>Characteristics of neutrophilic MPE </a:t>
            </a:r>
          </a:p>
          <a:p>
            <a:pPr>
              <a:lnSpc>
                <a:spcPct val="200000"/>
              </a:lnSpc>
            </a:pPr>
            <a:r>
              <a:rPr lang="en-US" altLang="ko-KR" sz="2000" dirty="0" smtClean="0"/>
              <a:t>Neutrophilic MPE vs PPE</a:t>
            </a:r>
            <a:endParaRPr lang="ko-KR" alt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6660232" y="6309320"/>
            <a:ext cx="1465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2019, KNUH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671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5085184"/>
            <a:ext cx="64087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1. Kaplan-Meier survival curves of patients with </a:t>
            </a:r>
            <a:r>
              <a:rPr lang="en-US" altLang="ko-K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polymorphonuclear</a:t>
            </a:r>
            <a:r>
              <a:rPr lang="en-US" altLang="ko-K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leukocyte </a:t>
            </a:r>
            <a:endParaRPr lang="en-US" altLang="ko-KR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PMNL</a:t>
            </a:r>
            <a:r>
              <a:rPr lang="en-US" altLang="ko-K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)- and mononuclear leukocyte (MNL)-predominant malignant pleural effusion.</a:t>
            </a:r>
          </a:p>
          <a:p>
            <a:r>
              <a:rPr lang="en-US" altLang="ko-K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MS = median survival; IQR = 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interquartile range; d = days; HR = hazard ratio; </a:t>
            </a:r>
            <a:endParaRPr lang="en-US" altLang="ko-KR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95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CI = 95% confidence interval</a:t>
            </a:r>
            <a:r>
              <a:rPr lang="en-US" altLang="ko-K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836712"/>
            <a:ext cx="4608512" cy="40052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flipH="1">
            <a:off x="6660232" y="6464369"/>
            <a:ext cx="23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/>
              <a:t>KNUH, 193 MPE, under review</a:t>
            </a:r>
            <a:endParaRPr lang="ko-KR" alt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6094787" y="1183392"/>
            <a:ext cx="2509661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ko-KR" sz="1400" dirty="0" smtClean="0">
                <a:solidFill>
                  <a:srgbClr val="FF0000"/>
                </a:solidFill>
              </a:rPr>
              <a:t>PMNL-predominant MPE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US" altLang="ko-KR" sz="1400" dirty="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smtClean="0">
                <a:solidFill>
                  <a:srgbClr val="FF0000"/>
                </a:solidFill>
              </a:rPr>
              <a:t>Poorer ECOG PS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smtClean="0">
                <a:solidFill>
                  <a:srgbClr val="FF0000"/>
                </a:solidFill>
              </a:rPr>
              <a:t>Higher blood NLR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smtClean="0">
                <a:solidFill>
                  <a:srgbClr val="FF0000"/>
                </a:solidFill>
              </a:rPr>
              <a:t>Higher serum CRP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smtClean="0">
                <a:solidFill>
                  <a:srgbClr val="FF0000"/>
                </a:solidFill>
              </a:rPr>
              <a:t>Lower serum albumin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smtClean="0">
                <a:solidFill>
                  <a:srgbClr val="FF0000"/>
                </a:solidFill>
              </a:rPr>
              <a:t>Lower pleural pH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smtClean="0">
                <a:solidFill>
                  <a:srgbClr val="FF0000"/>
                </a:solidFill>
              </a:rPr>
              <a:t>Lower pleural LDH</a:t>
            </a:r>
            <a:endParaRPr lang="ko-KR" alt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49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650" y="2204836"/>
            <a:ext cx="6368700" cy="2923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47664" y="5262299"/>
            <a:ext cx="59683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Diagnostic performance for identification of neutrophilic MPE</a:t>
            </a:r>
          </a:p>
          <a:p>
            <a:endParaRPr lang="en-US" altLang="ko-KR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o-KR" altLang="en-US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≥ </a:t>
            </a:r>
            <a:r>
              <a:rPr lang="en-US" altLang="ko-KR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2: sensitivity 88%, specificity 98%, AUC 0.928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00192" y="6381328"/>
            <a:ext cx="28247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/>
              <a:t>Lee J et al. AJMS 2019 in press</a:t>
            </a:r>
            <a:endParaRPr lang="ko-KR" altLang="en-US" sz="1400" dirty="0"/>
          </a:p>
        </p:txBody>
      </p:sp>
      <p:sp>
        <p:nvSpPr>
          <p:cNvPr id="7" name="제목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mtClean="0"/>
              <a:t>Neutrophilic MPE vs PPE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555776" y="3284984"/>
            <a:ext cx="12811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/>
              <a:t>&lt;6.0 mg/</a:t>
            </a:r>
            <a:r>
              <a:rPr lang="en-US" altLang="ko-KR" sz="1600" dirty="0" err="1" smtClean="0"/>
              <a:t>dL</a:t>
            </a:r>
            <a:endParaRPr lang="ko-KR" alt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3146864" y="3594502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/>
              <a:t>&lt;3.0</a:t>
            </a:r>
            <a:endParaRPr lang="ko-KR" alt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3146864" y="3861048"/>
            <a:ext cx="915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/>
              <a:t>&gt;8.0 ng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39161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632847" cy="2304256"/>
          </a:xfrm>
        </p:spPr>
        <p:txBody>
          <a:bodyPr>
            <a:noAutofit/>
          </a:bodyPr>
          <a:lstStyle/>
          <a:p>
            <a:pPr marL="457200" indent="-457200" algn="l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altLang="ko-KR" sz="2800" dirty="0" smtClean="0"/>
              <a:t>Laboratory measurement – clinical practice </a:t>
            </a:r>
            <a:br>
              <a:rPr lang="en-US" altLang="ko-KR" sz="2800" dirty="0" smtClean="0"/>
            </a:br>
            <a:r>
              <a:rPr lang="en-US" altLang="ko-KR" sz="2000" dirty="0" smtClean="0"/>
              <a:t>- Total (WBC) cell counts</a:t>
            </a:r>
            <a:br>
              <a:rPr lang="en-US" altLang="ko-KR" sz="2000" dirty="0" smtClean="0"/>
            </a:br>
            <a:r>
              <a:rPr lang="en-US" altLang="ko-KR" sz="2000" dirty="0" smtClean="0"/>
              <a:t>- Differential cell counts</a:t>
            </a:r>
            <a:endParaRPr lang="ko-KR" altLang="en-US" sz="20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717032"/>
            <a:ext cx="3168352" cy="2464274"/>
          </a:xfrm>
          <a:prstGeom prst="rect">
            <a:avLst/>
          </a:prstGeom>
        </p:spPr>
      </p:pic>
      <p:pic>
        <p:nvPicPr>
          <p:cNvPr id="5" name="Picture 2" descr="https://upload.wikimedia.org/wikipedia/commons/thumb/1/1f/Blausen_0909_WhiteBloodCells.png/1280px-Blausen_0909_WhiteBloodCell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80928"/>
            <a:ext cx="5160790" cy="3869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539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13184" y="274638"/>
            <a:ext cx="2818656" cy="778098"/>
          </a:xfrm>
        </p:spPr>
        <p:txBody>
          <a:bodyPr>
            <a:normAutofit/>
          </a:bodyPr>
          <a:lstStyle/>
          <a:p>
            <a:pPr algn="l"/>
            <a:r>
              <a:rPr lang="en-US" altLang="ko-KR" sz="3600" dirty="0" smtClean="0"/>
              <a:t>Case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28600" y="1196753"/>
            <a:ext cx="7367736" cy="3168351"/>
          </a:xfrm>
        </p:spPr>
        <p:txBody>
          <a:bodyPr>
            <a:normAutofit/>
          </a:bodyPr>
          <a:lstStyle/>
          <a:p>
            <a:r>
              <a:rPr lang="en-US" altLang="ko-KR" sz="1800" dirty="0"/>
              <a:t>M/80, 1740628, </a:t>
            </a:r>
            <a:r>
              <a:rPr lang="ko-KR" altLang="en-US" sz="1800" dirty="0"/>
              <a:t>신 </a:t>
            </a:r>
            <a:r>
              <a:rPr lang="en-US" altLang="ko-KR" sz="1800" dirty="0"/>
              <a:t>O </a:t>
            </a:r>
            <a:r>
              <a:rPr lang="ko-KR" altLang="en-US" sz="1800" dirty="0"/>
              <a:t>훈</a:t>
            </a:r>
            <a:r>
              <a:rPr lang="en-US" altLang="ko-KR" sz="1800" dirty="0"/>
              <a:t>, </a:t>
            </a:r>
            <a:r>
              <a:rPr lang="en-US" altLang="ko-KR" sz="1800" dirty="0" smtClean="0"/>
              <a:t>2019-02-20</a:t>
            </a:r>
          </a:p>
          <a:p>
            <a:endParaRPr lang="en-US" altLang="ko-KR" sz="1800" dirty="0"/>
          </a:p>
          <a:p>
            <a:r>
              <a:rPr lang="en-US" altLang="ko-KR" sz="1800" dirty="0"/>
              <a:t>C/C : dyspnea for 4 </a:t>
            </a:r>
            <a:r>
              <a:rPr lang="en-US" altLang="ko-KR" sz="1800" dirty="0" smtClean="0"/>
              <a:t>days</a:t>
            </a:r>
          </a:p>
          <a:p>
            <a:endParaRPr lang="en-US" altLang="ko-KR" sz="1800" dirty="0"/>
          </a:p>
          <a:p>
            <a:r>
              <a:rPr lang="en-US" altLang="ko-KR" sz="1800" dirty="0" smtClean="0"/>
              <a:t>P/I</a:t>
            </a:r>
          </a:p>
          <a:p>
            <a:pPr>
              <a:buFontTx/>
              <a:buChar char="-"/>
            </a:pPr>
            <a:r>
              <a:rPr lang="en-US" altLang="ko-KR" sz="1800" dirty="0" smtClean="0"/>
              <a:t>2 </a:t>
            </a:r>
            <a:r>
              <a:rPr lang="en-US" altLang="ko-KR" sz="1800" dirty="0" err="1" smtClean="0"/>
              <a:t>yr</a:t>
            </a:r>
            <a:r>
              <a:rPr lang="en-US" altLang="ko-KR" sz="1800" dirty="0" smtClean="0"/>
              <a:t> ago, lung cancer LUL-op, </a:t>
            </a:r>
            <a:r>
              <a:rPr lang="en-US" altLang="ko-KR" sz="1800" dirty="0" err="1" smtClean="0"/>
              <a:t>Sq</a:t>
            </a:r>
            <a:r>
              <a:rPr lang="en-US" altLang="ko-KR" sz="1800" dirty="0" smtClean="0"/>
              <a:t> cell ca, T3N0M0</a:t>
            </a:r>
          </a:p>
          <a:p>
            <a:pPr>
              <a:buFontTx/>
              <a:buChar char="-"/>
            </a:pPr>
            <a:r>
              <a:rPr lang="en-US" altLang="ko-KR" sz="1800" dirty="0" smtClean="0"/>
              <a:t>1 </a:t>
            </a:r>
            <a:r>
              <a:rPr lang="en-US" altLang="ko-KR" sz="1800" dirty="0" err="1" smtClean="0"/>
              <a:t>yr</a:t>
            </a:r>
            <a:r>
              <a:rPr lang="en-US" altLang="ko-KR" sz="1800" dirty="0" smtClean="0"/>
              <a:t> ago, hepatocellular ca, op</a:t>
            </a:r>
          </a:p>
          <a:p>
            <a:pPr>
              <a:buFontTx/>
              <a:buChar char="-"/>
            </a:pPr>
            <a:r>
              <a:rPr lang="ko-KR" altLang="en-US" sz="1800" dirty="0" smtClean="0"/>
              <a:t>일주일 </a:t>
            </a:r>
            <a:r>
              <a:rPr lang="ko-KR" altLang="en-US" sz="1800" dirty="0"/>
              <a:t>전부터 </a:t>
            </a:r>
            <a:r>
              <a:rPr lang="ko-KR" altLang="en-US" sz="1800" dirty="0" smtClean="0"/>
              <a:t>가래 량 </a:t>
            </a:r>
            <a:r>
              <a:rPr lang="ko-KR" altLang="en-US" sz="1800" dirty="0"/>
              <a:t>증가</a:t>
            </a:r>
            <a:r>
              <a:rPr lang="en-US" altLang="ko-KR" sz="1800" dirty="0"/>
              <a:t>, febrile sensation</a:t>
            </a:r>
          </a:p>
          <a:p>
            <a:pPr marL="0" indent="0">
              <a:buNone/>
            </a:pPr>
            <a:r>
              <a:rPr lang="en-US" altLang="ko-KR" sz="1800" dirty="0" smtClean="0"/>
              <a:t>    4 </a:t>
            </a:r>
            <a:r>
              <a:rPr lang="ko-KR" altLang="en-US" sz="1800" dirty="0"/>
              <a:t>일</a:t>
            </a:r>
            <a:r>
              <a:rPr lang="en-US" altLang="ko-KR" sz="1800" dirty="0"/>
              <a:t> </a:t>
            </a:r>
            <a:r>
              <a:rPr lang="ko-KR" altLang="en-US" sz="1800" dirty="0"/>
              <a:t>전부터 </a:t>
            </a:r>
            <a:r>
              <a:rPr lang="en-US" altLang="ko-KR" sz="1800" dirty="0"/>
              <a:t>dyspnea, purulent sputum, right pleuritic chest </a:t>
            </a:r>
            <a:r>
              <a:rPr lang="en-US" altLang="ko-KR" sz="1800" dirty="0" smtClean="0"/>
              <a:t>pain</a:t>
            </a:r>
            <a:endParaRPr lang="ko-KR" altLang="en-US" sz="18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216" y="908720"/>
            <a:ext cx="2448272" cy="2969746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6" y="4365104"/>
            <a:ext cx="2438400" cy="24384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6216" y="4370004"/>
            <a:ext cx="2448272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Pleural fluid cell counts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961256" y="1600200"/>
            <a:ext cx="7715200" cy="4525963"/>
          </a:xfrm>
        </p:spPr>
        <p:txBody>
          <a:bodyPr>
            <a:normAutofit/>
          </a:bodyPr>
          <a:lstStyle/>
          <a:p>
            <a:r>
              <a:rPr lang="en-US" altLang="ko-KR" sz="2000" dirty="0" smtClean="0"/>
              <a:t>Total nucleated cell  = total leukocyte cell (WBC) – other cells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Total leukocyte cell</a:t>
            </a:r>
          </a:p>
          <a:p>
            <a:pPr>
              <a:buFontTx/>
              <a:buChar char="-"/>
            </a:pPr>
            <a:r>
              <a:rPr lang="en-US" altLang="ko-KR" sz="2000" dirty="0" smtClean="0"/>
              <a:t>Never diagnostic </a:t>
            </a:r>
          </a:p>
          <a:p>
            <a:pPr>
              <a:buFontTx/>
              <a:buChar char="-"/>
            </a:pPr>
            <a:r>
              <a:rPr lang="en-US" altLang="ko-KR" sz="2000" dirty="0" smtClean="0"/>
              <a:t>Most exudate: &gt;1,000/</a:t>
            </a:r>
            <a:r>
              <a:rPr lang="el-GR" altLang="ko-KR" sz="2000" dirty="0" smtClean="0"/>
              <a:t>μ</a:t>
            </a:r>
            <a:r>
              <a:rPr lang="en-US" altLang="ko-KR" sz="2000" dirty="0" smtClean="0"/>
              <a:t>L</a:t>
            </a:r>
          </a:p>
          <a:p>
            <a:pPr marL="0" indent="0">
              <a:buNone/>
            </a:pPr>
            <a:endParaRPr lang="en-US" altLang="ko-KR" sz="2000" dirty="0"/>
          </a:p>
          <a:p>
            <a:r>
              <a:rPr lang="en-US" altLang="ko-KR" sz="2000" dirty="0" smtClean="0"/>
              <a:t>Differential (leukocyte) cell counts</a:t>
            </a:r>
          </a:p>
          <a:p>
            <a:pPr>
              <a:buFontTx/>
              <a:buChar char="-"/>
            </a:pPr>
            <a:r>
              <a:rPr lang="en-US" altLang="ko-KR" sz="2000" dirty="0" smtClean="0"/>
              <a:t>Neutrophilic</a:t>
            </a:r>
          </a:p>
          <a:p>
            <a:pPr>
              <a:buFontTx/>
              <a:buChar char="-"/>
            </a:pPr>
            <a:r>
              <a:rPr lang="en-US" altLang="ko-KR" sz="2000" dirty="0" smtClean="0"/>
              <a:t>Lymphocytic</a:t>
            </a:r>
          </a:p>
          <a:p>
            <a:pPr>
              <a:buFontTx/>
              <a:buChar char="-"/>
            </a:pPr>
            <a:endParaRPr lang="ko-KR" altLang="en-US" sz="2000" dirty="0"/>
          </a:p>
        </p:txBody>
      </p:sp>
      <p:sp>
        <p:nvSpPr>
          <p:cNvPr id="4" name="직사각형 3"/>
          <p:cNvSpPr/>
          <p:nvPr/>
        </p:nvSpPr>
        <p:spPr>
          <a:xfrm>
            <a:off x="4957094" y="6093296"/>
            <a:ext cx="400739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 smtClean="0"/>
              <a:t>Light RW and Lee YCG. Textbook </a:t>
            </a:r>
            <a:r>
              <a:rPr lang="en-US" altLang="ko-KR" sz="1000" dirty="0"/>
              <a:t>of pleural diseases</a:t>
            </a:r>
            <a:r>
              <a:rPr lang="en-US" altLang="ko-KR" sz="1000" dirty="0" smtClean="0"/>
              <a:t>. 2003 </a:t>
            </a:r>
            <a:r>
              <a:rPr lang="en-US" altLang="ko-KR" sz="1000" dirty="0"/>
              <a:t>Arnold, </a:t>
            </a:r>
            <a:endParaRPr lang="en-US" altLang="ko-KR" sz="1000" dirty="0" smtClean="0"/>
          </a:p>
          <a:p>
            <a:r>
              <a:rPr lang="en-US" altLang="ko-KR" sz="1000" dirty="0" err="1" smtClean="0"/>
              <a:t>Sahn</a:t>
            </a:r>
            <a:r>
              <a:rPr lang="en-US" altLang="ko-KR" sz="1000" dirty="0" smtClean="0"/>
              <a:t> SA &amp; Heffner JE. Chapter 15. Pleural fluid analysis. P190</a:t>
            </a:r>
          </a:p>
          <a:p>
            <a:r>
              <a:rPr lang="en-US" altLang="ko-KR" sz="1000" dirty="0" smtClean="0"/>
              <a:t>(</a:t>
            </a:r>
            <a:r>
              <a:rPr lang="en-US" altLang="ko-KR" sz="1000" dirty="0"/>
              <a:t>2019-02-04)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126944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1268760"/>
            <a:ext cx="4105611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검사분류</a:t>
            </a:r>
            <a:r>
              <a:rPr lang="en-US" altLang="ko-KR" dirty="0" smtClean="0"/>
              <a:t>: </a:t>
            </a:r>
            <a:r>
              <a:rPr lang="ko-KR" altLang="en-US" dirty="0" smtClean="0"/>
              <a:t>일반혈액 </a:t>
            </a:r>
            <a:r>
              <a:rPr lang="en-US" altLang="ko-KR" dirty="0" smtClean="0"/>
              <a:t>(pleural fluid)</a:t>
            </a:r>
          </a:p>
          <a:p>
            <a:endParaRPr lang="en-US" altLang="ko-KR" dirty="0" smtClean="0"/>
          </a:p>
          <a:p>
            <a:r>
              <a:rPr lang="ko-KR" altLang="en-US" dirty="0" err="1" smtClean="0"/>
              <a:t>처방명</a:t>
            </a:r>
            <a:r>
              <a:rPr lang="en-US" altLang="ko-KR" dirty="0" smtClean="0"/>
              <a:t>: Fluid examination (cell count)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Cell count by XN-350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TNC			1368/</a:t>
            </a:r>
            <a:r>
              <a:rPr lang="en-US" altLang="ko-KR" dirty="0" err="1" smtClean="0"/>
              <a:t>uL</a:t>
            </a:r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 WBC			1327/</a:t>
            </a:r>
            <a:r>
              <a:rPr lang="en-US" altLang="ko-KR" dirty="0" err="1" smtClean="0"/>
              <a:t>uL</a:t>
            </a:r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 RBC			15500/</a:t>
            </a:r>
            <a:r>
              <a:rPr lang="en-US" altLang="ko-KR" dirty="0" err="1" smtClean="0"/>
              <a:t>uL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WBC differential by XN-350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PMN%			48%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MN%			52%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PMN#			637/</a:t>
            </a:r>
            <a:r>
              <a:rPr lang="en-US" altLang="ko-KR" dirty="0" err="1" smtClean="0"/>
              <a:t>uL</a:t>
            </a:r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 MN#			690/</a:t>
            </a:r>
            <a:r>
              <a:rPr lang="en-US" altLang="ko-KR" dirty="0" err="1" smtClean="0"/>
              <a:t>uL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969611" y="1268760"/>
            <a:ext cx="3714478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검사분류</a:t>
            </a:r>
            <a:r>
              <a:rPr lang="en-US" altLang="ko-KR" dirty="0" smtClean="0"/>
              <a:t>: </a:t>
            </a:r>
            <a:r>
              <a:rPr lang="ko-KR" altLang="en-US" dirty="0" smtClean="0"/>
              <a:t>일반혈액 </a:t>
            </a:r>
            <a:r>
              <a:rPr lang="en-US" altLang="ko-KR" dirty="0" smtClean="0"/>
              <a:t>(body fluid)</a:t>
            </a:r>
          </a:p>
          <a:p>
            <a:endParaRPr lang="en-US" altLang="ko-KR" dirty="0" smtClean="0"/>
          </a:p>
          <a:p>
            <a:r>
              <a:rPr lang="ko-KR" altLang="en-US" dirty="0" err="1" smtClean="0"/>
              <a:t>처방명</a:t>
            </a:r>
            <a:r>
              <a:rPr lang="en-US" altLang="ko-KR" dirty="0" smtClean="0"/>
              <a:t>: CBC 6 </a:t>
            </a:r>
            <a:r>
              <a:rPr lang="ko-KR" altLang="en-US" dirty="0" smtClean="0"/>
              <a:t>종 </a:t>
            </a:r>
            <a:r>
              <a:rPr lang="en-US" altLang="ko-KR" dirty="0" smtClean="0"/>
              <a:t>(CBC 5</a:t>
            </a:r>
            <a:r>
              <a:rPr lang="ko-KR" altLang="en-US" dirty="0" smtClean="0"/>
              <a:t>종</a:t>
            </a:r>
            <a:r>
              <a:rPr lang="en-US" altLang="ko-KR" dirty="0" smtClean="0"/>
              <a:t>+diff)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WBC Count	 	1.180/L</a:t>
            </a:r>
          </a:p>
          <a:p>
            <a:r>
              <a:rPr lang="en-US" altLang="ko-KR" dirty="0" smtClean="0"/>
              <a:t>RBC Count		0.030/L</a:t>
            </a:r>
          </a:p>
          <a:p>
            <a:r>
              <a:rPr lang="en-US" altLang="ko-KR" dirty="0" smtClean="0"/>
              <a:t>Hemoglobin		0</a:t>
            </a:r>
          </a:p>
          <a:p>
            <a:r>
              <a:rPr lang="en-US" altLang="ko-KR" dirty="0" smtClean="0"/>
              <a:t>Hematocrit		0.2%</a:t>
            </a:r>
          </a:p>
          <a:p>
            <a:endParaRPr lang="en-US" altLang="ko-KR" dirty="0"/>
          </a:p>
          <a:p>
            <a:r>
              <a:rPr lang="en-US" altLang="ko-KR" dirty="0" smtClean="0"/>
              <a:t>Differential count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Seg</a:t>
            </a:r>
            <a:r>
              <a:rPr lang="en-US" altLang="ko-KR" dirty="0" smtClean="0"/>
              <a:t>.-neutrophils	39.8%</a:t>
            </a:r>
          </a:p>
          <a:p>
            <a:r>
              <a:rPr lang="en-US" altLang="ko-KR" dirty="0" smtClean="0"/>
              <a:t>  Lymphocytes		19.2%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Monocytes		26.6%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Eosinophils		0.7%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Basophils		9.1%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LUC			13.7%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6208605" y="6525344"/>
            <a:ext cx="27558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/>
              <a:t>M/80, 1740628, </a:t>
            </a:r>
            <a:r>
              <a:rPr lang="ko-KR" altLang="en-US" sz="1200" dirty="0"/>
              <a:t>신 </a:t>
            </a:r>
            <a:r>
              <a:rPr lang="en-US" altLang="ko-KR" sz="1200" dirty="0"/>
              <a:t>O </a:t>
            </a:r>
            <a:r>
              <a:rPr lang="ko-KR" altLang="en-US" sz="1200" dirty="0"/>
              <a:t>훈</a:t>
            </a:r>
            <a:r>
              <a:rPr lang="en-US" altLang="ko-KR" sz="1200" dirty="0"/>
              <a:t>, 2019-02-20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539552" y="1772816"/>
            <a:ext cx="4105611" cy="432048"/>
          </a:xfrm>
          <a:prstGeom prst="rect">
            <a:avLst/>
          </a:prstGeom>
          <a:solidFill>
            <a:schemeClr val="tx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4858877" y="1772816"/>
            <a:ext cx="4105611" cy="432048"/>
          </a:xfrm>
          <a:prstGeom prst="rect">
            <a:avLst/>
          </a:prstGeom>
          <a:solidFill>
            <a:schemeClr val="tx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39552" y="2348880"/>
            <a:ext cx="4105611" cy="3024336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4858877" y="2348879"/>
            <a:ext cx="4105611" cy="3444195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788024" y="5914147"/>
            <a:ext cx="414889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500" dirty="0" smtClean="0"/>
              <a:t>By automated blood cell counts ADVIA 2120i</a:t>
            </a:r>
            <a:endParaRPr lang="ko-KR" altLang="en-US" sz="1500" dirty="0"/>
          </a:p>
        </p:txBody>
      </p:sp>
      <p:sp>
        <p:nvSpPr>
          <p:cNvPr id="10" name="TextBox 9"/>
          <p:cNvSpPr txBox="1"/>
          <p:nvPr/>
        </p:nvSpPr>
        <p:spPr>
          <a:xfrm>
            <a:off x="683568" y="5516077"/>
            <a:ext cx="36248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/>
              <a:t>PMN = </a:t>
            </a:r>
            <a:r>
              <a:rPr lang="en-US" altLang="ko-KR" sz="1600" dirty="0" err="1" smtClean="0"/>
              <a:t>Neutro</a:t>
            </a:r>
            <a:r>
              <a:rPr lang="en-US" altLang="ko-KR" sz="1600" dirty="0" smtClean="0"/>
              <a:t> + (</a:t>
            </a:r>
            <a:r>
              <a:rPr lang="en-US" altLang="ko-KR" sz="1600" dirty="0" err="1" smtClean="0"/>
              <a:t>Eosino</a:t>
            </a:r>
            <a:r>
              <a:rPr lang="en-US" altLang="ko-KR" sz="1600" dirty="0" smtClean="0"/>
              <a:t> + </a:t>
            </a:r>
            <a:r>
              <a:rPr lang="en-US" altLang="ko-KR" sz="1600" dirty="0" err="1" smtClean="0"/>
              <a:t>Baso</a:t>
            </a:r>
            <a:r>
              <a:rPr lang="en-US" altLang="ko-KR" sz="1600" dirty="0" smtClean="0"/>
              <a:t>)</a:t>
            </a:r>
          </a:p>
          <a:p>
            <a:r>
              <a:rPr lang="en-US" altLang="ko-KR" sz="1600" dirty="0" smtClean="0"/>
              <a:t>MN = </a:t>
            </a:r>
            <a:r>
              <a:rPr lang="en-US" altLang="ko-KR" sz="1600" dirty="0" err="1" smtClean="0"/>
              <a:t>Lympho</a:t>
            </a:r>
            <a:r>
              <a:rPr lang="en-US" altLang="ko-KR" sz="1600" dirty="0" smtClean="0"/>
              <a:t> + (mono + </a:t>
            </a:r>
            <a:r>
              <a:rPr lang="en-US" altLang="ko-KR" sz="1600" dirty="0" err="1" smtClean="0"/>
              <a:t>macroph</a:t>
            </a:r>
            <a:r>
              <a:rPr lang="en-US" altLang="ko-KR" sz="1600" dirty="0" smtClean="0"/>
              <a:t>)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51155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40907" y="620688"/>
            <a:ext cx="4523867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검사분류</a:t>
            </a:r>
            <a:r>
              <a:rPr lang="en-US" altLang="ko-KR" dirty="0" smtClean="0"/>
              <a:t>: </a:t>
            </a:r>
            <a:r>
              <a:rPr lang="ko-KR" altLang="en-US" dirty="0" smtClean="0"/>
              <a:t>일반체액 </a:t>
            </a:r>
            <a:r>
              <a:rPr lang="en-US" altLang="ko-KR" dirty="0" smtClean="0"/>
              <a:t>(Pleural fluid)</a:t>
            </a:r>
          </a:p>
          <a:p>
            <a:endParaRPr lang="en-US" altLang="ko-KR" dirty="0" smtClean="0"/>
          </a:p>
          <a:p>
            <a:r>
              <a:rPr lang="ko-KR" altLang="en-US" dirty="0" err="1" smtClean="0"/>
              <a:t>처방명</a:t>
            </a:r>
            <a:r>
              <a:rPr lang="en-US" altLang="ko-KR" dirty="0" smtClean="0"/>
              <a:t>: Body fluid cytology (</a:t>
            </a:r>
            <a:r>
              <a:rPr lang="en-US" altLang="ko-KR" dirty="0" err="1" smtClean="0"/>
              <a:t>cytospin</a:t>
            </a:r>
            <a:r>
              <a:rPr lang="en-US" altLang="ko-KR" dirty="0" smtClean="0"/>
              <a:t>)</a:t>
            </a:r>
          </a:p>
          <a:p>
            <a:endParaRPr lang="en-US" altLang="ko-KR" dirty="0"/>
          </a:p>
          <a:p>
            <a:r>
              <a:rPr lang="ko-KR" altLang="en-US" dirty="0" smtClean="0"/>
              <a:t>검사실 소견</a:t>
            </a:r>
            <a:endParaRPr lang="en-US" altLang="ko-KR" dirty="0" smtClean="0"/>
          </a:p>
          <a:p>
            <a:r>
              <a:rPr lang="en-US" altLang="ko-KR" dirty="0" smtClean="0"/>
              <a:t>(</a:t>
            </a:r>
            <a:r>
              <a:rPr lang="en-US" altLang="ko-KR" dirty="0" err="1" smtClean="0"/>
              <a:t>cytospin</a:t>
            </a:r>
            <a:r>
              <a:rPr lang="en-US" altLang="ko-KR" dirty="0" smtClean="0"/>
              <a:t> – pleural fluid)</a:t>
            </a:r>
          </a:p>
          <a:p>
            <a:endParaRPr lang="en-US" altLang="ko-KR" dirty="0"/>
          </a:p>
          <a:p>
            <a:pPr marL="285750" indent="-285750">
              <a:buFont typeface="Arial" charset="0"/>
              <a:buChar char="•"/>
            </a:pPr>
            <a:r>
              <a:rPr lang="en-US" altLang="ko-KR" dirty="0" err="1" smtClean="0"/>
              <a:t>Serosanguineous</a:t>
            </a:r>
            <a:r>
              <a:rPr lang="en-US" altLang="ko-KR" dirty="0" smtClean="0"/>
              <a:t> on gross appearance</a:t>
            </a:r>
          </a:p>
          <a:p>
            <a:pPr marL="285750" indent="-285750">
              <a:buFont typeface="Arial" charset="0"/>
              <a:buChar char="•"/>
            </a:pPr>
            <a:endParaRPr lang="en-US" altLang="ko-KR" dirty="0"/>
          </a:p>
          <a:p>
            <a:pPr marL="285750" indent="-285750">
              <a:buFont typeface="Arial" charset="0"/>
              <a:buChar char="•"/>
            </a:pPr>
            <a:r>
              <a:rPr lang="en-US" altLang="ko-KR" dirty="0" smtClean="0"/>
              <a:t>Differential: PMN/</a:t>
            </a:r>
            <a:r>
              <a:rPr lang="en-US" altLang="ko-KR" dirty="0" err="1" smtClean="0"/>
              <a:t>Lym</a:t>
            </a:r>
            <a:r>
              <a:rPr lang="en-US" altLang="ko-KR" dirty="0" smtClean="0"/>
              <a:t> dominant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  </a:t>
            </a:r>
            <a:r>
              <a:rPr lang="en-US" altLang="ko-KR" dirty="0" err="1" smtClean="0"/>
              <a:t>Seg</a:t>
            </a:r>
            <a:r>
              <a:rPr lang="en-US" altLang="ko-KR" dirty="0" smtClean="0"/>
              <a:t> 45%, </a:t>
            </a:r>
            <a:r>
              <a:rPr lang="en-US" altLang="ko-KR" dirty="0" err="1" smtClean="0"/>
              <a:t>Lym</a:t>
            </a:r>
            <a:r>
              <a:rPr lang="en-US" altLang="ko-KR" dirty="0" smtClean="0"/>
              <a:t> 15%, macrophage 37%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  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  A few RBCs are seen</a:t>
            </a:r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5928206" y="6289740"/>
            <a:ext cx="27558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/>
              <a:t>M/80, 1740628, </a:t>
            </a:r>
            <a:r>
              <a:rPr lang="ko-KR" altLang="en-US" sz="1200" dirty="0"/>
              <a:t>신 </a:t>
            </a:r>
            <a:r>
              <a:rPr lang="en-US" altLang="ko-KR" sz="1200" dirty="0"/>
              <a:t>O </a:t>
            </a:r>
            <a:r>
              <a:rPr lang="ko-KR" altLang="en-US" sz="1200" dirty="0"/>
              <a:t>훈</a:t>
            </a:r>
            <a:r>
              <a:rPr lang="en-US" altLang="ko-KR" sz="1200" dirty="0"/>
              <a:t>, 2019-02-20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27584" y="5368186"/>
            <a:ext cx="797385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/>
              <a:t>결론</a:t>
            </a:r>
            <a:r>
              <a:rPr lang="en-US" altLang="ko-KR" sz="1400" dirty="0" smtClean="0"/>
              <a:t>: </a:t>
            </a:r>
          </a:p>
          <a:p>
            <a:endParaRPr lang="en-US" altLang="ko-KR" sz="1400" dirty="0" smtClean="0"/>
          </a:p>
          <a:p>
            <a:r>
              <a:rPr lang="en-US" altLang="ko-KR" sz="1400" dirty="0" smtClean="0"/>
              <a:t>monocytes </a:t>
            </a:r>
            <a:r>
              <a:rPr lang="ko-KR" altLang="en-US" sz="1400" dirty="0" smtClean="0"/>
              <a:t>가 많은 경우 실제 </a:t>
            </a:r>
            <a:r>
              <a:rPr lang="en-US" altLang="ko-KR" sz="1400" dirty="0" smtClean="0"/>
              <a:t>neutrophilic effusion</a:t>
            </a:r>
            <a:r>
              <a:rPr lang="ko-KR" altLang="en-US" sz="1400" dirty="0" smtClean="0"/>
              <a:t>이 </a:t>
            </a:r>
            <a:r>
              <a:rPr lang="en-US" altLang="ko-KR" sz="1400" dirty="0" smtClean="0"/>
              <a:t>lymphocytic effusion </a:t>
            </a:r>
            <a:r>
              <a:rPr lang="ko-KR" altLang="en-US" sz="1400" dirty="0" smtClean="0"/>
              <a:t>으로 오인될 수 있다</a:t>
            </a:r>
            <a:r>
              <a:rPr lang="en-US" altLang="ko-KR" sz="1400" dirty="0" smtClean="0"/>
              <a:t>.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2267744" y="1124744"/>
            <a:ext cx="4753683" cy="432048"/>
          </a:xfrm>
          <a:prstGeom prst="rect">
            <a:avLst/>
          </a:prstGeom>
          <a:solidFill>
            <a:schemeClr val="tx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267744" y="1700808"/>
            <a:ext cx="4753683" cy="3024336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039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Total and differential cell counts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614798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</a:pPr>
            <a:r>
              <a:rPr lang="en-US" altLang="ko-KR" sz="1600" dirty="0" smtClean="0"/>
              <a:t>Gold standard: manual counting by </a:t>
            </a:r>
            <a:r>
              <a:rPr lang="en-US" altLang="ko-KR" sz="1600" dirty="0" err="1" smtClean="0"/>
              <a:t>Neubauer</a:t>
            </a:r>
            <a:r>
              <a:rPr lang="en-US" altLang="ko-KR" sz="1600" dirty="0" smtClean="0"/>
              <a:t> </a:t>
            </a:r>
            <a:r>
              <a:rPr lang="en-US" altLang="ko-KR" sz="1600" dirty="0" err="1" smtClean="0"/>
              <a:t>hemocytometer</a:t>
            </a:r>
            <a:r>
              <a:rPr lang="en-US" altLang="ko-KR" sz="1600" dirty="0" smtClean="0"/>
              <a:t> &amp; </a:t>
            </a:r>
            <a:r>
              <a:rPr lang="en-US" altLang="ko-KR" sz="1600" dirty="0" err="1" smtClean="0"/>
              <a:t>cytocentrifuged</a:t>
            </a:r>
            <a:r>
              <a:rPr lang="en-US" altLang="ko-KR" sz="1600" dirty="0" smtClean="0"/>
              <a:t> Wright (or May-Gr</a:t>
            </a:r>
            <a:r>
              <a:rPr lang="hu-HU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ű</a:t>
            </a:r>
            <a:r>
              <a:rPr lang="en-US" altLang="ko-K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nwald</a:t>
            </a:r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-Giemsa) staining (</a:t>
            </a:r>
            <a:r>
              <a:rPr lang="en-US" altLang="ko-K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cytospin</a:t>
            </a:r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), respectively</a:t>
            </a:r>
            <a:endParaRPr lang="en-US" altLang="ko-KR" sz="1600" dirty="0" smtClean="0"/>
          </a:p>
          <a:p>
            <a:pPr>
              <a:lnSpc>
                <a:spcPct val="160000"/>
              </a:lnSpc>
              <a:buFontTx/>
              <a:buChar char="-"/>
            </a:pPr>
            <a:r>
              <a:rPr lang="en-US" altLang="ko-KR" sz="1600" dirty="0" smtClean="0"/>
              <a:t>Time-consuming &amp; labor-intensive</a:t>
            </a:r>
            <a:endParaRPr lang="en-US" altLang="ko-KR" sz="1600" dirty="0"/>
          </a:p>
          <a:p>
            <a:pPr>
              <a:lnSpc>
                <a:spcPct val="160000"/>
              </a:lnSpc>
              <a:buFontTx/>
              <a:buChar char="-"/>
            </a:pPr>
            <a:r>
              <a:rPr lang="en-US" altLang="ko-KR" sz="1600" dirty="0"/>
              <a:t>Dependent on the skilled laboratory </a:t>
            </a:r>
            <a:r>
              <a:rPr lang="en-US" altLang="ko-KR" sz="1600" dirty="0" smtClean="0"/>
              <a:t>personnel</a:t>
            </a:r>
          </a:p>
          <a:p>
            <a:pPr>
              <a:lnSpc>
                <a:spcPct val="160000"/>
              </a:lnSpc>
              <a:buFontTx/>
              <a:buChar char="-"/>
            </a:pPr>
            <a:r>
              <a:rPr lang="en-US" altLang="ko-KR" sz="1600" dirty="0" smtClean="0"/>
              <a:t>Intra- and inter-observer variation</a:t>
            </a:r>
            <a:endParaRPr lang="en-US" altLang="ko-KR" sz="1600" dirty="0"/>
          </a:p>
          <a:p>
            <a:pPr>
              <a:lnSpc>
                <a:spcPct val="160000"/>
              </a:lnSpc>
              <a:buFontTx/>
              <a:buChar char="-"/>
            </a:pPr>
            <a:r>
              <a:rPr lang="en-US" altLang="ko-KR" sz="1600" dirty="0"/>
              <a:t>In-nature imprecise and inaccurate </a:t>
            </a:r>
          </a:p>
          <a:p>
            <a:pPr marL="0" indent="0">
              <a:lnSpc>
                <a:spcPct val="160000"/>
              </a:lnSpc>
              <a:buNone/>
            </a:pPr>
            <a:endParaRPr lang="ko-KR" altLang="en-US" sz="16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4214998"/>
            <a:ext cx="4104456" cy="23823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59632" y="5221509"/>
            <a:ext cx="2940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err="1" smtClean="0"/>
              <a:t>Neubauer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hemocytometer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8085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Evolution of cell counter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96470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altLang="ko-KR" sz="1600" dirty="0"/>
              <a:t>Automated cell counters </a:t>
            </a:r>
            <a:r>
              <a:rPr lang="ko-KR" altLang="en-US" sz="1600" dirty="0"/>
              <a:t>의 임상 적용</a:t>
            </a:r>
            <a:endParaRPr lang="en-US" altLang="ko-KR" sz="1600" dirty="0"/>
          </a:p>
          <a:p>
            <a:r>
              <a:rPr lang="en-US" altLang="ko-KR" sz="1600" dirty="0"/>
              <a:t>Blood</a:t>
            </a:r>
            <a:r>
              <a:rPr lang="ko-KR" altLang="en-US" sz="1600" dirty="0"/>
              <a:t> </a:t>
            </a:r>
            <a:r>
              <a:rPr lang="en-US" altLang="ko-KR" sz="1600" dirty="0"/>
              <a:t>analysis =&gt; urine analysis =&gt; </a:t>
            </a:r>
            <a:r>
              <a:rPr lang="en-US" altLang="ko-KR" sz="1600" dirty="0" smtClean="0"/>
              <a:t>body </a:t>
            </a:r>
            <a:r>
              <a:rPr lang="en-US" altLang="ko-KR" sz="1600" dirty="0"/>
              <a:t>fluid &amp; synovial fluid</a:t>
            </a:r>
          </a:p>
          <a:p>
            <a:pPr marL="0" indent="0">
              <a:buNone/>
            </a:pPr>
            <a:endParaRPr lang="en-US" altLang="ko-KR" sz="16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924944"/>
            <a:ext cx="4591050" cy="200977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536967"/>
            <a:ext cx="4069697" cy="305227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9748" y="5764613"/>
            <a:ext cx="36361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/>
              <a:t>Siemens ADVIA 2120i Hematology system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28847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Automated </a:t>
            </a:r>
            <a:r>
              <a:rPr lang="en-US" altLang="ko-KR" dirty="0"/>
              <a:t>a</a:t>
            </a:r>
            <a:r>
              <a:rPr lang="en-US" altLang="ko-KR" dirty="0" smtClean="0"/>
              <a:t>nalyzer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12776"/>
          </a:xfrm>
        </p:spPr>
        <p:txBody>
          <a:bodyPr>
            <a:normAutofit/>
          </a:bodyPr>
          <a:lstStyle/>
          <a:p>
            <a:r>
              <a:rPr lang="en-US" altLang="ko-KR" sz="1600" dirty="0" smtClean="0"/>
              <a:t>Flow cytometry </a:t>
            </a:r>
            <a:r>
              <a:rPr lang="ko-KR" altLang="en-US" sz="1600" dirty="0" smtClean="0"/>
              <a:t>의 방법 이용</a:t>
            </a:r>
            <a:endParaRPr lang="en-US" altLang="ko-KR" sz="1600" dirty="0" smtClean="0"/>
          </a:p>
          <a:p>
            <a:r>
              <a:rPr lang="en-US" altLang="ko-KR" sz="1600" dirty="0" smtClean="0"/>
              <a:t>Total WBC counters- using two-angle laser light scatter signals</a:t>
            </a:r>
          </a:p>
          <a:p>
            <a:r>
              <a:rPr lang="en-US" altLang="ko-KR" sz="1600" dirty="0" smtClean="0"/>
              <a:t>Differential counting: peroxidase staining (x axis) and size (y axis)</a:t>
            </a:r>
          </a:p>
          <a:p>
            <a:r>
              <a:rPr lang="en-US" altLang="ko-KR" sz="1600" dirty="0" smtClean="0"/>
              <a:t>Monocyte and large undifferentiated cells =&gt; monocyte/mesothelial cell population</a:t>
            </a:r>
            <a:r>
              <a:rPr lang="ko-KR" altLang="en-US" sz="1600" dirty="0" smtClean="0"/>
              <a:t>으로 분류</a:t>
            </a:r>
            <a:endParaRPr lang="en-US" altLang="ko-KR" sz="1600" dirty="0" smtClean="0"/>
          </a:p>
          <a:p>
            <a:endParaRPr lang="en-US" altLang="ko-KR" sz="16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3212977"/>
            <a:ext cx="4824536" cy="334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87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5616" y="3140968"/>
            <a:ext cx="7488832" cy="338437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ko-KR" altLang="en-US" sz="1600" dirty="0" smtClean="0"/>
              <a:t>목적</a:t>
            </a:r>
            <a:r>
              <a:rPr lang="en-US" altLang="ko-KR" sz="1600" dirty="0" smtClean="0"/>
              <a:t>: pleural fluid WBC count and differential count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altLang="ko-KR" sz="1600" dirty="0" smtClean="0"/>
              <a:t>Automated cell count are compared to manual count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ko-KR" altLang="en-US" sz="1600" dirty="0" smtClean="0"/>
              <a:t>다양한 </a:t>
            </a:r>
            <a:r>
              <a:rPr lang="en-US" altLang="ko-KR" sz="1600" dirty="0" smtClean="0"/>
              <a:t>tube : EDTA tube vs glass tube vs plastic tube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altLang="ko-KR" sz="1600" dirty="0" smtClean="0"/>
              <a:t>Within 4 h vs 24 h </a:t>
            </a:r>
            <a:r>
              <a:rPr lang="ko-KR" altLang="en-US" sz="1600" dirty="0" smtClean="0"/>
              <a:t>후 시행한 것과 비교</a:t>
            </a:r>
            <a:endParaRPr lang="en-US" altLang="ko-KR" sz="1600" dirty="0" smtClean="0"/>
          </a:p>
          <a:p>
            <a:pPr>
              <a:lnSpc>
                <a:spcPct val="150000"/>
              </a:lnSpc>
              <a:buFontTx/>
              <a:buChar char="-"/>
            </a:pPr>
            <a:endParaRPr lang="en-US" altLang="ko-KR" sz="16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ko-KR" altLang="en-US" sz="1600" dirty="0" smtClean="0"/>
              <a:t>방법</a:t>
            </a: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rgbClr val="FF0000"/>
                </a:solidFill>
              </a:rPr>
              <a:t>Automated cell counter, ADVIA-120 </a:t>
            </a:r>
            <a:r>
              <a:rPr lang="ko-KR" altLang="en-US" sz="1600" dirty="0" smtClean="0">
                <a:solidFill>
                  <a:srgbClr val="FF0000"/>
                </a:solidFill>
              </a:rPr>
              <a:t>을 이용하여 </a:t>
            </a:r>
            <a:r>
              <a:rPr lang="en-US" altLang="ko-KR" sz="1600" dirty="0" smtClean="0">
                <a:solidFill>
                  <a:srgbClr val="FF0000"/>
                </a:solidFill>
              </a:rPr>
              <a:t>WBC &amp; diff count </a:t>
            </a:r>
            <a:r>
              <a:rPr lang="ko-KR" altLang="en-US" sz="1600" dirty="0" smtClean="0">
                <a:solidFill>
                  <a:srgbClr val="FF0000"/>
                </a:solidFill>
              </a:rPr>
              <a:t>시행</a:t>
            </a:r>
            <a:endParaRPr lang="en-US" altLang="ko-KR" sz="1600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rgbClr val="FF0000"/>
                </a:solidFill>
              </a:rPr>
              <a:t>Manual count: </a:t>
            </a:r>
            <a:r>
              <a:rPr lang="en-US" altLang="ko-KR" sz="1600" dirty="0" err="1" smtClean="0">
                <a:solidFill>
                  <a:srgbClr val="FF0000"/>
                </a:solidFill>
              </a:rPr>
              <a:t>Neubauer</a:t>
            </a:r>
            <a:r>
              <a:rPr lang="en-US" altLang="ko-KR" sz="1600" dirty="0" smtClean="0">
                <a:solidFill>
                  <a:srgbClr val="FF0000"/>
                </a:solidFill>
              </a:rPr>
              <a:t> </a:t>
            </a:r>
            <a:r>
              <a:rPr lang="en-US" altLang="ko-KR" sz="1600" dirty="0" err="1" smtClean="0">
                <a:solidFill>
                  <a:srgbClr val="FF0000"/>
                </a:solidFill>
              </a:rPr>
              <a:t>hemocytometer</a:t>
            </a:r>
            <a:r>
              <a:rPr lang="en-US" altLang="ko-KR" sz="1600" dirty="0" smtClean="0">
                <a:solidFill>
                  <a:srgbClr val="FF0000"/>
                </a:solidFill>
              </a:rPr>
              <a:t> and Wright stained blood smear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286756"/>
            <a:ext cx="6238097" cy="2461117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6" y="2564904"/>
            <a:ext cx="2376264" cy="20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18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altLang="ko-KR" sz="3200" dirty="0" smtClean="0"/>
              <a:t>Glass tube vs EDTA tube vs plastic tube</a:t>
            </a:r>
            <a:endParaRPr lang="ko-KR" altLang="en-US" sz="32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2276871"/>
            <a:ext cx="2774703" cy="2774703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313602"/>
            <a:ext cx="2736304" cy="27363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9552" y="5301208"/>
            <a:ext cx="1863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Glass plain tube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75856" y="5327367"/>
            <a:ext cx="25961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EDTA plain plastic tube</a:t>
            </a:r>
            <a:endParaRPr lang="ko-KR" altLang="en-US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220056"/>
            <a:ext cx="2744955" cy="28298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058098" y="5327367"/>
            <a:ext cx="2729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Falcon plain plastic tube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946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04662" y="260648"/>
            <a:ext cx="8229600" cy="1143000"/>
          </a:xfrm>
        </p:spPr>
        <p:txBody>
          <a:bodyPr/>
          <a:lstStyle/>
          <a:p>
            <a:r>
              <a:rPr lang="en-US" altLang="ko-KR" dirty="0" smtClean="0"/>
              <a:t>Total WBC count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662" y="1787909"/>
            <a:ext cx="5247450" cy="274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4662" y="4964975"/>
            <a:ext cx="8703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dirty="0" smtClean="0"/>
              <a:t>Manual and automated counting methods on EDTA-treated glass tube 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 = nearly identical (</a:t>
            </a:r>
            <a:r>
              <a:rPr lang="en-US" altLang="ko-KR" i="1" dirty="0" smtClean="0"/>
              <a:t>r</a:t>
            </a:r>
            <a:r>
              <a:rPr lang="en-US" altLang="ko-KR" dirty="0" smtClean="0"/>
              <a:t> = 0.92; p &lt; 0.001)</a:t>
            </a:r>
          </a:p>
          <a:p>
            <a:endParaRPr lang="en-US" altLang="ko-KR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dirty="0" smtClean="0"/>
              <a:t>Plastic and glass tube =&gt; cell clumping =&gt; lower counts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724128" y="6463029"/>
            <a:ext cx="32848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/>
              <a:t>Conner BD et al, Chest 2003;123:1181</a:t>
            </a:r>
            <a:endParaRPr lang="ko-KR" altLang="en-US" sz="1400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6007" y="1883377"/>
            <a:ext cx="3111939" cy="284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33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1143000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Differential </a:t>
            </a:r>
            <a:r>
              <a:rPr lang="en-US" altLang="ko-KR" sz="2800" dirty="0"/>
              <a:t>WBC </a:t>
            </a:r>
            <a:r>
              <a:rPr lang="en-US" altLang="ko-KR" sz="2800" dirty="0" smtClean="0"/>
              <a:t>counts: manual vs automated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432539" y="2780928"/>
            <a:ext cx="3250704" cy="190080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altLang="ko-KR" sz="1600" dirty="0" smtClean="0"/>
              <a:t>Total WBC counts </a:t>
            </a:r>
            <a:r>
              <a:rPr lang="ko-KR" altLang="en-US" sz="1600" dirty="0" smtClean="0"/>
              <a:t>와 달리 </a:t>
            </a:r>
            <a:r>
              <a:rPr lang="en-US" altLang="ko-KR" sz="1600" dirty="0" smtClean="0"/>
              <a:t>Diff WBC counts </a:t>
            </a:r>
            <a:r>
              <a:rPr lang="ko-KR" altLang="en-US" sz="1600" dirty="0" smtClean="0"/>
              <a:t>는 </a:t>
            </a:r>
            <a:r>
              <a:rPr lang="en-US" altLang="ko-KR" sz="1600" dirty="0" smtClean="0"/>
              <a:t>not closely correlated</a:t>
            </a:r>
          </a:p>
          <a:p>
            <a:pPr>
              <a:lnSpc>
                <a:spcPct val="150000"/>
              </a:lnSpc>
            </a:pPr>
            <a:r>
              <a:rPr lang="en-US" altLang="ko-KR" sz="1600" dirty="0" smtClean="0"/>
              <a:t>Neutrophils, R = 0.63</a:t>
            </a:r>
          </a:p>
          <a:p>
            <a:pPr>
              <a:lnSpc>
                <a:spcPct val="150000"/>
              </a:lnSpc>
            </a:pPr>
            <a:r>
              <a:rPr lang="en-US" altLang="ko-KR" sz="1600" dirty="0" smtClean="0"/>
              <a:t>SEE = 12.8%</a:t>
            </a:r>
          </a:p>
          <a:p>
            <a:pPr>
              <a:lnSpc>
                <a:spcPct val="150000"/>
              </a:lnSpc>
            </a:pPr>
            <a:endParaRPr lang="ko-KR" altLang="en-US" sz="16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492896"/>
            <a:ext cx="4843800" cy="408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9552" y="1916832"/>
            <a:ext cx="2071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Neutrophil counts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5106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Effects of storage on pleural fluid WBC counts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59350"/>
          </a:xfrm>
        </p:spPr>
        <p:txBody>
          <a:bodyPr>
            <a:normAutofit/>
          </a:bodyPr>
          <a:lstStyle/>
          <a:p>
            <a:r>
              <a:rPr lang="en-US" altLang="ko-KR" sz="1600" dirty="0" smtClean="0"/>
              <a:t>Within 4 h vs 24 h, EDTA-tube : virtually no difference</a:t>
            </a:r>
            <a:endParaRPr lang="en-US" altLang="ko-KR" sz="1600" dirty="0"/>
          </a:p>
          <a:p>
            <a:r>
              <a:rPr lang="en-US" altLang="ko-KR" sz="1600" dirty="0" smtClean="0"/>
              <a:t>Except for the counts with the glass tubes</a:t>
            </a:r>
          </a:p>
          <a:p>
            <a:r>
              <a:rPr lang="en-US" altLang="ko-KR" sz="1600" dirty="0" smtClean="0"/>
              <a:t>Therefore, a 24-h delay in determining pleural fluid cell counts is acceptable</a:t>
            </a:r>
            <a:endParaRPr lang="ko-KR" altLang="en-US" sz="16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759550"/>
            <a:ext cx="5157750" cy="3550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60232" y="6011996"/>
            <a:ext cx="1707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rgbClr val="FF0000"/>
                </a:solidFill>
              </a:rPr>
              <a:t>Glass tubes (x)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207" y="3068961"/>
            <a:ext cx="2840300" cy="2840300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457200" y="5445224"/>
            <a:ext cx="5312110" cy="216024"/>
          </a:xfrm>
          <a:prstGeom prst="rect">
            <a:avLst/>
          </a:prstGeom>
          <a:solidFill>
            <a:schemeClr val="tx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882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Differential cell counts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altLang="ko-KR" sz="1800" dirty="0" smtClean="0"/>
              <a:t>Helpful in narrowing the differential diagnosis</a:t>
            </a:r>
          </a:p>
          <a:p>
            <a:pPr>
              <a:lnSpc>
                <a:spcPct val="200000"/>
              </a:lnSpc>
            </a:pPr>
            <a:r>
              <a:rPr lang="en-US" altLang="ko-KR" sz="1800" u="sng" dirty="0" smtClean="0">
                <a:solidFill>
                  <a:srgbClr val="FF0000"/>
                </a:solidFill>
              </a:rPr>
              <a:t>But not disease-specific</a:t>
            </a:r>
          </a:p>
          <a:p>
            <a:pPr>
              <a:lnSpc>
                <a:spcPct val="200000"/>
              </a:lnSpc>
            </a:pPr>
            <a:r>
              <a:rPr lang="en-US" altLang="ko-KR" sz="1800" dirty="0"/>
              <a:t>Determined by </a:t>
            </a:r>
            <a:r>
              <a:rPr lang="en-US" altLang="ko-KR" sz="1800" dirty="0">
                <a:solidFill>
                  <a:srgbClr val="FF0000"/>
                </a:solidFill>
              </a:rPr>
              <a:t>the </a:t>
            </a:r>
            <a:r>
              <a:rPr lang="en-US" altLang="ko-KR" sz="1800" dirty="0" smtClean="0">
                <a:solidFill>
                  <a:srgbClr val="FF0000"/>
                </a:solidFill>
              </a:rPr>
              <a:t>injury type and </a:t>
            </a:r>
            <a:r>
              <a:rPr lang="en-US" altLang="ko-KR" sz="1800" dirty="0">
                <a:solidFill>
                  <a:srgbClr val="FF0000"/>
                </a:solidFill>
              </a:rPr>
              <a:t>the </a:t>
            </a:r>
            <a:r>
              <a:rPr lang="en-US" altLang="ko-KR" sz="1800" dirty="0" smtClean="0">
                <a:solidFill>
                  <a:srgbClr val="FF0000"/>
                </a:solidFill>
              </a:rPr>
              <a:t>thoracentesis timing</a:t>
            </a:r>
            <a:endParaRPr lang="en-US" altLang="ko-KR" sz="1800" dirty="0">
              <a:solidFill>
                <a:srgbClr val="FF0000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800" dirty="0"/>
              <a:t>Acute response to </a:t>
            </a:r>
            <a:r>
              <a:rPr lang="en-US" altLang="ko-KR" sz="1800" dirty="0">
                <a:solidFill>
                  <a:srgbClr val="FF0000"/>
                </a:solidFill>
              </a:rPr>
              <a:t>any pleural </a:t>
            </a:r>
            <a:r>
              <a:rPr lang="en-US" altLang="ko-KR" sz="1800" dirty="0" smtClean="0">
                <a:solidFill>
                  <a:srgbClr val="FF0000"/>
                </a:solidFill>
              </a:rPr>
              <a:t>injury </a:t>
            </a:r>
            <a:r>
              <a:rPr lang="en-US" altLang="ko-KR" sz="1800" dirty="0" smtClean="0"/>
              <a:t>attracts </a:t>
            </a:r>
            <a:r>
              <a:rPr lang="en-US" altLang="ko-KR" sz="1800" dirty="0"/>
              <a:t>neutrophils to pleural space</a:t>
            </a:r>
            <a:r>
              <a:rPr lang="en-US" altLang="ko-KR" sz="1800" dirty="0" smtClean="0"/>
              <a:t>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altLang="ko-KR" sz="1800" dirty="0" smtClean="0"/>
              <a:t>Whether </a:t>
            </a:r>
            <a:r>
              <a:rPr lang="en-US" altLang="ko-KR" sz="1800" dirty="0" smtClean="0">
                <a:solidFill>
                  <a:srgbClr val="FF0000"/>
                </a:solidFill>
              </a:rPr>
              <a:t>infectious, immunologic, or malignant</a:t>
            </a:r>
            <a:endParaRPr lang="en-US" altLang="ko-KR" sz="1800" dirty="0">
              <a:solidFill>
                <a:srgbClr val="FF0000"/>
              </a:solidFill>
            </a:endParaRPr>
          </a:p>
          <a:p>
            <a:pPr>
              <a:lnSpc>
                <a:spcPct val="200000"/>
              </a:lnSpc>
            </a:pP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90550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Results-summary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5616" y="1844824"/>
            <a:ext cx="6419056" cy="26208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dirty="0" smtClean="0"/>
              <a:t>1. Total WBC counts (EDTA tube): manual vs automated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: virtually identical</a:t>
            </a:r>
          </a:p>
          <a:p>
            <a:pPr marL="514350" indent="-514350">
              <a:buFont typeface="+mj-lt"/>
              <a:buAutoNum type="arabicPeriod"/>
            </a:pP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 smtClean="0"/>
              <a:t>2. Not affected if the fluid is stored for 24 h</a:t>
            </a:r>
          </a:p>
          <a:p>
            <a:pPr marL="514350" indent="-514350">
              <a:buFont typeface="+mj-lt"/>
              <a:buAutoNum type="arabicPeriod"/>
            </a:pP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 smtClean="0"/>
              <a:t>3. Differential cell counts by automated cell counter</a:t>
            </a:r>
          </a:p>
          <a:p>
            <a:pPr marL="0" indent="0">
              <a:buNone/>
            </a:pPr>
            <a:r>
              <a:rPr lang="en-US" altLang="ko-KR" sz="1800" dirty="0" smtClean="0"/>
              <a:t>   : Not sufficiently accurate for clinical use</a:t>
            </a:r>
          </a:p>
          <a:p>
            <a:pPr marL="0" indent="0">
              <a:buNone/>
            </a:pP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04324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1331640" y="260648"/>
            <a:ext cx="6798598" cy="1440160"/>
            <a:chOff x="1013762" y="332656"/>
            <a:chExt cx="7583866" cy="1722494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13762" y="332656"/>
              <a:ext cx="7187161" cy="1439505"/>
            </a:xfrm>
            <a:prstGeom prst="rect">
              <a:avLst/>
            </a:prstGeom>
          </p:spPr>
        </p:pic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04048" y="1844824"/>
              <a:ext cx="3593580" cy="210326"/>
            </a:xfrm>
            <a:prstGeom prst="rect">
              <a:avLst/>
            </a:prstGeom>
          </p:spPr>
        </p:pic>
      </p:grpSp>
      <p:pic>
        <p:nvPicPr>
          <p:cNvPr id="6" name="그림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6" y="1916832"/>
            <a:ext cx="8476391" cy="4896544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6228184" y="2636912"/>
            <a:ext cx="576064" cy="1224136"/>
          </a:xfrm>
          <a:prstGeom prst="rect">
            <a:avLst/>
          </a:prstGeom>
          <a:solidFill>
            <a:schemeClr val="accent2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직사각형 1"/>
          <p:cNvSpPr/>
          <p:nvPr/>
        </p:nvSpPr>
        <p:spPr>
          <a:xfrm>
            <a:off x="1714966" y="5445224"/>
            <a:ext cx="3289082" cy="216024"/>
          </a:xfrm>
          <a:prstGeom prst="rect">
            <a:avLst/>
          </a:prstGeom>
          <a:solidFill>
            <a:srgbClr val="FFFF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5315366" y="5445224"/>
            <a:ext cx="3289082" cy="216024"/>
          </a:xfrm>
          <a:prstGeom prst="rect">
            <a:avLst/>
          </a:prstGeom>
          <a:solidFill>
            <a:srgbClr val="FFFF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4067944" y="6381328"/>
            <a:ext cx="44462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altLang="ko-KR" sz="1400" dirty="0" smtClean="0">
                <a:solidFill>
                  <a:srgbClr val="FF0000"/>
                </a:solidFill>
              </a:rPr>
              <a:t>  Neoplastic cells : </a:t>
            </a:r>
            <a:r>
              <a:rPr lang="en-US" altLang="ko-KR" sz="1400" dirty="0">
                <a:solidFill>
                  <a:srgbClr val="FF0000"/>
                </a:solidFill>
              </a:rPr>
              <a:t>24hr </a:t>
            </a:r>
            <a:r>
              <a:rPr lang="ko-KR" altLang="en-US" sz="1400" dirty="0">
                <a:solidFill>
                  <a:srgbClr val="FF0000"/>
                </a:solidFill>
              </a:rPr>
              <a:t>후에는 </a:t>
            </a:r>
            <a:r>
              <a:rPr lang="en-US" altLang="ko-KR" sz="1400" dirty="0">
                <a:solidFill>
                  <a:srgbClr val="FF0000"/>
                </a:solidFill>
              </a:rPr>
              <a:t>clear degeneration</a:t>
            </a:r>
            <a:endParaRPr lang="ko-KR" altLang="en-US" sz="1400" dirty="0">
              <a:solidFill>
                <a:srgbClr val="FF0000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923928" y="3923183"/>
            <a:ext cx="475601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altLang="ko-KR" sz="1400" dirty="0" smtClean="0">
                <a:solidFill>
                  <a:srgbClr val="FF0000"/>
                </a:solidFill>
              </a:rPr>
              <a:t>when </a:t>
            </a:r>
            <a:r>
              <a:rPr lang="en-US" altLang="ko-KR" sz="1400" dirty="0">
                <a:solidFill>
                  <a:srgbClr val="FF0000"/>
                </a:solidFill>
              </a:rPr>
              <a:t>stored at 4 C in an anticoagulant-treated tube</a:t>
            </a:r>
            <a:endParaRPr lang="ko-KR" altLang="en-US" sz="1400" dirty="0">
              <a:solidFill>
                <a:srgbClr val="FF0000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627784" y="2636912"/>
            <a:ext cx="576064" cy="1224136"/>
          </a:xfrm>
          <a:prstGeom prst="rect">
            <a:avLst/>
          </a:prstGeom>
          <a:solidFill>
            <a:schemeClr val="accent2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296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Summary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600" dirty="0" smtClean="0"/>
              <a:t>1.  Neutrophilic pleural effusion</a:t>
            </a:r>
          </a:p>
          <a:p>
            <a:pPr>
              <a:buFontTx/>
              <a:buChar char="-"/>
            </a:pPr>
            <a:r>
              <a:rPr lang="en-US" altLang="ko-KR" sz="1600" dirty="0" smtClean="0"/>
              <a:t>Exudate of acute stage, whether infectious, immunologic, or malignant</a:t>
            </a:r>
          </a:p>
          <a:p>
            <a:pPr>
              <a:buFontTx/>
              <a:buChar char="-"/>
            </a:pPr>
            <a:r>
              <a:rPr lang="en-US" altLang="ko-KR" sz="1600" dirty="0" smtClean="0"/>
              <a:t>MPE &amp; TPE as well as PPE</a:t>
            </a:r>
          </a:p>
          <a:p>
            <a:pPr>
              <a:buFontTx/>
              <a:buChar char="-"/>
            </a:pPr>
            <a:endParaRPr lang="en-US" altLang="ko-KR" sz="1600" dirty="0"/>
          </a:p>
          <a:p>
            <a:pPr marL="0" indent="0">
              <a:buNone/>
            </a:pPr>
            <a:r>
              <a:rPr lang="en-US" altLang="ko-KR" sz="1600" dirty="0" smtClean="0"/>
              <a:t>2. Differential diagnosis between neutrophilic pleural effusions</a:t>
            </a:r>
          </a:p>
          <a:p>
            <a:pPr>
              <a:buFontTx/>
              <a:buChar char="-"/>
            </a:pPr>
            <a:r>
              <a:rPr lang="en-US" altLang="ko-KR" sz="1600" dirty="0" smtClean="0"/>
              <a:t>Available biomarkers and </a:t>
            </a:r>
            <a:r>
              <a:rPr lang="en-US" altLang="ko-KR" sz="1600" dirty="0" err="1" smtClean="0"/>
              <a:t>cytospin</a:t>
            </a:r>
            <a:r>
              <a:rPr lang="en-US" altLang="ko-KR" sz="1600" dirty="0" smtClean="0"/>
              <a:t> </a:t>
            </a:r>
          </a:p>
          <a:p>
            <a:pPr marL="0" indent="0">
              <a:buNone/>
            </a:pPr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•    </a:t>
            </a:r>
            <a:r>
              <a:rPr lang="en-US" altLang="ko-KR" sz="1600" dirty="0" smtClean="0"/>
              <a:t>CRP =&gt; PPE</a:t>
            </a:r>
          </a:p>
          <a:p>
            <a:pPr marL="0" indent="0">
              <a:buNone/>
            </a:pP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ko-KR" sz="1600" dirty="0" smtClean="0"/>
              <a:t>ADA =&gt; TPE</a:t>
            </a:r>
          </a:p>
          <a:p>
            <a:pPr marL="0" indent="0">
              <a:buNone/>
            </a:pP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ko-KR" sz="1600" dirty="0" smtClean="0"/>
              <a:t>CEA =&gt; MPE</a:t>
            </a:r>
          </a:p>
          <a:p>
            <a:pPr marL="0" indent="0">
              <a:buNone/>
            </a:pP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ko-KR" sz="1600" dirty="0" err="1" smtClean="0"/>
              <a:t>Cytospin</a:t>
            </a:r>
            <a:r>
              <a:rPr lang="en-US" altLang="ko-KR" sz="1600" dirty="0" smtClean="0"/>
              <a:t> =&gt; more accurate differential cell counts and early diagnosis of MPE</a:t>
            </a:r>
          </a:p>
          <a:p>
            <a:pPr>
              <a:buFontTx/>
              <a:buChar char="-"/>
            </a:pPr>
            <a:endParaRPr lang="en-US" altLang="ko-KR" sz="1600" dirty="0"/>
          </a:p>
          <a:p>
            <a:pPr marL="0" indent="0">
              <a:buNone/>
            </a:pPr>
            <a:r>
              <a:rPr lang="en-US" altLang="ko-KR" sz="1600" dirty="0" smtClean="0"/>
              <a:t>3. Variations of pleural fluid WBC counts due to different container and methods </a:t>
            </a:r>
          </a:p>
          <a:p>
            <a:pPr>
              <a:buFontTx/>
              <a:buChar char="-"/>
            </a:pPr>
            <a:r>
              <a:rPr lang="en-US" altLang="ko-KR" sz="1600" dirty="0" smtClean="0"/>
              <a:t>EDTA-tube</a:t>
            </a:r>
          </a:p>
          <a:p>
            <a:pPr>
              <a:buFontTx/>
              <a:buChar char="-"/>
            </a:pPr>
            <a:r>
              <a:rPr lang="en-US" altLang="ko-KR" sz="1600" dirty="0" smtClean="0"/>
              <a:t>Within 24 h</a:t>
            </a:r>
          </a:p>
          <a:p>
            <a:pPr>
              <a:buFontTx/>
              <a:buChar char="-"/>
            </a:pPr>
            <a:r>
              <a:rPr lang="en-US" altLang="ko-KR" sz="1600" dirty="0" smtClean="0"/>
              <a:t>Limitations of current automated cell counter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76549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7811938" cy="5064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5877272"/>
            <a:ext cx="763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/>
              <a:t>Macrophages should be differentiated from mesothelial cells. </a:t>
            </a:r>
          </a:p>
          <a:p>
            <a:r>
              <a:rPr lang="en-US" altLang="ko-KR" sz="1400" dirty="0" smtClean="0"/>
              <a:t>They arise from either mesothelial cells or circulating mononuclear cells.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13632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88640"/>
            <a:ext cx="8229600" cy="14687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altLang="ko-KR" sz="1400" dirty="0" smtClean="0"/>
              <a:t>The pleural fluid WBCs were partitioned into three classifications</a:t>
            </a:r>
          </a:p>
          <a:p>
            <a:pPr>
              <a:buAutoNum type="arabicPeriod"/>
            </a:pPr>
            <a:r>
              <a:rPr lang="en-US" altLang="ko-KR" sz="1400" dirty="0" err="1" smtClean="0"/>
              <a:t>Polymorphonuclear</a:t>
            </a:r>
            <a:r>
              <a:rPr lang="en-US" altLang="ko-KR" sz="1400" dirty="0" smtClean="0"/>
              <a:t> leukocytes, including eosinophils</a:t>
            </a:r>
          </a:p>
          <a:p>
            <a:pPr>
              <a:buAutoNum type="arabicPeriod"/>
            </a:pPr>
            <a:r>
              <a:rPr lang="en-US" altLang="ko-KR" sz="1400" dirty="0" smtClean="0"/>
              <a:t>Small lymphocytes</a:t>
            </a:r>
          </a:p>
          <a:p>
            <a:pPr>
              <a:buAutoNum type="arabicPeriod"/>
            </a:pPr>
            <a:r>
              <a:rPr lang="en-US" altLang="ko-KR" sz="1400" dirty="0" smtClean="0">
                <a:solidFill>
                  <a:srgbClr val="FF0000"/>
                </a:solidFill>
              </a:rPr>
              <a:t>Mononuclear cells other than small lymphocytes</a:t>
            </a:r>
          </a:p>
          <a:p>
            <a:pPr>
              <a:buFontTx/>
              <a:buChar char="-"/>
            </a:pPr>
            <a:r>
              <a:rPr lang="en-US" altLang="ko-KR" sz="1400" dirty="0" smtClean="0">
                <a:solidFill>
                  <a:srgbClr val="FF0000"/>
                </a:solidFill>
              </a:rPr>
              <a:t>Included mesothelial cells, macrophages, plasma cells, large lymphocytes, and malignant cells</a:t>
            </a:r>
          </a:p>
          <a:p>
            <a:pPr marL="0" indent="0">
              <a:buNone/>
            </a:pPr>
            <a:endParaRPr lang="en-US" altLang="ko-KR" sz="1400" dirty="0"/>
          </a:p>
          <a:p>
            <a:pPr marL="0" indent="0">
              <a:buNone/>
            </a:pPr>
            <a:endParaRPr lang="ko-KR" altLang="en-US" sz="1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7" y="1916832"/>
            <a:ext cx="4752528" cy="3599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0743" y="5877272"/>
            <a:ext cx="85672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/>
              <a:t>A pattern of predominantly </a:t>
            </a:r>
            <a:r>
              <a:rPr lang="en-US" altLang="ko-KR" sz="1400" dirty="0" err="1" smtClean="0"/>
              <a:t>monocytic</a:t>
            </a:r>
            <a:r>
              <a:rPr lang="en-US" altLang="ko-KR" sz="1400" dirty="0" smtClean="0"/>
              <a:t> cells other than small lymphocytes was suggestive of neoplasm,</a:t>
            </a:r>
          </a:p>
          <a:p>
            <a:r>
              <a:rPr lang="en-US" altLang="ko-KR" sz="1400" dirty="0" smtClean="0"/>
              <a:t>as 16 of 25 exudative effusions with this pattern were secondary to tumor.</a:t>
            </a:r>
            <a:endParaRPr lang="ko-KR" altLang="en-US" sz="1400" dirty="0"/>
          </a:p>
        </p:txBody>
      </p:sp>
      <p:sp>
        <p:nvSpPr>
          <p:cNvPr id="2" name="TextBox 1"/>
          <p:cNvSpPr txBox="1"/>
          <p:nvPr/>
        </p:nvSpPr>
        <p:spPr>
          <a:xfrm>
            <a:off x="6372200" y="2852936"/>
            <a:ext cx="221086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smtClean="0">
                <a:solidFill>
                  <a:srgbClr val="FF0000"/>
                </a:solidFill>
              </a:rPr>
              <a:t>PMN dominant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altLang="ko-KR" sz="1400" dirty="0" smtClean="0">
                <a:solidFill>
                  <a:srgbClr val="FF0000"/>
                </a:solidFill>
              </a:rPr>
              <a:t>PPE: 81% (21/26)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altLang="ko-KR" sz="1400" dirty="0" smtClean="0">
                <a:solidFill>
                  <a:srgbClr val="FF0000"/>
                </a:solidFill>
              </a:rPr>
              <a:t>MPE: 16% (7/43)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altLang="ko-KR" sz="1400" dirty="0" smtClean="0">
                <a:solidFill>
                  <a:srgbClr val="FF0000"/>
                </a:solidFill>
              </a:rPr>
              <a:t>TPE: 0% (10% [1, 12])</a:t>
            </a:r>
            <a:endParaRPr lang="ko-KR" altLang="en-US" sz="1400" dirty="0">
              <a:solidFill>
                <a:srgbClr val="FF0000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547664" y="2852936"/>
            <a:ext cx="4608512" cy="288032"/>
          </a:xfrm>
          <a:prstGeom prst="rect">
            <a:avLst/>
          </a:prstGeom>
          <a:solidFill>
            <a:schemeClr val="accent2">
              <a:lumMod val="60000"/>
              <a:lumOff val="40000"/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4716016" y="2852936"/>
            <a:ext cx="360040" cy="2304256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219" y="6502934"/>
            <a:ext cx="2988741" cy="166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685063" y="6453336"/>
            <a:ext cx="12600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Light RW. et al,</a:t>
            </a:r>
            <a:endParaRPr lang="ko-KR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85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60648"/>
            <a:ext cx="9044279" cy="6111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직선 연결선 2"/>
          <p:cNvCxnSpPr/>
          <p:nvPr/>
        </p:nvCxnSpPr>
        <p:spPr>
          <a:xfrm>
            <a:off x="107504" y="2988132"/>
            <a:ext cx="903649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/>
          <p:cNvCxnSpPr/>
          <p:nvPr/>
        </p:nvCxnSpPr>
        <p:spPr>
          <a:xfrm>
            <a:off x="107504" y="2772108"/>
            <a:ext cx="903649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직사각형 3"/>
          <p:cNvSpPr/>
          <p:nvPr/>
        </p:nvSpPr>
        <p:spPr>
          <a:xfrm>
            <a:off x="179512" y="6156484"/>
            <a:ext cx="8856984" cy="216024"/>
          </a:xfrm>
          <a:prstGeom prst="rect">
            <a:avLst/>
          </a:prstGeom>
          <a:solidFill>
            <a:srgbClr val="FF0000">
              <a:alpha val="2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5876079" y="6536377"/>
            <a:ext cx="31604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err="1" smtClean="0"/>
              <a:t>Ferreiro</a:t>
            </a:r>
            <a:r>
              <a:rPr lang="en-US" altLang="ko-KR" sz="1200" dirty="0" smtClean="0"/>
              <a:t> L, et al. Rev </a:t>
            </a:r>
            <a:r>
              <a:rPr lang="en-US" altLang="ko-KR" sz="1200" dirty="0" err="1" smtClean="0"/>
              <a:t>Clin</a:t>
            </a:r>
            <a:r>
              <a:rPr lang="en-US" altLang="ko-KR" sz="1200" dirty="0" smtClean="0"/>
              <a:t> </a:t>
            </a:r>
            <a:r>
              <a:rPr lang="en-US" altLang="ko-KR" sz="1200" dirty="0" err="1" smtClean="0"/>
              <a:t>Esp</a:t>
            </a:r>
            <a:r>
              <a:rPr lang="en-US" altLang="ko-KR" sz="1200" dirty="0" smtClean="0"/>
              <a:t> 2017;217:136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74035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660915"/>
            <a:ext cx="7488832" cy="3648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44624"/>
            <a:ext cx="4752528" cy="2125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642814" y="1855857"/>
            <a:ext cx="15295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/>
              <a:t>Chest 1983:83:95S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61839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0648"/>
            <a:ext cx="3876675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2503378" cy="2462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6356648"/>
            <a:ext cx="33580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Antony VB et al. </a:t>
            </a:r>
            <a:r>
              <a:rPr lang="en-US" altLang="ko-KR" sz="1200" dirty="0" err="1" smtClean="0"/>
              <a:t>Acta</a:t>
            </a:r>
            <a:r>
              <a:rPr lang="en-US" altLang="ko-KR" sz="1200" dirty="0" smtClean="0"/>
              <a:t> </a:t>
            </a:r>
            <a:r>
              <a:rPr lang="en-US" altLang="ko-KR" sz="1200" dirty="0" err="1" smtClean="0"/>
              <a:t>Cytologica</a:t>
            </a:r>
            <a:r>
              <a:rPr lang="en-US" altLang="ko-KR" sz="1200" dirty="0" smtClean="0"/>
              <a:t> 1983;27:355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69749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Neutrophilic pleural effusions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27584" y="1556793"/>
            <a:ext cx="6563072" cy="2880320"/>
          </a:xfrm>
        </p:spPr>
        <p:txBody>
          <a:bodyPr>
            <a:normAutofit lnSpcReduction="10000"/>
          </a:bodyPr>
          <a:lstStyle/>
          <a:p>
            <a:r>
              <a:rPr lang="en-US" altLang="ko-KR" sz="2000" dirty="0" smtClean="0"/>
              <a:t>Usually exudative effusion</a:t>
            </a:r>
          </a:p>
          <a:p>
            <a:endParaRPr lang="en-US" altLang="ko-KR" sz="2000" dirty="0"/>
          </a:p>
          <a:p>
            <a:r>
              <a:rPr lang="en-US" altLang="ko-KR" sz="2000" dirty="0" smtClean="0"/>
              <a:t>Reflect acute phase (or ongoing injury?)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Disease which presents shortly following the onset of symptoms </a:t>
            </a:r>
          </a:p>
          <a:p>
            <a:pPr>
              <a:buFontTx/>
              <a:buChar char="-"/>
            </a:pPr>
            <a:endParaRPr lang="en-US" altLang="ko-KR" sz="2000" dirty="0"/>
          </a:p>
          <a:p>
            <a:r>
              <a:rPr lang="en-US" altLang="ko-KR" sz="2000" dirty="0"/>
              <a:t>Differential diagnosis</a:t>
            </a:r>
          </a:p>
          <a:p>
            <a:pPr marL="0" indent="0">
              <a:buNone/>
            </a:pPr>
            <a:endParaRPr lang="en-US" altLang="ko-KR" sz="2000" dirty="0"/>
          </a:p>
        </p:txBody>
      </p:sp>
      <p:pic>
        <p:nvPicPr>
          <p:cNvPr id="4" name="Picture 2" descr="http://ak-cache.legacy.net/legacy/images/cobrands/tributes/photos/6796476_o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885" y="1772816"/>
            <a:ext cx="1398571" cy="1749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24328" y="3645024"/>
            <a:ext cx="8851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err="1" smtClean="0"/>
              <a:t>Sahn</a:t>
            </a:r>
            <a:r>
              <a:rPr lang="en-US" altLang="ko-KR" sz="1200" dirty="0" smtClean="0"/>
              <a:t> SA</a:t>
            </a:r>
          </a:p>
          <a:p>
            <a:r>
              <a:rPr lang="en-US" altLang="ko-KR" sz="1200" dirty="0" smtClean="0"/>
              <a:t>MD 1968 </a:t>
            </a:r>
            <a:endParaRPr lang="ko-KR" altLang="en-US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4716016" y="6165304"/>
            <a:ext cx="4322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err="1" smtClean="0"/>
              <a:t>Sahn</a:t>
            </a:r>
            <a:r>
              <a:rPr lang="en-US" altLang="ko-KR" sz="1200" dirty="0" smtClean="0"/>
              <a:t> SA. State of the art: the pleura. ARRD 1988;138:p189 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35875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48680"/>
            <a:ext cx="5222899" cy="5810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직선 연결선 4"/>
          <p:cNvCxnSpPr/>
          <p:nvPr/>
        </p:nvCxnSpPr>
        <p:spPr>
          <a:xfrm>
            <a:off x="2843808" y="2924944"/>
            <a:ext cx="610189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483505" y="1907540"/>
            <a:ext cx="14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rgbClr val="FF0000"/>
                </a:solidFill>
              </a:rPr>
              <a:t>Lymphocytic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83505" y="3491716"/>
            <a:ext cx="1462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rgbClr val="FF0000"/>
                </a:solidFill>
              </a:rPr>
              <a:t>Neutrophilic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03754" y="1196752"/>
            <a:ext cx="2236510" cy="2308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900" dirty="0" smtClean="0">
                <a:solidFill>
                  <a:srgbClr val="FF0000"/>
                </a:solidFill>
              </a:rPr>
              <a:t>47       14          28                       3</a:t>
            </a:r>
            <a:endParaRPr lang="ko-KR" altLang="en-US" sz="9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60232" y="6525344"/>
            <a:ext cx="23487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Yam LT, Ann Intern Med 1967;66:972</a:t>
            </a:r>
            <a:endParaRPr lang="ko-KR" altLang="en-US" sz="1000" dirty="0"/>
          </a:p>
        </p:txBody>
      </p:sp>
      <p:sp>
        <p:nvSpPr>
          <p:cNvPr id="2" name="직사각형 1"/>
          <p:cNvSpPr/>
          <p:nvPr/>
        </p:nvSpPr>
        <p:spPr>
          <a:xfrm>
            <a:off x="3123734" y="4293096"/>
            <a:ext cx="360040" cy="936104"/>
          </a:xfrm>
          <a:prstGeom prst="rect">
            <a:avLst/>
          </a:prstGeom>
          <a:solidFill>
            <a:srgbClr val="FFFF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4139952" y="4293096"/>
            <a:ext cx="360040" cy="936104"/>
          </a:xfrm>
          <a:prstGeom prst="rect">
            <a:avLst/>
          </a:prstGeom>
          <a:solidFill>
            <a:srgbClr val="FFFF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5220072" y="4293096"/>
            <a:ext cx="360040" cy="936104"/>
          </a:xfrm>
          <a:prstGeom prst="rect">
            <a:avLst/>
          </a:prstGeom>
          <a:solidFill>
            <a:srgbClr val="FFFF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2" name="직선 연결선 11"/>
          <p:cNvCxnSpPr/>
          <p:nvPr/>
        </p:nvCxnSpPr>
        <p:spPr>
          <a:xfrm>
            <a:off x="3059832" y="2132856"/>
            <a:ext cx="4176464" cy="0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3059832" y="3645024"/>
            <a:ext cx="4176464" cy="0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아래쪽 화살표 13"/>
          <p:cNvSpPr/>
          <p:nvPr/>
        </p:nvSpPr>
        <p:spPr>
          <a:xfrm>
            <a:off x="8100392" y="3068960"/>
            <a:ext cx="144016" cy="28803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아래쪽 화살표 15"/>
          <p:cNvSpPr/>
          <p:nvPr/>
        </p:nvSpPr>
        <p:spPr>
          <a:xfrm flipV="1">
            <a:off x="8100392" y="2420888"/>
            <a:ext cx="144016" cy="28803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238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Differential diagnosis between neutrophilic effusions</a:t>
            </a:r>
            <a:endParaRPr lang="ko-KR" altLang="en-US" sz="2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17240" y="1600201"/>
            <a:ext cx="5050904" cy="2044824"/>
          </a:xfrm>
        </p:spPr>
        <p:txBody>
          <a:bodyPr>
            <a:normAutofit/>
          </a:bodyPr>
          <a:lstStyle/>
          <a:p>
            <a:r>
              <a:rPr lang="en-US" altLang="ko-KR" sz="1800" dirty="0" err="1" smtClean="0"/>
              <a:t>Parapneumonic</a:t>
            </a:r>
            <a:r>
              <a:rPr lang="en-US" altLang="ko-KR" sz="1800" dirty="0" smtClean="0"/>
              <a:t> pleural effusion (PPE)</a:t>
            </a:r>
          </a:p>
          <a:p>
            <a:endParaRPr lang="en-US" altLang="ko-KR" sz="1800" dirty="0"/>
          </a:p>
          <a:p>
            <a:r>
              <a:rPr lang="en-US" altLang="ko-KR" sz="1800" dirty="0" smtClean="0"/>
              <a:t>Tuberculous pleural effusion (TPE)</a:t>
            </a:r>
          </a:p>
          <a:p>
            <a:endParaRPr lang="en-US" altLang="ko-KR" sz="1800" dirty="0" smtClean="0"/>
          </a:p>
          <a:p>
            <a:r>
              <a:rPr lang="en-US" altLang="ko-KR" sz="1800" dirty="0" smtClean="0"/>
              <a:t>Malignant pleural effusion (MPE)</a:t>
            </a: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03493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Neutrophilic TPE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475656" y="1700808"/>
            <a:ext cx="5122912" cy="452596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altLang="ko-KR" sz="2000" dirty="0" smtClean="0"/>
              <a:t>Approximately 10%</a:t>
            </a:r>
          </a:p>
          <a:p>
            <a:pPr>
              <a:lnSpc>
                <a:spcPct val="200000"/>
              </a:lnSpc>
            </a:pPr>
            <a:r>
              <a:rPr lang="en-US" altLang="ko-KR" sz="2000" dirty="0" smtClean="0"/>
              <a:t>Characteristics of neutrophilic TPE</a:t>
            </a:r>
          </a:p>
          <a:p>
            <a:pPr>
              <a:lnSpc>
                <a:spcPct val="200000"/>
              </a:lnSpc>
            </a:pPr>
            <a:r>
              <a:rPr lang="en-US" altLang="ko-KR" sz="2000" dirty="0" smtClean="0"/>
              <a:t>Neutrophilic TPE vs PPE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06718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6904</TotalTime>
  <Words>1360</Words>
  <Application>Microsoft Office PowerPoint</Application>
  <PresentationFormat>화면 슬라이드 쇼(4:3)</PresentationFormat>
  <Paragraphs>251</Paragraphs>
  <Slides>35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35</vt:i4>
      </vt:variant>
    </vt:vector>
  </HeadingPairs>
  <TitlesOfParts>
    <vt:vector size="40" baseType="lpstr">
      <vt:lpstr>맑은 고딕</vt:lpstr>
      <vt:lpstr>Arial</vt:lpstr>
      <vt:lpstr>Times New Roman</vt:lpstr>
      <vt:lpstr>Wingdings</vt:lpstr>
      <vt:lpstr>Office 테마</vt:lpstr>
      <vt:lpstr>Neutrophilic pleural effusion</vt:lpstr>
      <vt:lpstr>Pleural fluid cell counts</vt:lpstr>
      <vt:lpstr>Differential cell counts</vt:lpstr>
      <vt:lpstr>PowerPoint 프레젠테이션</vt:lpstr>
      <vt:lpstr>PowerPoint 프레젠테이션</vt:lpstr>
      <vt:lpstr>Neutrophilic pleural effusions</vt:lpstr>
      <vt:lpstr>PowerPoint 프레젠테이션</vt:lpstr>
      <vt:lpstr>Differential diagnosis between neutrophilic effusions</vt:lpstr>
      <vt:lpstr>Neutrophilic TPE</vt:lpstr>
      <vt:lpstr>PowerPoint 프레젠테이션</vt:lpstr>
      <vt:lpstr>PowerPoint 프레젠테이션</vt:lpstr>
      <vt:lpstr>Neutrophilic TPE =&gt; lymphocytic TPE</vt:lpstr>
      <vt:lpstr>Neutrophilic TPE vs PPE</vt:lpstr>
      <vt:lpstr>Neutrophilic TPE and PPE with pleural fluid ADA levels ≥ 40 U/L </vt:lpstr>
      <vt:lpstr>Neutrophilic MPE</vt:lpstr>
      <vt:lpstr>PowerPoint 프레젠테이션</vt:lpstr>
      <vt:lpstr>PowerPoint 프레젠테이션</vt:lpstr>
      <vt:lpstr>Laboratory measurement – clinical practice  - Total (WBC) cell counts - Differential cell counts</vt:lpstr>
      <vt:lpstr>Case</vt:lpstr>
      <vt:lpstr>PowerPoint 프레젠테이션</vt:lpstr>
      <vt:lpstr>PowerPoint 프레젠테이션</vt:lpstr>
      <vt:lpstr>Total and differential cell counts</vt:lpstr>
      <vt:lpstr>Evolution of cell counter</vt:lpstr>
      <vt:lpstr>Automated analyzer</vt:lpstr>
      <vt:lpstr>PowerPoint 프레젠테이션</vt:lpstr>
      <vt:lpstr>Glass tube vs EDTA tube vs plastic tube</vt:lpstr>
      <vt:lpstr>Total WBC count</vt:lpstr>
      <vt:lpstr>Differential WBC counts: manual vs automated</vt:lpstr>
      <vt:lpstr>Effects of storage on pleural fluid WBC counts</vt:lpstr>
      <vt:lpstr>Results-summary</vt:lpstr>
      <vt:lpstr>PowerPoint 프레젠테이션</vt:lpstr>
      <vt:lpstr>Summary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Neutrophilic pleural effusion</dc:title>
  <dc:creator>KNUH</dc:creator>
  <cp:lastModifiedBy>User</cp:lastModifiedBy>
  <cp:revision>241</cp:revision>
  <cp:lastPrinted>2019-06-22T00:28:41Z</cp:lastPrinted>
  <dcterms:created xsi:type="dcterms:W3CDTF">2019-02-03T07:25:26Z</dcterms:created>
  <dcterms:modified xsi:type="dcterms:W3CDTF">2019-06-22T01:38:42Z</dcterms:modified>
</cp:coreProperties>
</file>