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60" r:id="rId2"/>
    <p:sldMasterId id="2147483698" r:id="rId3"/>
    <p:sldMasterId id="2147483700" r:id="rId4"/>
  </p:sldMasterIdLst>
  <p:notesMasterIdLst>
    <p:notesMasterId r:id="rId69"/>
  </p:notesMasterIdLst>
  <p:sldIdLst>
    <p:sldId id="263" r:id="rId5"/>
    <p:sldId id="320" r:id="rId6"/>
    <p:sldId id="256" r:id="rId7"/>
    <p:sldId id="284" r:id="rId8"/>
    <p:sldId id="318" r:id="rId9"/>
    <p:sldId id="319" r:id="rId10"/>
    <p:sldId id="262" r:id="rId11"/>
    <p:sldId id="257" r:id="rId12"/>
    <p:sldId id="285" r:id="rId13"/>
    <p:sldId id="258" r:id="rId14"/>
    <p:sldId id="259" r:id="rId15"/>
    <p:sldId id="286" r:id="rId16"/>
    <p:sldId id="261" r:id="rId17"/>
    <p:sldId id="260" r:id="rId18"/>
    <p:sldId id="287" r:id="rId19"/>
    <p:sldId id="264" r:id="rId20"/>
    <p:sldId id="265" r:id="rId21"/>
    <p:sldId id="288" r:id="rId22"/>
    <p:sldId id="289" r:id="rId23"/>
    <p:sldId id="290" r:id="rId24"/>
    <p:sldId id="266" r:id="rId25"/>
    <p:sldId id="267" r:id="rId26"/>
    <p:sldId id="291" r:id="rId27"/>
    <p:sldId id="292" r:id="rId28"/>
    <p:sldId id="268" r:id="rId29"/>
    <p:sldId id="269" r:id="rId30"/>
    <p:sldId id="270" r:id="rId31"/>
    <p:sldId id="271" r:id="rId32"/>
    <p:sldId id="321" r:id="rId33"/>
    <p:sldId id="272" r:id="rId34"/>
    <p:sldId id="273" r:id="rId35"/>
    <p:sldId id="293" r:id="rId36"/>
    <p:sldId id="274" r:id="rId37"/>
    <p:sldId id="275" r:id="rId38"/>
    <p:sldId id="307" r:id="rId39"/>
    <p:sldId id="308" r:id="rId40"/>
    <p:sldId id="309" r:id="rId41"/>
    <p:sldId id="310" r:id="rId42"/>
    <p:sldId id="311" r:id="rId43"/>
    <p:sldId id="312" r:id="rId44"/>
    <p:sldId id="313" r:id="rId45"/>
    <p:sldId id="314" r:id="rId46"/>
    <p:sldId id="315" r:id="rId47"/>
    <p:sldId id="316" r:id="rId48"/>
    <p:sldId id="317" r:id="rId49"/>
    <p:sldId id="294" r:id="rId50"/>
    <p:sldId id="295" r:id="rId51"/>
    <p:sldId id="296" r:id="rId52"/>
    <p:sldId id="297" r:id="rId53"/>
    <p:sldId id="298" r:id="rId54"/>
    <p:sldId id="276" r:id="rId55"/>
    <p:sldId id="277" r:id="rId56"/>
    <p:sldId id="278" r:id="rId57"/>
    <p:sldId id="299" r:id="rId58"/>
    <p:sldId id="300" r:id="rId59"/>
    <p:sldId id="301" r:id="rId60"/>
    <p:sldId id="280" r:id="rId61"/>
    <p:sldId id="302" r:id="rId62"/>
    <p:sldId id="305" r:id="rId63"/>
    <p:sldId id="303" r:id="rId64"/>
    <p:sldId id="304" r:id="rId65"/>
    <p:sldId id="306" r:id="rId66"/>
    <p:sldId id="282" r:id="rId67"/>
    <p:sldId id="283" r:id="rId6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8620"/>
    <a:srgbClr val="973456"/>
    <a:srgbClr val="3F5C9E"/>
    <a:srgbClr val="EF6A4B"/>
    <a:srgbClr val="8B8C45"/>
    <a:srgbClr val="988780"/>
    <a:srgbClr val="00AD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1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6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3" d="100"/>
          <a:sy n="73" d="100"/>
        </p:scale>
        <p:origin x="2640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558A5-F1A6-4167-9298-4D9DC7F77E1E}" type="datetimeFigureOut">
              <a:rPr lang="ko-KR" altLang="en-US" smtClean="0"/>
              <a:t>2020-12-16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C58A76-FD4F-4F45-8401-7A3DA8AB42F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5168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58A76-FD4F-4F45-8401-7A3DA8AB42FA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7537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58A76-FD4F-4F45-8401-7A3DA8AB42FA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0964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824949" y="2193275"/>
            <a:ext cx="16200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8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3578088" y="2600380"/>
            <a:ext cx="5367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기침의 정의</a:t>
            </a:r>
            <a:r>
              <a:rPr lang="en-US" altLang="ko-KR" sz="3000" b="1" smtClean="0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en-US" altLang="ko-KR" sz="3000" b="1" baseline="0" smtClean="0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3000" b="1" baseline="0" smtClean="0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기전 및 역학</a:t>
            </a:r>
            <a:endParaRPr lang="ko-KR" altLang="en-US" sz="3000" b="1">
              <a:solidFill>
                <a:srgbClr val="98878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098397" y="1296487"/>
            <a:ext cx="12174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8185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사용자 지정 레이아웃">
    <p:bg>
      <p:bgPr>
        <a:solidFill>
          <a:srgbClr val="8B8C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824949" y="2193275"/>
            <a:ext cx="16200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endParaRPr lang="ko-KR" altLang="en-US" sz="8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3578088" y="2600380"/>
            <a:ext cx="55659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pc="-200" baseline="0" smtClean="0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기침의 치료제 </a:t>
            </a:r>
            <a:r>
              <a:rPr lang="en-US" altLang="ko-KR" sz="3000" b="1" spc="-200" baseline="0" smtClean="0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3000" b="1" spc="-200" baseline="0" smtClean="0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진해제 및 거담제</a:t>
            </a:r>
            <a:endParaRPr lang="ko-KR" altLang="en-US" sz="3000" b="1" spc="-200" baseline="0">
              <a:solidFill>
                <a:srgbClr val="8B8C4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098397" y="1296487"/>
            <a:ext cx="12174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08969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사용자 지정 레이아웃">
    <p:bg>
      <p:bgPr>
        <a:solidFill>
          <a:srgbClr val="EF6A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824949" y="2193275"/>
            <a:ext cx="16200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11</a:t>
            </a:r>
            <a:endParaRPr lang="ko-KR" altLang="en-US" sz="8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3578088" y="2600380"/>
            <a:ext cx="5367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EF6A4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지침 개발과정</a:t>
            </a:r>
            <a:endParaRPr lang="ko-KR" altLang="en-US" sz="3000" b="1">
              <a:solidFill>
                <a:srgbClr val="EF6A4B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098397" y="1296487"/>
            <a:ext cx="12174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34349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사용자 지정 레이아웃">
    <p:bg>
      <p:bgPr>
        <a:solidFill>
          <a:srgbClr val="9734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824949" y="2193275"/>
            <a:ext cx="16200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12</a:t>
            </a:r>
            <a:endParaRPr lang="ko-KR" altLang="en-US" sz="8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3578088" y="2600380"/>
            <a:ext cx="5367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97345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부록</a:t>
            </a:r>
            <a:endParaRPr lang="ko-KR" altLang="en-US" sz="3000" b="1">
              <a:solidFill>
                <a:srgbClr val="973456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098397" y="1296487"/>
            <a:ext cx="12174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18539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사용자 지정 레이아웃">
    <p:bg>
      <p:bgPr>
        <a:solidFill>
          <a:srgbClr val="3F5C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824949" y="2600380"/>
            <a:ext cx="162007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차이점</a:t>
            </a:r>
            <a:endParaRPr lang="ko-KR" altLang="en-US" sz="3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3578088" y="2369547"/>
            <a:ext cx="53671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3F5C9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기침지침 권고사항과 요점 </a:t>
            </a:r>
            <a:r>
              <a:rPr lang="en-US" altLang="ko-KR" sz="3000" b="1" smtClean="0">
                <a:solidFill>
                  <a:srgbClr val="3F5C9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2014 vs 2020 </a:t>
            </a:r>
            <a:r>
              <a:rPr lang="ko-KR" altLang="en-US" sz="3000" b="1" smtClean="0">
                <a:solidFill>
                  <a:srgbClr val="3F5C9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대조표</a:t>
            </a:r>
            <a:endParaRPr lang="ko-KR" altLang="en-US" sz="3000" b="1">
              <a:solidFill>
                <a:srgbClr val="3F5C9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89440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단원 1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4462669" y="190212"/>
            <a:ext cx="442933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 </a:t>
            </a:r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기침의 정의</a:t>
            </a:r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en-US" altLang="ko-KR" sz="1300" b="1" baseline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300" b="1" baseline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기전 및 역학</a:t>
            </a:r>
            <a:endParaRPr lang="ko-KR" altLang="en-US" sz="13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21314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단원 2">
    <p:bg>
      <p:bgPr>
        <a:solidFill>
          <a:srgbClr val="00ADBF">
            <a:alpha val="9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4462669" y="190212"/>
            <a:ext cx="442933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 </a:t>
            </a:r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기침의 분류</a:t>
            </a:r>
            <a:endParaRPr lang="ko-KR" altLang="en-US" sz="13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39325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단원 3">
    <p:bg>
      <p:bgPr>
        <a:solidFill>
          <a:srgbClr val="F08620">
            <a:alpha val="9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4462669" y="190212"/>
            <a:ext cx="442933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 </a:t>
            </a:r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기침의 평가도구</a:t>
            </a:r>
            <a:endParaRPr lang="ko-KR" altLang="en-US" sz="13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15272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단원 4">
    <p:bg>
      <p:bgPr>
        <a:solidFill>
          <a:srgbClr val="8B8C45">
            <a:alpha val="9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4462669" y="190212"/>
            <a:ext cx="442933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 </a:t>
            </a:r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4. </a:t>
            </a:r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급성 및 아급성기침</a:t>
            </a:r>
            <a:endParaRPr lang="ko-KR" altLang="en-US" sz="13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1451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단원 5">
    <p:bg>
      <p:bgPr>
        <a:solidFill>
          <a:srgbClr val="EF6A4B">
            <a:alpha val="9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4462669" y="190212"/>
            <a:ext cx="442933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 </a:t>
            </a:r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5. </a:t>
            </a:r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만성기침의 진단</a:t>
            </a:r>
            <a:endParaRPr lang="ko-KR" altLang="en-US" sz="13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29179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단원 6">
    <p:bg>
      <p:bgPr>
        <a:solidFill>
          <a:srgbClr val="973456">
            <a:alpha val="9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4462669" y="190212"/>
            <a:ext cx="442933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 </a:t>
            </a:r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6. </a:t>
            </a:r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상기도기침증후군</a:t>
            </a:r>
            <a:endParaRPr lang="ko-KR" altLang="en-US" sz="13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94001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solidFill>
          <a:srgbClr val="00AD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824949" y="2193275"/>
            <a:ext cx="16200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8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578088" y="2600380"/>
            <a:ext cx="5367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00ADB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기침의 분류</a:t>
            </a:r>
            <a:endParaRPr lang="ko-KR" altLang="en-US" sz="3000" b="1">
              <a:solidFill>
                <a:srgbClr val="00ADB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098397" y="1296487"/>
            <a:ext cx="12174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2929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단원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4462669" y="190212"/>
            <a:ext cx="442933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 </a:t>
            </a:r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7. </a:t>
            </a:r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기침형천식과 호산구기관지염</a:t>
            </a:r>
            <a:endParaRPr lang="ko-KR" altLang="en-US" sz="13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420556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단원 8">
    <p:bg>
      <p:bgPr>
        <a:solidFill>
          <a:srgbClr val="00ADBF">
            <a:alpha val="9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4462669" y="190212"/>
            <a:ext cx="442933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 </a:t>
            </a:r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8. </a:t>
            </a:r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위식도 역류질환</a:t>
            </a:r>
            <a:endParaRPr lang="ko-KR" altLang="en-US" sz="13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66597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단원 9">
    <p:bg>
      <p:bgPr>
        <a:solidFill>
          <a:srgbClr val="F08620">
            <a:alpha val="9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4462669" y="190212"/>
            <a:ext cx="442933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 </a:t>
            </a:r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9. </a:t>
            </a:r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기타 만성기침의 원인</a:t>
            </a:r>
            <a:endParaRPr lang="ko-KR" altLang="en-US" sz="13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00788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단원 10">
    <p:bg>
      <p:bgPr>
        <a:solidFill>
          <a:srgbClr val="8B8C45">
            <a:alpha val="9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4462669" y="190212"/>
            <a:ext cx="442933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 </a:t>
            </a:r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10. </a:t>
            </a:r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기침의 치료제 </a:t>
            </a:r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진해제 및 거담제</a:t>
            </a:r>
            <a:endParaRPr lang="ko-KR" altLang="en-US" sz="13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51905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단원 11">
    <p:bg>
      <p:bgPr>
        <a:solidFill>
          <a:srgbClr val="EF6A4B">
            <a:alpha val="9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4462669" y="190212"/>
            <a:ext cx="442933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 </a:t>
            </a:r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11. </a:t>
            </a:r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지침 개발과정</a:t>
            </a:r>
            <a:endParaRPr lang="ko-KR" altLang="en-US" sz="13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077237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단원 12">
    <p:bg>
      <p:bgPr>
        <a:solidFill>
          <a:srgbClr val="973456">
            <a:alpha val="9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4462669" y="190212"/>
            <a:ext cx="442933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 </a:t>
            </a:r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12. </a:t>
            </a:r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부록</a:t>
            </a:r>
            <a:endParaRPr lang="ko-KR" altLang="en-US" sz="13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232127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단원 13">
    <p:bg>
      <p:bgPr>
        <a:solidFill>
          <a:srgbClr val="3F5C9E">
            <a:alpha val="9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4462669" y="190212"/>
            <a:ext cx="442933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기침지침 권고사항과 요점 </a:t>
            </a:r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2014 vs 2020 </a:t>
            </a:r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대조표</a:t>
            </a:r>
            <a:endParaRPr lang="ko-KR" altLang="en-US" sz="13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862157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3545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736600" y="0"/>
            <a:ext cx="8407400" cy="6858000"/>
          </a:xfrm>
          <a:prstGeom prst="rect">
            <a:avLst/>
          </a:prstGeom>
          <a:solidFill>
            <a:srgbClr val="3F5C9E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34120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44575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bg>
      <p:bgPr>
        <a:solidFill>
          <a:srgbClr val="F086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824949" y="2193275"/>
            <a:ext cx="16200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8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3578088" y="2600380"/>
            <a:ext cx="5367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F0862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기침의 평가도구</a:t>
            </a:r>
            <a:endParaRPr lang="ko-KR" altLang="en-US" sz="3000" b="1">
              <a:solidFill>
                <a:srgbClr val="F0862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098397" y="1296487"/>
            <a:ext cx="12174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62421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bg>
      <p:bgPr>
        <a:solidFill>
          <a:srgbClr val="8B8C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824949" y="2193275"/>
            <a:ext cx="16200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sz="8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3578088" y="2600380"/>
            <a:ext cx="5367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급성 및 아급성기침</a:t>
            </a:r>
            <a:endParaRPr lang="ko-KR" altLang="en-US" sz="3000" b="1">
              <a:solidFill>
                <a:srgbClr val="8B8C4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098397" y="1296487"/>
            <a:ext cx="12174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2032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bg>
      <p:bgPr>
        <a:solidFill>
          <a:srgbClr val="EF6A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824949" y="2193275"/>
            <a:ext cx="16200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endParaRPr lang="ko-KR" altLang="en-US" sz="8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3578088" y="2600380"/>
            <a:ext cx="5367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EF6A4B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만성기침의 진단</a:t>
            </a:r>
            <a:endParaRPr lang="ko-KR" altLang="en-US" sz="3000" b="1">
              <a:solidFill>
                <a:srgbClr val="EF6A4B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098397" y="1296487"/>
            <a:ext cx="12174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84719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bg>
      <p:bgPr>
        <a:solidFill>
          <a:srgbClr val="9734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824949" y="2193275"/>
            <a:ext cx="16200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</a:t>
            </a:r>
            <a:endParaRPr lang="ko-KR" altLang="en-US" sz="8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3578088" y="2600380"/>
            <a:ext cx="5367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97345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상기도기침증후군</a:t>
            </a:r>
            <a:endParaRPr lang="ko-KR" altLang="en-US" sz="3000" b="1">
              <a:solidFill>
                <a:srgbClr val="973456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098397" y="1296487"/>
            <a:ext cx="12174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4372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824949" y="2193275"/>
            <a:ext cx="16200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7</a:t>
            </a:r>
            <a:endParaRPr lang="ko-KR" altLang="en-US" sz="8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3578088" y="2600380"/>
            <a:ext cx="5367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기침형천식과 호산구기관지염</a:t>
            </a:r>
            <a:endParaRPr lang="ko-KR" altLang="en-US" sz="3000" b="1">
              <a:solidFill>
                <a:srgbClr val="98878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098397" y="1296487"/>
            <a:ext cx="12174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983590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bg>
      <p:bgPr>
        <a:solidFill>
          <a:srgbClr val="00AD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824949" y="2193275"/>
            <a:ext cx="16200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8</a:t>
            </a:r>
            <a:endParaRPr lang="ko-KR" altLang="en-US" sz="8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578088" y="2600380"/>
            <a:ext cx="5367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00ADB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위식도 역류질환</a:t>
            </a:r>
            <a:endParaRPr lang="ko-KR" altLang="en-US" sz="3000" b="1">
              <a:solidFill>
                <a:srgbClr val="00ADB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1098397" y="1296487"/>
            <a:ext cx="12174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29086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사용자 지정 레이아웃">
    <p:bg>
      <p:bgPr>
        <a:solidFill>
          <a:srgbClr val="F086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824949" y="2193275"/>
            <a:ext cx="16200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9</a:t>
            </a:r>
            <a:endParaRPr lang="ko-KR" altLang="en-US" sz="8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3578088" y="2600380"/>
            <a:ext cx="5367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b="1" smtClean="0">
                <a:solidFill>
                  <a:srgbClr val="F0862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기타 만성기침의 원인</a:t>
            </a:r>
            <a:endParaRPr lang="ko-KR" altLang="en-US" sz="3000" b="1">
              <a:solidFill>
                <a:srgbClr val="F0862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1098397" y="1296487"/>
            <a:ext cx="12174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단원</a:t>
            </a:r>
            <a:endParaRPr lang="ko-KR" altLang="en-US" sz="40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97752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988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타원 8"/>
          <p:cNvSpPr/>
          <p:nvPr userDrawn="1"/>
        </p:nvSpPr>
        <p:spPr>
          <a:xfrm>
            <a:off x="824949" y="2067340"/>
            <a:ext cx="1620078" cy="1620078"/>
          </a:xfrm>
          <a:prstGeom prst="ellipse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3" name="직선 연결선 12"/>
          <p:cNvCxnSpPr>
            <a:stCxn id="9" idx="6"/>
          </p:cNvCxnSpPr>
          <p:nvPr userDrawn="1"/>
        </p:nvCxnSpPr>
        <p:spPr>
          <a:xfrm>
            <a:off x="2445027" y="2877379"/>
            <a:ext cx="1182756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직사각형 15"/>
          <p:cNvSpPr/>
          <p:nvPr userDrawn="1"/>
        </p:nvSpPr>
        <p:spPr>
          <a:xfrm>
            <a:off x="3578087" y="2430118"/>
            <a:ext cx="5565913" cy="8945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93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3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88780">
            <a:alpha val="9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288000" y="578038"/>
            <a:ext cx="8568000" cy="604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228599" y="151740"/>
            <a:ext cx="4429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2020 </a:t>
            </a:r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개정 </a:t>
            </a:r>
            <a:r>
              <a:rPr lang="ko-KR" altLang="en-US" sz="18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기침진료지침</a:t>
            </a:r>
            <a:endParaRPr lang="ko-KR" altLang="en-US" sz="18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6214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0"/>
            <a:ext cx="626165" cy="6858000"/>
          </a:xfrm>
          <a:prstGeom prst="rect">
            <a:avLst/>
          </a:prstGeom>
          <a:solidFill>
            <a:srgbClr val="3F5C9E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 userDrawn="1"/>
        </p:nvSpPr>
        <p:spPr>
          <a:xfrm rot="5400000">
            <a:off x="-1504988" y="1540253"/>
            <a:ext cx="33991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Contents</a:t>
            </a:r>
            <a:endParaRPr lang="ko-KR" altLang="en-US" sz="4000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 rot="5400000">
            <a:off x="-986587" y="3641573"/>
            <a:ext cx="2405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2020 </a:t>
            </a:r>
            <a:r>
              <a:rPr lang="ko-KR" altLang="en-US" sz="13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개정 </a:t>
            </a:r>
            <a:r>
              <a:rPr lang="ko-KR" altLang="en-US" sz="18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기침진료지침</a:t>
            </a:r>
            <a:endParaRPr lang="ko-KR" altLang="en-US" sz="18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55584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2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직사각형 7"/>
          <p:cNvSpPr/>
          <p:nvPr userDrawn="1"/>
        </p:nvSpPr>
        <p:spPr>
          <a:xfrm>
            <a:off x="765312" y="1419384"/>
            <a:ext cx="7832035" cy="1733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r" rtl="0"/>
            <a:r>
              <a:rPr lang="en-US" altLang="ko-KR" sz="8000" b="1" i="0" u="none" strike="noStrike" baseline="3000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2020 </a:t>
            </a:r>
            <a:r>
              <a:rPr lang="ko-KR" altLang="en-US" sz="8000" b="1" i="0" u="none" strike="noStrike" baseline="3000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개정</a:t>
            </a:r>
            <a:endParaRPr lang="en-US" altLang="ko-KR" sz="8000" b="1" i="0" u="none" strike="noStrike" baseline="30000" smtClean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r" rtl="0"/>
            <a:r>
              <a:rPr lang="ko-KR" altLang="en-US" sz="8000" b="1" i="0" u="none" strike="noStrike" baseline="30000" smtClean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기침진료지침 </a:t>
            </a:r>
            <a:endParaRPr lang="en-US" altLang="ko-KR" sz="8000" b="1" i="0" u="none" strike="noStrike" baseline="30000" smtClean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68440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071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376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8650" y="977900"/>
            <a:ext cx="7886700" cy="1149033"/>
          </a:xfrm>
          <a:prstGeom prst="rect">
            <a:avLst/>
          </a:prstGeom>
          <a:solidFill>
            <a:srgbClr val="00ADBF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기침은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지속기간에 따라 급성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아급성 및 만성기침으로 분류한다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지속기간에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따른 기침의 분류는 원인을 감별하는데 유용하다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5189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593591"/>
              </p:ext>
            </p:extLst>
          </p:nvPr>
        </p:nvGraphicFramePr>
        <p:xfrm>
          <a:off x="498423" y="709613"/>
          <a:ext cx="8147155" cy="57226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44819">
                  <a:extLst>
                    <a:ext uri="{9D8B030D-6E8A-4147-A177-3AD203B41FA5}">
                      <a16:colId xmlns:a16="http://schemas.microsoft.com/office/drawing/2014/main" val="1840658596"/>
                    </a:ext>
                  </a:extLst>
                </a:gridCol>
                <a:gridCol w="6102336">
                  <a:extLst>
                    <a:ext uri="{9D8B030D-6E8A-4147-A177-3AD203B41FA5}">
                      <a16:colId xmlns:a16="http://schemas.microsoft.com/office/drawing/2014/main" val="363264081"/>
                    </a:ext>
                  </a:extLst>
                </a:gridCol>
              </a:tblGrid>
              <a:tr h="360000"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rgbClr val="00ADB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표 1.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흉부X선 소견이 정상인 환자에서 고려해야 할 감별 질환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B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10276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분류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DB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주요 원인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DBF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01151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급성기침 (3주미만)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급성 호흡기 감염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바이러스: respiratory syncytial virus, rhinovirus, influenza, parainfluenza, adenovirus, respiratory corona virus, metapneumovirus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세균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독성 가스 흡인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이물질 흡인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476243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아급성기침 (3~8주)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감염후기침 혹은 호흡기 감염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142584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만성기침 (8주 이상)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천식, 기침형천식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호산구성기관지염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위식도역류질환, 인후두역류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상기도기침증후군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약물: 안지오텐신전환효소 억제제(Angiotensin converting enzyme inhibitor, ACEi), DPP4 억제제(Dipeptidylpeptidase-4 inhibitor, DPP4i)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기타: 폐종양, 심부전, 만성폐쇄성폐질환(COPD)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75909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424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270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28650" y="977900"/>
            <a:ext cx="7886700" cy="1149033"/>
          </a:xfrm>
          <a:prstGeom prst="rect">
            <a:avLst/>
          </a:prstGeom>
          <a:solidFill>
            <a:srgbClr val="F08620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권고사항</a:t>
            </a:r>
            <a:endParaRPr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기침의 다양한 영향을 표준화된 방식으로 평가하기 위해서 간편기침평가검사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(COugh Assessment Test: COAT)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사용할 것을 권장한다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중등도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강함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</a:t>
            </a:r>
            <a:endParaRPr lang="ko-KR" altLang="en-US" sz="150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8650" y="2126933"/>
            <a:ext cx="7886700" cy="1200329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기침의 심한 정도를 측정하는 방법으로 시각아날로그척도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Leicester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기침 설문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기침 빈도 측정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간편기침평가검사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(COAT)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등이 있다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6781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443757"/>
              </p:ext>
            </p:extLst>
          </p:nvPr>
        </p:nvGraphicFramePr>
        <p:xfrm>
          <a:off x="447811" y="994410"/>
          <a:ext cx="8238988" cy="51892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58900">
                  <a:extLst>
                    <a:ext uri="{9D8B030D-6E8A-4147-A177-3AD203B41FA5}">
                      <a16:colId xmlns:a16="http://schemas.microsoft.com/office/drawing/2014/main" val="1384622753"/>
                    </a:ext>
                  </a:extLst>
                </a:gridCol>
                <a:gridCol w="707811">
                  <a:extLst>
                    <a:ext uri="{9D8B030D-6E8A-4147-A177-3AD203B41FA5}">
                      <a16:colId xmlns:a16="http://schemas.microsoft.com/office/drawing/2014/main" val="3461854447"/>
                    </a:ext>
                  </a:extLst>
                </a:gridCol>
                <a:gridCol w="707811">
                  <a:extLst>
                    <a:ext uri="{9D8B030D-6E8A-4147-A177-3AD203B41FA5}">
                      <a16:colId xmlns:a16="http://schemas.microsoft.com/office/drawing/2014/main" val="1039618747"/>
                    </a:ext>
                  </a:extLst>
                </a:gridCol>
                <a:gridCol w="720634">
                  <a:extLst>
                    <a:ext uri="{9D8B030D-6E8A-4147-A177-3AD203B41FA5}">
                      <a16:colId xmlns:a16="http://schemas.microsoft.com/office/drawing/2014/main" val="2429429679"/>
                    </a:ext>
                  </a:extLst>
                </a:gridCol>
                <a:gridCol w="706956">
                  <a:extLst>
                    <a:ext uri="{9D8B030D-6E8A-4147-A177-3AD203B41FA5}">
                      <a16:colId xmlns:a16="http://schemas.microsoft.com/office/drawing/2014/main" val="733467382"/>
                    </a:ext>
                  </a:extLst>
                </a:gridCol>
                <a:gridCol w="736876">
                  <a:extLst>
                    <a:ext uri="{9D8B030D-6E8A-4147-A177-3AD203B41FA5}">
                      <a16:colId xmlns:a16="http://schemas.microsoft.com/office/drawing/2014/main" val="359435084"/>
                    </a:ext>
                  </a:extLst>
                </a:gridCol>
              </a:tblGrid>
              <a:tr h="0">
                <a:tc gridSpan="6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rgbClr val="F0862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표 2.</a:t>
                      </a: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간편기침평가검사(COugh Assessment Test: COAT)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기침이 </a:t>
                      </a: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얼마나 심하십니까?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다음 질문들은 기침이 얼마나 심한지 귀하의 육체적, 정신적 건강 상태와, 기침으로 인한 일상 생활에 미치는 영향을 평가하기 위한 것입니다. 아래의 각 항목마다 최근 3일 간의 귀하의 상태에 해당하는 점수에 체크 표시(√)를 해주십시오.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01350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fontAlgn="auto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kern="100">
                          <a:solidFill>
                            <a:schemeClr val="bg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 </a:t>
                      </a:r>
                      <a:endParaRPr lang="ko-KR" sz="1500" b="1" kern="100">
                        <a:solidFill>
                          <a:schemeClr val="bg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862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없음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862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약함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862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보통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862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심함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862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300" b="1" kern="100" spc="-40">
                          <a:solidFill>
                            <a:schemeClr val="bg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매우심함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862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26115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기침을 얼마나 자주 하나요? 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⓪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①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②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③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④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43199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기침 때문에 일상생활에 지장이 있나요? 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⓪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①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②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③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④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19840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기침 때문에 잠자기 힘든가요? 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⓪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①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②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③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④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7568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기침 때문에 피곤한가요? 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⓪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①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②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③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④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06403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먼지 많을 때, 자극성 냄새, 찬공기를 마실 때 기침이 심해지나요?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⓪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①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②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③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④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9232690"/>
                  </a:ext>
                </a:extLst>
              </a:tr>
              <a:tr h="17399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총점 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점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11648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830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3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8650" y="838200"/>
            <a:ext cx="7886700" cy="2613536"/>
          </a:xfrm>
          <a:prstGeom prst="rect">
            <a:avLst/>
          </a:prstGeom>
          <a:solidFill>
            <a:srgbClr val="8B8C45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권고사항</a:t>
            </a:r>
            <a:endParaRPr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경고증상을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동반하는 급성기침은 기침기간에 상관없이 흉부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X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선 검사를 시행한다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en-US" altLang="ko-KR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18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 미만의 환자에서는 코데인 성분이 호흡 억제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부전을 초래할 수 있어 기침을 억제할 목적으로 코데인 성분이 함유된 약물의 사용을 피할 것을 권고한다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급성기관지염에 의한 기침에서 경험적 항생제는 화농성 객담을 동반한 경우에 한해 제한적으로 고려할 것을 </a:t>
            </a:r>
            <a:r>
              <a:rPr lang="ko-KR" altLang="en-US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권한다근거수준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낮음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강함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 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급성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아급성 기침환자에서 기침의 호전을 위해서 베타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-2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작용제를 사용하지 않을 것을 권고한다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낮음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강함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</a:t>
            </a:r>
            <a:endParaRPr lang="ko-KR" altLang="en-US" sz="150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8650" y="3451736"/>
            <a:ext cx="7886700" cy="2934137"/>
          </a:xfrm>
          <a:prstGeom prst="rect">
            <a:avLst/>
          </a:prstGeom>
          <a:solidFill>
            <a:srgbClr val="8B8C45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급성기침은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주 이내의 기침으로 정의하며 호흡기바이러스에 의한 상기도 감염 및 급성기관지염이 가장 흔한 원인이다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경고증상이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없는 급성기침의 경우에는 검사에 앞서 대증요법을 우선 시행한다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아급성기침은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주에서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8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주 사이의 기침을 의미하며 철저한 문진 및 신체검진과 동시에 흉부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X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선검사를 시행한다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감염후기침은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아급성기침의 가장 흔한 원인이며 바이러스감염과 연관된 경우가 흔해 항생제 투여 없이 대증요법으로 호전된다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일부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세균감염에 의한 아급성기침에는 항생제 치료가 효과적일 수 있다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0232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5716558"/>
              </p:ext>
            </p:extLst>
          </p:nvPr>
        </p:nvGraphicFramePr>
        <p:xfrm>
          <a:off x="660401" y="894080"/>
          <a:ext cx="7823198" cy="50840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0348">
                  <a:extLst>
                    <a:ext uri="{9D8B030D-6E8A-4147-A177-3AD203B41FA5}">
                      <a16:colId xmlns:a16="http://schemas.microsoft.com/office/drawing/2014/main" val="1250940108"/>
                    </a:ext>
                  </a:extLst>
                </a:gridCol>
                <a:gridCol w="6522850">
                  <a:extLst>
                    <a:ext uri="{9D8B030D-6E8A-4147-A177-3AD203B41FA5}">
                      <a16:colId xmlns:a16="http://schemas.microsoft.com/office/drawing/2014/main" val="21432374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rgbClr val="8B8C45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표 3.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경고증상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B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39521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동반 증상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8C45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객혈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호흡곤란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쉰 목소리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전신 증상(발열, 체중감소, 사지부종을 동반한 체중 증가)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구토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연하곤란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95662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진찰 소견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8C45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기포음/천명음/협착음의 청진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90692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과거력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8C45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기저 폐질환 및 심질환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잦은 폐렴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섭식장애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55세 이상 30갑년 이상 흡연자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53403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기침 양상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8C45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45세 이상 흡연자에서 새롭게 발생한 기침 또는 기존 기침 양상의 변화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31656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기침 기간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8C45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• 2주 이상 지속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8B8C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24142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306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609599" y="6226687"/>
            <a:ext cx="253306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baseline="30000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그림 </a:t>
            </a:r>
            <a:r>
              <a:rPr lang="en-US" altLang="ko-KR" b="1" baseline="30000" smtClean="0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</a:t>
            </a:r>
            <a:r>
              <a:rPr lang="en-US" altLang="ko-KR" baseline="30000" smtClean="0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aseline="3000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급성기침의 </a:t>
            </a:r>
            <a:r>
              <a:rPr lang="ko-KR" altLang="en-US" baseline="300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진단 알고리즘</a:t>
            </a:r>
          </a:p>
        </p:txBody>
      </p:sp>
      <p:cxnSp>
        <p:nvCxnSpPr>
          <p:cNvPr id="78" name="직선 화살표 연결선 77"/>
          <p:cNvCxnSpPr/>
          <p:nvPr/>
        </p:nvCxnSpPr>
        <p:spPr>
          <a:xfrm>
            <a:off x="4065104" y="2466679"/>
            <a:ext cx="960547" cy="0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화살표 연결선 40"/>
          <p:cNvCxnSpPr/>
          <p:nvPr/>
        </p:nvCxnSpPr>
        <p:spPr>
          <a:xfrm>
            <a:off x="3626008" y="2911475"/>
            <a:ext cx="0" cy="819495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직사각형 3"/>
          <p:cNvSpPr/>
          <p:nvPr/>
        </p:nvSpPr>
        <p:spPr>
          <a:xfrm>
            <a:off x="751825" y="1504604"/>
            <a:ext cx="2019992" cy="3037804"/>
          </a:xfrm>
          <a:prstGeom prst="rect">
            <a:avLst/>
          </a:prstGeom>
          <a:solidFill>
            <a:srgbClr val="8B8C4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객혈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호흡곤란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쉰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목소리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구토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연하곤란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altLang="ko-KR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‌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전신증상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발열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체중감소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사지부종을 동반한 체중 증가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기포음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천명음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협착음의 청진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기저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폐질환 및 심질환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잦은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폐렴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섭식장애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altLang="ko-KR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55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 이상 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30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갑년 이상 흡연자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altLang="ko-KR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‌45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 이상 흡연자에서 새롭게 발생한 기침 또는 기존 기침양상의 변화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altLang="ko-KR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 이상 지속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2908616" y="1504604"/>
            <a:ext cx="1434784" cy="314257"/>
          </a:xfrm>
          <a:prstGeom prst="rect">
            <a:avLst/>
          </a:prstGeom>
          <a:solidFill>
            <a:srgbClr val="8B8C4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병력청취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신체진찰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3186912" y="3730970"/>
            <a:ext cx="878192" cy="314257"/>
          </a:xfrm>
          <a:prstGeom prst="rect">
            <a:avLst/>
          </a:prstGeom>
          <a:solidFill>
            <a:srgbClr val="8B8C4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대증 요법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5025651" y="2349431"/>
            <a:ext cx="1067036" cy="314257"/>
          </a:xfrm>
          <a:prstGeom prst="rect">
            <a:avLst/>
          </a:prstGeom>
          <a:solidFill>
            <a:srgbClr val="8B8C4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흉부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X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선 촬영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4544840" y="3159532"/>
            <a:ext cx="2028658" cy="453403"/>
          </a:xfrm>
          <a:prstGeom prst="rect">
            <a:avLst/>
          </a:prstGeom>
          <a:solidFill>
            <a:srgbClr val="8B8C4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객혈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일측성 천명음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협착음</a:t>
            </a:r>
          </a:p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쉰 목소리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전신증상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4848388" y="4653379"/>
            <a:ext cx="1421562" cy="457266"/>
          </a:xfrm>
          <a:prstGeom prst="rect">
            <a:avLst/>
          </a:prstGeom>
          <a:solidFill>
            <a:srgbClr val="8B8C4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폐기능 검사와 </a:t>
            </a:r>
            <a:endParaRPr lang="en-US" altLang="ko-KR" sz="110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기관지유발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검사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6198468" y="3775758"/>
            <a:ext cx="1295636" cy="453403"/>
          </a:xfrm>
          <a:prstGeom prst="rect">
            <a:avLst/>
          </a:prstGeom>
          <a:solidFill>
            <a:srgbClr val="8B8C4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흉부 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CT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촬영 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</a:t>
            </a:r>
          </a:p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기관지내시경 검사</a:t>
            </a:r>
          </a:p>
        </p:txBody>
      </p:sp>
      <p:sp>
        <p:nvSpPr>
          <p:cNvPr id="18" name="모서리가 둥근 직사각형 17"/>
          <p:cNvSpPr/>
          <p:nvPr/>
        </p:nvSpPr>
        <p:spPr>
          <a:xfrm>
            <a:off x="3147155" y="847751"/>
            <a:ext cx="957706" cy="305188"/>
          </a:xfrm>
          <a:prstGeom prst="roundRect">
            <a:avLst/>
          </a:prstGeom>
          <a:solidFill>
            <a:srgbClr val="8B8C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급성기침</a:t>
            </a:r>
            <a:endParaRPr lang="ko-KR" altLang="en-US" sz="11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6968980" y="2747383"/>
            <a:ext cx="1358010" cy="374020"/>
          </a:xfrm>
          <a:prstGeom prst="roundRect">
            <a:avLst/>
          </a:prstGeom>
          <a:solidFill>
            <a:srgbClr val="8B8C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원인 질환 치료와 </a:t>
            </a:r>
            <a:endParaRPr lang="en-US" altLang="ko-KR" sz="1100" b="1" smtClean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1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추가 </a:t>
            </a:r>
            <a:r>
              <a:rPr lang="ko-KR" altLang="en-US" sz="11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검사</a:t>
            </a:r>
          </a:p>
        </p:txBody>
      </p:sp>
      <p:sp>
        <p:nvSpPr>
          <p:cNvPr id="20" name="직사각형 19"/>
          <p:cNvSpPr/>
          <p:nvPr/>
        </p:nvSpPr>
        <p:spPr>
          <a:xfrm rot="2700000">
            <a:off x="3293181" y="2133852"/>
            <a:ext cx="665654" cy="66565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3383706" y="2271400"/>
            <a:ext cx="46679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1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경고</a:t>
            </a:r>
            <a:endParaRPr lang="en-US" altLang="ko-KR" sz="1100" b="1" smtClean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1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증상</a:t>
            </a:r>
            <a:endParaRPr lang="ko-KR" altLang="en-US" sz="11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4031029" y="2176113"/>
            <a:ext cx="487726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있음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3156385" y="2762522"/>
            <a:ext cx="487726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없음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3176263" y="4014852"/>
            <a:ext cx="487726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호전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3991271" y="3826009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호전 없음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5905915" y="2186608"/>
            <a:ext cx="819268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비정상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7507722" y="3857166"/>
            <a:ext cx="819268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비정상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6909244" y="4915291"/>
            <a:ext cx="819268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비정상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6444934" y="3090783"/>
            <a:ext cx="487726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있음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5062433" y="3582442"/>
            <a:ext cx="487726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없음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6636448" y="4228151"/>
            <a:ext cx="819268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정상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4906601" y="5165821"/>
            <a:ext cx="819268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정상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6" name="모서리가 둥근 직사각형 35"/>
          <p:cNvSpPr/>
          <p:nvPr/>
        </p:nvSpPr>
        <p:spPr>
          <a:xfrm>
            <a:off x="4518755" y="5594573"/>
            <a:ext cx="2080828" cy="305188"/>
          </a:xfrm>
          <a:prstGeom prst="roundRect">
            <a:avLst/>
          </a:prstGeom>
          <a:solidFill>
            <a:srgbClr val="8B8C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증상 치료하며 추적 관찰</a:t>
            </a:r>
          </a:p>
        </p:txBody>
      </p:sp>
      <p:cxnSp>
        <p:nvCxnSpPr>
          <p:cNvPr id="38" name="직선 화살표 연결선 37"/>
          <p:cNvCxnSpPr>
            <a:endCxn id="11" idx="0"/>
          </p:cNvCxnSpPr>
          <p:nvPr/>
        </p:nvCxnSpPr>
        <p:spPr>
          <a:xfrm>
            <a:off x="3626008" y="1152939"/>
            <a:ext cx="0" cy="351665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화살표 연결선 38"/>
          <p:cNvCxnSpPr/>
          <p:nvPr/>
        </p:nvCxnSpPr>
        <p:spPr>
          <a:xfrm>
            <a:off x="3626008" y="1818860"/>
            <a:ext cx="0" cy="177130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꺾인 연결선 45"/>
          <p:cNvCxnSpPr>
            <a:endCxn id="36" idx="1"/>
          </p:cNvCxnSpPr>
          <p:nvPr/>
        </p:nvCxnSpPr>
        <p:spPr>
          <a:xfrm rot="16200000" flipH="1">
            <a:off x="3216958" y="4445370"/>
            <a:ext cx="1701942" cy="901652"/>
          </a:xfrm>
          <a:prstGeom prst="bentConnector2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직선 화살표 연결선 51"/>
          <p:cNvCxnSpPr>
            <a:stCxn id="13" idx="2"/>
            <a:endCxn id="14" idx="0"/>
          </p:cNvCxnSpPr>
          <p:nvPr/>
        </p:nvCxnSpPr>
        <p:spPr>
          <a:xfrm>
            <a:off x="5559169" y="2663688"/>
            <a:ext cx="0" cy="495844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직선 화살표 연결선 53"/>
          <p:cNvCxnSpPr>
            <a:stCxn id="14" idx="2"/>
            <a:endCxn id="15" idx="0"/>
          </p:cNvCxnSpPr>
          <p:nvPr/>
        </p:nvCxnSpPr>
        <p:spPr>
          <a:xfrm>
            <a:off x="5559169" y="3612935"/>
            <a:ext cx="0" cy="1040444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직선 화살표 연결선 55"/>
          <p:cNvCxnSpPr>
            <a:stCxn id="15" idx="2"/>
            <a:endCxn id="36" idx="0"/>
          </p:cNvCxnSpPr>
          <p:nvPr/>
        </p:nvCxnSpPr>
        <p:spPr>
          <a:xfrm>
            <a:off x="5559169" y="5110645"/>
            <a:ext cx="0" cy="483928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꺾인 연결선 57"/>
          <p:cNvCxnSpPr>
            <a:stCxn id="16" idx="2"/>
            <a:endCxn id="36" idx="3"/>
          </p:cNvCxnSpPr>
          <p:nvPr/>
        </p:nvCxnSpPr>
        <p:spPr>
          <a:xfrm rot="5400000">
            <a:off x="5963932" y="4864813"/>
            <a:ext cx="1518006" cy="246703"/>
          </a:xfrm>
          <a:prstGeom prst="bentConnector2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직선 화살표 연결선 72"/>
          <p:cNvCxnSpPr>
            <a:stCxn id="19" idx="2"/>
          </p:cNvCxnSpPr>
          <p:nvPr/>
        </p:nvCxnSpPr>
        <p:spPr>
          <a:xfrm flipH="1">
            <a:off x="7641749" y="3121403"/>
            <a:ext cx="6236" cy="923822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직선 화살표 연결선 74"/>
          <p:cNvCxnSpPr/>
          <p:nvPr/>
        </p:nvCxnSpPr>
        <p:spPr>
          <a:xfrm>
            <a:off x="2771817" y="2466679"/>
            <a:ext cx="415095" cy="0"/>
          </a:xfrm>
          <a:prstGeom prst="straightConnector1">
            <a:avLst/>
          </a:prstGeom>
          <a:ln w="38100">
            <a:solidFill>
              <a:srgbClr val="3F5C9E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자유형 99"/>
          <p:cNvSpPr/>
          <p:nvPr/>
        </p:nvSpPr>
        <p:spPr>
          <a:xfrm>
            <a:off x="6092825" y="2473326"/>
            <a:ext cx="1548923" cy="274058"/>
          </a:xfrm>
          <a:custGeom>
            <a:avLst/>
            <a:gdLst>
              <a:gd name="connsiteX0" fmla="*/ 0 w 1568450"/>
              <a:gd name="connsiteY0" fmla="*/ 0 h 282575"/>
              <a:gd name="connsiteX1" fmla="*/ 1565275 w 1568450"/>
              <a:gd name="connsiteY1" fmla="*/ 0 h 282575"/>
              <a:gd name="connsiteX2" fmla="*/ 1565275 w 1568450"/>
              <a:gd name="connsiteY2" fmla="*/ 282575 h 282575"/>
              <a:gd name="connsiteX3" fmla="*/ 1568450 w 1568450"/>
              <a:gd name="connsiteY3" fmla="*/ 282575 h 282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8450" h="282575">
                <a:moveTo>
                  <a:pt x="0" y="0"/>
                </a:moveTo>
                <a:lnTo>
                  <a:pt x="1565275" y="0"/>
                </a:lnTo>
                <a:lnTo>
                  <a:pt x="1565275" y="282575"/>
                </a:lnTo>
                <a:lnTo>
                  <a:pt x="1568450" y="282575"/>
                </a:lnTo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09" name="직선 화살표 연결선 108"/>
          <p:cNvCxnSpPr/>
          <p:nvPr/>
        </p:nvCxnSpPr>
        <p:spPr>
          <a:xfrm>
            <a:off x="906780" y="4997590"/>
            <a:ext cx="624840" cy="0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직선 화살표 연결선 109"/>
          <p:cNvCxnSpPr/>
          <p:nvPr/>
        </p:nvCxnSpPr>
        <p:spPr>
          <a:xfrm>
            <a:off x="906780" y="5279530"/>
            <a:ext cx="624840" cy="0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직사각형 110"/>
          <p:cNvSpPr/>
          <p:nvPr/>
        </p:nvSpPr>
        <p:spPr>
          <a:xfrm>
            <a:off x="1561492" y="4830531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정상경로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2" name="직사각형 111"/>
          <p:cNvSpPr/>
          <p:nvPr/>
        </p:nvSpPr>
        <p:spPr>
          <a:xfrm>
            <a:off x="1561492" y="5114295"/>
            <a:ext cx="918049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비정상경로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1" name="자유형 120"/>
          <p:cNvSpPr/>
          <p:nvPr/>
        </p:nvSpPr>
        <p:spPr>
          <a:xfrm>
            <a:off x="4059206" y="2484120"/>
            <a:ext cx="322294" cy="1386840"/>
          </a:xfrm>
          <a:custGeom>
            <a:avLst/>
            <a:gdLst>
              <a:gd name="connsiteX0" fmla="*/ 297180 w 297180"/>
              <a:gd name="connsiteY0" fmla="*/ 0 h 1386840"/>
              <a:gd name="connsiteX1" fmla="*/ 297180 w 297180"/>
              <a:gd name="connsiteY1" fmla="*/ 1386840 h 1386840"/>
              <a:gd name="connsiteX2" fmla="*/ 0 w 297180"/>
              <a:gd name="connsiteY2" fmla="*/ 1386840 h 1386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7180" h="1386840">
                <a:moveTo>
                  <a:pt x="297180" y="0"/>
                </a:moveTo>
                <a:lnTo>
                  <a:pt x="297180" y="1386840"/>
                </a:lnTo>
                <a:lnTo>
                  <a:pt x="0" y="1386840"/>
                </a:lnTo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0" name="꺾인 연결선 9"/>
          <p:cNvCxnSpPr>
            <a:stCxn id="14" idx="3"/>
            <a:endCxn id="16" idx="0"/>
          </p:cNvCxnSpPr>
          <p:nvPr/>
        </p:nvCxnSpPr>
        <p:spPr>
          <a:xfrm>
            <a:off x="6573498" y="3386234"/>
            <a:ext cx="272788" cy="389524"/>
          </a:xfrm>
          <a:prstGeom prst="bentConnector2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5" name="원호 54"/>
          <p:cNvSpPr/>
          <p:nvPr/>
        </p:nvSpPr>
        <p:spPr>
          <a:xfrm rot="16200000">
            <a:off x="6710769" y="4772271"/>
            <a:ext cx="272179" cy="247847"/>
          </a:xfrm>
          <a:prstGeom prst="arc">
            <a:avLst>
              <a:gd name="adj1" fmla="val 16199986"/>
              <a:gd name="adj2" fmla="val 5455970"/>
            </a:avLst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63" name="직선 연결선 62"/>
          <p:cNvCxnSpPr>
            <a:endCxn id="15" idx="3"/>
          </p:cNvCxnSpPr>
          <p:nvPr/>
        </p:nvCxnSpPr>
        <p:spPr>
          <a:xfrm flipH="1">
            <a:off x="6269950" y="4882012"/>
            <a:ext cx="471372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직선 연결선 82"/>
          <p:cNvCxnSpPr/>
          <p:nvPr/>
        </p:nvCxnSpPr>
        <p:spPr>
          <a:xfrm flipH="1">
            <a:off x="6956770" y="4882012"/>
            <a:ext cx="684978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직선 연결선 71"/>
          <p:cNvCxnSpPr/>
          <p:nvPr/>
        </p:nvCxnSpPr>
        <p:spPr>
          <a:xfrm flipV="1">
            <a:off x="7641748" y="4014294"/>
            <a:ext cx="0" cy="88190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직선 연결선 86"/>
          <p:cNvCxnSpPr>
            <a:stCxn id="16" idx="3"/>
          </p:cNvCxnSpPr>
          <p:nvPr/>
        </p:nvCxnSpPr>
        <p:spPr>
          <a:xfrm flipV="1">
            <a:off x="7494104" y="4002459"/>
            <a:ext cx="147644" cy="1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075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그룹 252"/>
          <p:cNvGrpSpPr/>
          <p:nvPr/>
        </p:nvGrpSpPr>
        <p:grpSpPr>
          <a:xfrm>
            <a:off x="596825" y="222879"/>
            <a:ext cx="4258926" cy="862554"/>
            <a:chOff x="887111" y="222879"/>
            <a:chExt cx="4258926" cy="862554"/>
          </a:xfrm>
        </p:grpSpPr>
        <p:cxnSp>
          <p:nvCxnSpPr>
            <p:cNvPr id="3" name="직선 연결선 2"/>
            <p:cNvCxnSpPr>
              <a:stCxn id="8" idx="6"/>
              <a:endCxn id="6" idx="1"/>
            </p:cNvCxnSpPr>
            <p:nvPr/>
          </p:nvCxnSpPr>
          <p:spPr>
            <a:xfrm flipV="1">
              <a:off x="1571625" y="790826"/>
              <a:ext cx="417877" cy="1"/>
            </a:xfrm>
            <a:prstGeom prst="line">
              <a:avLst/>
            </a:prstGeom>
            <a:ln w="76200">
              <a:solidFill>
                <a:srgbClr val="9887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직사각형 3"/>
            <p:cNvSpPr/>
            <p:nvPr/>
          </p:nvSpPr>
          <p:spPr>
            <a:xfrm>
              <a:off x="1989504" y="557258"/>
              <a:ext cx="3061232" cy="467138"/>
            </a:xfrm>
            <a:prstGeom prst="rect">
              <a:avLst/>
            </a:prstGeom>
            <a:solidFill>
              <a:srgbClr val="98878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5" name="그룹 4"/>
            <p:cNvGrpSpPr/>
            <p:nvPr/>
          </p:nvGrpSpPr>
          <p:grpSpPr>
            <a:xfrm>
              <a:off x="887111" y="496221"/>
              <a:ext cx="779816" cy="589212"/>
              <a:chOff x="1245080" y="783790"/>
              <a:chExt cx="779816" cy="589212"/>
            </a:xfrm>
          </p:grpSpPr>
          <p:sp>
            <p:nvSpPr>
              <p:cNvPr id="8" name="타원 7"/>
              <p:cNvSpPr/>
              <p:nvPr/>
            </p:nvSpPr>
            <p:spPr>
              <a:xfrm>
                <a:off x="1340382" y="783790"/>
                <a:ext cx="589212" cy="589212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9887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245080" y="823517"/>
                <a:ext cx="779816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500" b="1" smtClean="0">
                    <a:solidFill>
                      <a:srgbClr val="98878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</a:t>
                </a:r>
                <a:endParaRPr lang="ko-KR" altLang="en-US" sz="25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6" name="직사각형 5"/>
            <p:cNvSpPr/>
            <p:nvPr/>
          </p:nvSpPr>
          <p:spPr>
            <a:xfrm>
              <a:off x="1989502" y="629243"/>
              <a:ext cx="3156535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tabLst>
                  <a:tab pos="2880000" algn="r"/>
                </a:tabLst>
              </a:pPr>
              <a:r>
                <a:rPr lang="ko-KR" altLang="en-US" sz="15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기침의 정의</a:t>
              </a:r>
              <a:r>
                <a:rPr lang="en-US" altLang="ko-KR" sz="15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15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기전 및 </a:t>
              </a:r>
              <a:r>
                <a:rPr lang="ko-KR" altLang="en-US" sz="1500" b="1" smtClean="0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역학</a:t>
              </a:r>
              <a:r>
                <a:rPr lang="en-US" altLang="ko-KR" sz="1500" b="1" smtClean="0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	7</a:t>
              </a:r>
              <a:endParaRPr lang="ko-KR" altLang="en-US" sz="1500" b="1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1017974" y="222879"/>
              <a:ext cx="518091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300" b="1" smtClean="0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  <a:endParaRPr lang="ko-KR" altLang="en-US" sz="1300" b="1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252" name="그룹 251"/>
          <p:cNvGrpSpPr/>
          <p:nvPr/>
        </p:nvGrpSpPr>
        <p:grpSpPr>
          <a:xfrm>
            <a:off x="596825" y="1152971"/>
            <a:ext cx="4269014" cy="862554"/>
            <a:chOff x="887111" y="1226350"/>
            <a:chExt cx="4269014" cy="862554"/>
          </a:xfrm>
        </p:grpSpPr>
        <p:cxnSp>
          <p:nvCxnSpPr>
            <p:cNvPr id="11" name="직선 연결선 10"/>
            <p:cNvCxnSpPr>
              <a:endCxn id="14" idx="1"/>
            </p:cNvCxnSpPr>
            <p:nvPr/>
          </p:nvCxnSpPr>
          <p:spPr>
            <a:xfrm>
              <a:off x="1526447" y="1794298"/>
              <a:ext cx="463056" cy="0"/>
            </a:xfrm>
            <a:prstGeom prst="line">
              <a:avLst/>
            </a:prstGeom>
            <a:ln w="76200">
              <a:solidFill>
                <a:srgbClr val="00AD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직사각형 11"/>
            <p:cNvSpPr/>
            <p:nvPr/>
          </p:nvSpPr>
          <p:spPr>
            <a:xfrm>
              <a:off x="1989504" y="1560729"/>
              <a:ext cx="3061231" cy="467138"/>
            </a:xfrm>
            <a:prstGeom prst="rect">
              <a:avLst/>
            </a:prstGeom>
            <a:solidFill>
              <a:srgbClr val="00ADB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1989503" y="1632715"/>
              <a:ext cx="3166622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tabLst>
                  <a:tab pos="2880000" algn="r"/>
                </a:tabLst>
              </a:pPr>
              <a:r>
                <a:rPr lang="ko-KR" altLang="en-US" sz="1500" b="1">
                  <a:solidFill>
                    <a:srgbClr val="00ADB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기침의 분류</a:t>
              </a:r>
              <a:r>
                <a:rPr lang="en-US" altLang="ko-KR" sz="1500" b="1" smtClean="0">
                  <a:solidFill>
                    <a:srgbClr val="00ADB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	10</a:t>
              </a:r>
              <a:endParaRPr lang="ko-KR" altLang="en-US" sz="1500" b="1">
                <a:solidFill>
                  <a:srgbClr val="00ADB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223" name="그룹 222"/>
            <p:cNvGrpSpPr/>
            <p:nvPr/>
          </p:nvGrpSpPr>
          <p:grpSpPr>
            <a:xfrm>
              <a:off x="887111" y="1499692"/>
              <a:ext cx="779816" cy="589212"/>
              <a:chOff x="1245080" y="783790"/>
              <a:chExt cx="779816" cy="589212"/>
            </a:xfrm>
          </p:grpSpPr>
          <p:sp>
            <p:nvSpPr>
              <p:cNvPr id="224" name="타원 223"/>
              <p:cNvSpPr/>
              <p:nvPr/>
            </p:nvSpPr>
            <p:spPr>
              <a:xfrm>
                <a:off x="1340382" y="783790"/>
                <a:ext cx="589212" cy="589212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00A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25" name="TextBox 224"/>
              <p:cNvSpPr txBox="1"/>
              <p:nvPr/>
            </p:nvSpPr>
            <p:spPr>
              <a:xfrm>
                <a:off x="1245080" y="823517"/>
                <a:ext cx="779816" cy="4770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500" b="1" smtClean="0">
                    <a:solidFill>
                      <a:srgbClr val="00ADB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</a:t>
                </a:r>
                <a:endParaRPr lang="ko-KR" altLang="en-US" sz="2500" b="1">
                  <a:solidFill>
                    <a:srgbClr val="00ADB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226" name="직사각형 225"/>
            <p:cNvSpPr/>
            <p:nvPr/>
          </p:nvSpPr>
          <p:spPr>
            <a:xfrm>
              <a:off x="1017974" y="1226350"/>
              <a:ext cx="518091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300" b="1" smtClean="0">
                  <a:solidFill>
                    <a:srgbClr val="00ADB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  <a:endParaRPr lang="ko-KR" altLang="en-US" sz="1300" b="1">
                <a:solidFill>
                  <a:srgbClr val="00ADB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251" name="그룹 250"/>
          <p:cNvGrpSpPr/>
          <p:nvPr/>
        </p:nvGrpSpPr>
        <p:grpSpPr>
          <a:xfrm>
            <a:off x="596825" y="2083063"/>
            <a:ext cx="4173713" cy="862554"/>
            <a:chOff x="887111" y="2483650"/>
            <a:chExt cx="4173713" cy="862554"/>
          </a:xfrm>
        </p:grpSpPr>
        <p:sp>
          <p:nvSpPr>
            <p:cNvPr id="20" name="직사각형 19"/>
            <p:cNvSpPr/>
            <p:nvPr/>
          </p:nvSpPr>
          <p:spPr>
            <a:xfrm>
              <a:off x="1989501" y="2808824"/>
              <a:ext cx="3071323" cy="467138"/>
            </a:xfrm>
            <a:prstGeom prst="rect">
              <a:avLst/>
            </a:prstGeom>
            <a:solidFill>
              <a:srgbClr val="F0862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1989501" y="2880809"/>
              <a:ext cx="3061232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tabLst>
                  <a:tab pos="2880000" algn="r"/>
                </a:tabLst>
              </a:pPr>
              <a:r>
                <a:rPr lang="ko-KR" altLang="en-US" sz="1500" b="1">
                  <a:solidFill>
                    <a:srgbClr val="F0862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기침의 </a:t>
              </a:r>
              <a:r>
                <a:rPr lang="ko-KR" altLang="en-US" sz="1500" b="1" smtClean="0">
                  <a:solidFill>
                    <a:srgbClr val="F0862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평가도구</a:t>
              </a:r>
              <a:r>
                <a:rPr lang="en-US" altLang="ko-KR" sz="1500" b="1" smtClean="0">
                  <a:solidFill>
                    <a:srgbClr val="F0862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	13</a:t>
              </a:r>
              <a:endParaRPr lang="ko-KR" altLang="en-US" sz="1500" b="1">
                <a:solidFill>
                  <a:srgbClr val="F0862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230" name="직선 연결선 229"/>
            <p:cNvCxnSpPr/>
            <p:nvPr/>
          </p:nvCxnSpPr>
          <p:spPr>
            <a:xfrm>
              <a:off x="1526447" y="3051598"/>
              <a:ext cx="463056" cy="0"/>
            </a:xfrm>
            <a:prstGeom prst="line">
              <a:avLst/>
            </a:prstGeom>
            <a:ln w="76200">
              <a:solidFill>
                <a:srgbClr val="F0862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1" name="그룹 230"/>
            <p:cNvGrpSpPr/>
            <p:nvPr/>
          </p:nvGrpSpPr>
          <p:grpSpPr>
            <a:xfrm>
              <a:off x="887111" y="2756992"/>
              <a:ext cx="779816" cy="589212"/>
              <a:chOff x="1245080" y="783790"/>
              <a:chExt cx="779816" cy="589212"/>
            </a:xfrm>
          </p:grpSpPr>
          <p:sp>
            <p:nvSpPr>
              <p:cNvPr id="232" name="타원 231"/>
              <p:cNvSpPr/>
              <p:nvPr/>
            </p:nvSpPr>
            <p:spPr>
              <a:xfrm>
                <a:off x="1340382" y="783790"/>
                <a:ext cx="589212" cy="589212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F0862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33" name="TextBox 232"/>
              <p:cNvSpPr txBox="1"/>
              <p:nvPr/>
            </p:nvSpPr>
            <p:spPr>
              <a:xfrm>
                <a:off x="1245080" y="823517"/>
                <a:ext cx="779816" cy="4770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500" b="1" smtClean="0">
                    <a:solidFill>
                      <a:srgbClr val="F0862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3</a:t>
                </a:r>
                <a:endParaRPr lang="ko-KR" altLang="en-US" sz="2500" b="1">
                  <a:solidFill>
                    <a:srgbClr val="F0862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234" name="직사각형 233"/>
            <p:cNvSpPr/>
            <p:nvPr/>
          </p:nvSpPr>
          <p:spPr>
            <a:xfrm>
              <a:off x="1017974" y="2483650"/>
              <a:ext cx="518091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300" b="1" smtClean="0">
                  <a:solidFill>
                    <a:srgbClr val="F0862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  <a:endParaRPr lang="ko-KR" altLang="en-US" sz="1300" b="1">
                <a:solidFill>
                  <a:srgbClr val="F0862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250" name="그룹 249"/>
          <p:cNvGrpSpPr/>
          <p:nvPr/>
        </p:nvGrpSpPr>
        <p:grpSpPr>
          <a:xfrm>
            <a:off x="596825" y="3013155"/>
            <a:ext cx="4163622" cy="862554"/>
            <a:chOff x="887111" y="3740950"/>
            <a:chExt cx="4163622" cy="862554"/>
          </a:xfrm>
        </p:grpSpPr>
        <p:sp>
          <p:nvSpPr>
            <p:cNvPr id="28" name="직사각형 27"/>
            <p:cNvSpPr/>
            <p:nvPr/>
          </p:nvSpPr>
          <p:spPr>
            <a:xfrm>
              <a:off x="1989502" y="4077547"/>
              <a:ext cx="3061231" cy="467138"/>
            </a:xfrm>
            <a:prstGeom prst="rect">
              <a:avLst/>
            </a:prstGeom>
            <a:solidFill>
              <a:srgbClr val="8B8C45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1989501" y="4149533"/>
              <a:ext cx="3061231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tabLst>
                  <a:tab pos="2880000" algn="r"/>
                </a:tabLst>
              </a:pPr>
              <a:r>
                <a:rPr lang="ko-KR" altLang="en-US" sz="1500" b="1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기침의 정의</a:t>
              </a:r>
              <a:r>
                <a:rPr lang="en-US" altLang="ko-KR" sz="1500" b="1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1500" b="1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기전 및 </a:t>
              </a:r>
              <a:r>
                <a:rPr lang="ko-KR" altLang="en-US" sz="1500" b="1" smtClean="0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역학</a:t>
              </a:r>
              <a:r>
                <a:rPr lang="en-US" altLang="ko-KR" sz="1500" b="1" smtClean="0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	16</a:t>
              </a:r>
              <a:endParaRPr lang="ko-KR" altLang="en-US" sz="1500" b="1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235" name="직선 연결선 234"/>
            <p:cNvCxnSpPr/>
            <p:nvPr/>
          </p:nvCxnSpPr>
          <p:spPr>
            <a:xfrm>
              <a:off x="1526447" y="4308898"/>
              <a:ext cx="463056" cy="0"/>
            </a:xfrm>
            <a:prstGeom prst="line">
              <a:avLst/>
            </a:prstGeom>
            <a:ln w="76200">
              <a:solidFill>
                <a:srgbClr val="8B8C4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7" name="타원 236"/>
            <p:cNvSpPr/>
            <p:nvPr/>
          </p:nvSpPr>
          <p:spPr>
            <a:xfrm>
              <a:off x="982413" y="4014292"/>
              <a:ext cx="589212" cy="589212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8B8C4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b="1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38" name="TextBox 237"/>
            <p:cNvSpPr txBox="1"/>
            <p:nvPr/>
          </p:nvSpPr>
          <p:spPr>
            <a:xfrm>
              <a:off x="887111" y="4054019"/>
              <a:ext cx="779816" cy="4770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500" b="1" smtClean="0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4</a:t>
              </a:r>
              <a:endParaRPr lang="ko-KR" altLang="en-US" sz="2500" b="1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39" name="직사각형 238"/>
            <p:cNvSpPr/>
            <p:nvPr/>
          </p:nvSpPr>
          <p:spPr>
            <a:xfrm>
              <a:off x="1017974" y="3740950"/>
              <a:ext cx="518091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300" b="1" smtClean="0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  <a:endParaRPr lang="ko-KR" altLang="en-US" sz="1300" b="1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249" name="그룹 248"/>
          <p:cNvGrpSpPr/>
          <p:nvPr/>
        </p:nvGrpSpPr>
        <p:grpSpPr>
          <a:xfrm>
            <a:off x="596825" y="3943247"/>
            <a:ext cx="4163621" cy="862554"/>
            <a:chOff x="887111" y="4912525"/>
            <a:chExt cx="4163621" cy="862554"/>
          </a:xfrm>
        </p:grpSpPr>
        <p:sp>
          <p:nvSpPr>
            <p:cNvPr id="68" name="직사각형 67"/>
            <p:cNvSpPr/>
            <p:nvPr/>
          </p:nvSpPr>
          <p:spPr>
            <a:xfrm>
              <a:off x="1989500" y="5246165"/>
              <a:ext cx="3061232" cy="467138"/>
            </a:xfrm>
            <a:prstGeom prst="rect">
              <a:avLst/>
            </a:prstGeom>
            <a:solidFill>
              <a:srgbClr val="EF6A4B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0" name="직사각형 69"/>
            <p:cNvSpPr/>
            <p:nvPr/>
          </p:nvSpPr>
          <p:spPr>
            <a:xfrm>
              <a:off x="1989499" y="5318150"/>
              <a:ext cx="3061232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tabLst>
                  <a:tab pos="2880000" algn="r"/>
                </a:tabLst>
              </a:pPr>
              <a:r>
                <a:rPr lang="ko-KR" altLang="en-US" sz="1500" b="1">
                  <a:solidFill>
                    <a:srgbClr val="EF6A4B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만성기침의 </a:t>
              </a:r>
              <a:r>
                <a:rPr lang="ko-KR" altLang="en-US" sz="1500" b="1" smtClean="0">
                  <a:solidFill>
                    <a:srgbClr val="EF6A4B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진단</a:t>
              </a:r>
              <a:r>
                <a:rPr lang="en-US" altLang="ko-KR" sz="1500" b="1" smtClean="0">
                  <a:solidFill>
                    <a:srgbClr val="EF6A4B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	21</a:t>
              </a:r>
              <a:endParaRPr lang="ko-KR" altLang="en-US" sz="1500" b="1">
                <a:solidFill>
                  <a:srgbClr val="EF6A4B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240" name="직선 연결선 239"/>
            <p:cNvCxnSpPr/>
            <p:nvPr/>
          </p:nvCxnSpPr>
          <p:spPr>
            <a:xfrm>
              <a:off x="1526447" y="5480473"/>
              <a:ext cx="463056" cy="0"/>
            </a:xfrm>
            <a:prstGeom prst="line">
              <a:avLst/>
            </a:prstGeom>
            <a:ln w="76200">
              <a:solidFill>
                <a:srgbClr val="EF6A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1" name="타원 240"/>
            <p:cNvSpPr/>
            <p:nvPr/>
          </p:nvSpPr>
          <p:spPr>
            <a:xfrm>
              <a:off x="982413" y="5185867"/>
              <a:ext cx="589212" cy="589212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EF6A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b="1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42" name="TextBox 241"/>
            <p:cNvSpPr txBox="1"/>
            <p:nvPr/>
          </p:nvSpPr>
          <p:spPr>
            <a:xfrm>
              <a:off x="887111" y="5225594"/>
              <a:ext cx="779816" cy="4770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500" b="1" smtClean="0">
                  <a:solidFill>
                    <a:srgbClr val="EF6A4B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5</a:t>
              </a:r>
              <a:endParaRPr lang="ko-KR" altLang="en-US" sz="2500" b="1">
                <a:solidFill>
                  <a:srgbClr val="EF6A4B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43" name="직사각형 242"/>
            <p:cNvSpPr/>
            <p:nvPr/>
          </p:nvSpPr>
          <p:spPr>
            <a:xfrm>
              <a:off x="1017974" y="4912525"/>
              <a:ext cx="518091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300" b="1" smtClean="0">
                  <a:solidFill>
                    <a:srgbClr val="EF6A4B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  <a:endParaRPr lang="ko-KR" altLang="en-US" sz="1300" b="1">
                <a:solidFill>
                  <a:srgbClr val="EF6A4B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248" name="그룹 247"/>
          <p:cNvGrpSpPr/>
          <p:nvPr/>
        </p:nvGrpSpPr>
        <p:grpSpPr>
          <a:xfrm>
            <a:off x="596825" y="4873339"/>
            <a:ext cx="4163620" cy="862554"/>
            <a:chOff x="887111" y="6169825"/>
            <a:chExt cx="4163620" cy="862554"/>
          </a:xfrm>
        </p:grpSpPr>
        <p:sp>
          <p:nvSpPr>
            <p:cNvPr id="76" name="직사각형 75"/>
            <p:cNvSpPr/>
            <p:nvPr/>
          </p:nvSpPr>
          <p:spPr>
            <a:xfrm>
              <a:off x="1989500" y="6517756"/>
              <a:ext cx="3061231" cy="467138"/>
            </a:xfrm>
            <a:prstGeom prst="rect">
              <a:avLst/>
            </a:prstGeom>
            <a:solidFill>
              <a:srgbClr val="973456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8" name="직사각형 77"/>
            <p:cNvSpPr/>
            <p:nvPr/>
          </p:nvSpPr>
          <p:spPr>
            <a:xfrm>
              <a:off x="1989499" y="6589742"/>
              <a:ext cx="3061231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tabLst>
                  <a:tab pos="2880000" algn="r"/>
                </a:tabLst>
              </a:pPr>
              <a:r>
                <a:rPr lang="ko-KR" altLang="en-US" sz="1500" b="1" smtClean="0">
                  <a:solidFill>
                    <a:srgbClr val="97345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상기도기침증후군</a:t>
              </a:r>
              <a:r>
                <a:rPr lang="en-US" altLang="ko-KR" sz="1500" b="1" smtClean="0">
                  <a:solidFill>
                    <a:srgbClr val="97345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	25</a:t>
              </a:r>
              <a:endParaRPr lang="ko-KR" altLang="en-US" sz="1500" b="1">
                <a:solidFill>
                  <a:srgbClr val="973456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244" name="직선 연결선 243"/>
            <p:cNvCxnSpPr/>
            <p:nvPr/>
          </p:nvCxnSpPr>
          <p:spPr>
            <a:xfrm>
              <a:off x="1526447" y="6737773"/>
              <a:ext cx="463056" cy="0"/>
            </a:xfrm>
            <a:prstGeom prst="line">
              <a:avLst/>
            </a:prstGeom>
            <a:ln w="76200">
              <a:solidFill>
                <a:srgbClr val="9734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5" name="타원 244"/>
            <p:cNvSpPr/>
            <p:nvPr/>
          </p:nvSpPr>
          <p:spPr>
            <a:xfrm>
              <a:off x="982413" y="6443167"/>
              <a:ext cx="589212" cy="589212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9734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b="1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46" name="TextBox 245"/>
            <p:cNvSpPr txBox="1"/>
            <p:nvPr/>
          </p:nvSpPr>
          <p:spPr>
            <a:xfrm>
              <a:off x="887111" y="6482894"/>
              <a:ext cx="779816" cy="4770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500" b="1" smtClean="0">
                  <a:solidFill>
                    <a:srgbClr val="97345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6</a:t>
              </a:r>
              <a:endParaRPr lang="ko-KR" altLang="en-US" sz="2500" b="1">
                <a:solidFill>
                  <a:srgbClr val="973456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47" name="직사각형 246"/>
            <p:cNvSpPr/>
            <p:nvPr/>
          </p:nvSpPr>
          <p:spPr>
            <a:xfrm>
              <a:off x="1017974" y="6169825"/>
              <a:ext cx="518091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300" b="1" smtClean="0">
                  <a:solidFill>
                    <a:srgbClr val="97345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  <a:endParaRPr lang="ko-KR" altLang="en-US" sz="1300" b="1">
                <a:solidFill>
                  <a:srgbClr val="973456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306" name="그룹 305"/>
          <p:cNvGrpSpPr/>
          <p:nvPr/>
        </p:nvGrpSpPr>
        <p:grpSpPr>
          <a:xfrm>
            <a:off x="4865840" y="222879"/>
            <a:ext cx="4163625" cy="862554"/>
            <a:chOff x="887111" y="222879"/>
            <a:chExt cx="4163625" cy="862554"/>
          </a:xfrm>
        </p:grpSpPr>
        <p:cxnSp>
          <p:nvCxnSpPr>
            <p:cNvPr id="307" name="직선 연결선 306"/>
            <p:cNvCxnSpPr>
              <a:stCxn id="312" idx="6"/>
              <a:endCxn id="310" idx="1"/>
            </p:cNvCxnSpPr>
            <p:nvPr/>
          </p:nvCxnSpPr>
          <p:spPr>
            <a:xfrm flipV="1">
              <a:off x="1571625" y="790826"/>
              <a:ext cx="417878" cy="1"/>
            </a:xfrm>
            <a:prstGeom prst="line">
              <a:avLst/>
            </a:prstGeom>
            <a:ln w="76200">
              <a:solidFill>
                <a:srgbClr val="9887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8" name="직사각형 307"/>
            <p:cNvSpPr/>
            <p:nvPr/>
          </p:nvSpPr>
          <p:spPr>
            <a:xfrm>
              <a:off x="1989504" y="557258"/>
              <a:ext cx="3061232" cy="467138"/>
            </a:xfrm>
            <a:prstGeom prst="rect">
              <a:avLst/>
            </a:prstGeom>
            <a:solidFill>
              <a:srgbClr val="98878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309" name="그룹 308"/>
            <p:cNvGrpSpPr/>
            <p:nvPr/>
          </p:nvGrpSpPr>
          <p:grpSpPr>
            <a:xfrm>
              <a:off x="887111" y="496221"/>
              <a:ext cx="779816" cy="589212"/>
              <a:chOff x="1245080" y="783790"/>
              <a:chExt cx="779816" cy="589212"/>
            </a:xfrm>
          </p:grpSpPr>
          <p:sp>
            <p:nvSpPr>
              <p:cNvPr id="312" name="타원 311"/>
              <p:cNvSpPr/>
              <p:nvPr/>
            </p:nvSpPr>
            <p:spPr>
              <a:xfrm>
                <a:off x="1340382" y="783790"/>
                <a:ext cx="589212" cy="589212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9887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13" name="TextBox 312"/>
              <p:cNvSpPr txBox="1"/>
              <p:nvPr/>
            </p:nvSpPr>
            <p:spPr>
              <a:xfrm>
                <a:off x="1245080" y="823517"/>
                <a:ext cx="779816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500" b="1" smtClean="0">
                    <a:solidFill>
                      <a:srgbClr val="98878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7</a:t>
                </a:r>
                <a:endParaRPr lang="ko-KR" altLang="en-US" sz="25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310" name="직사각형 309"/>
            <p:cNvSpPr/>
            <p:nvPr/>
          </p:nvSpPr>
          <p:spPr>
            <a:xfrm>
              <a:off x="1989503" y="629243"/>
              <a:ext cx="3061232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tabLst>
                  <a:tab pos="2880000" algn="r"/>
                </a:tabLst>
              </a:pPr>
              <a:r>
                <a:rPr lang="ko-KR" altLang="en-US" sz="15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기침형천식과 </a:t>
              </a:r>
              <a:r>
                <a:rPr lang="ko-KR" altLang="en-US" sz="1500" b="1" smtClean="0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호산구기관지염</a:t>
              </a:r>
              <a:r>
                <a:rPr lang="en-US" altLang="ko-KR" sz="1500" b="1" smtClean="0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	27</a:t>
              </a:r>
              <a:endParaRPr lang="ko-KR" altLang="en-US" sz="1500" b="1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11" name="직사각형 310"/>
            <p:cNvSpPr/>
            <p:nvPr/>
          </p:nvSpPr>
          <p:spPr>
            <a:xfrm>
              <a:off x="1017974" y="222879"/>
              <a:ext cx="518091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300" b="1" smtClean="0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  <a:endParaRPr lang="ko-KR" altLang="en-US" sz="1300" b="1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314" name="그룹 313"/>
          <p:cNvGrpSpPr/>
          <p:nvPr/>
        </p:nvGrpSpPr>
        <p:grpSpPr>
          <a:xfrm>
            <a:off x="4865840" y="1152971"/>
            <a:ext cx="4163624" cy="862554"/>
            <a:chOff x="887111" y="1226350"/>
            <a:chExt cx="4163624" cy="862554"/>
          </a:xfrm>
        </p:grpSpPr>
        <p:cxnSp>
          <p:nvCxnSpPr>
            <p:cNvPr id="315" name="직선 연결선 314"/>
            <p:cNvCxnSpPr>
              <a:endCxn id="317" idx="1"/>
            </p:cNvCxnSpPr>
            <p:nvPr/>
          </p:nvCxnSpPr>
          <p:spPr>
            <a:xfrm>
              <a:off x="1526447" y="1794298"/>
              <a:ext cx="463056" cy="0"/>
            </a:xfrm>
            <a:prstGeom prst="line">
              <a:avLst/>
            </a:prstGeom>
            <a:ln w="76200">
              <a:solidFill>
                <a:srgbClr val="00AD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6" name="직사각형 315"/>
            <p:cNvSpPr/>
            <p:nvPr/>
          </p:nvSpPr>
          <p:spPr>
            <a:xfrm>
              <a:off x="1989504" y="1560729"/>
              <a:ext cx="3061231" cy="467138"/>
            </a:xfrm>
            <a:prstGeom prst="rect">
              <a:avLst/>
            </a:prstGeom>
            <a:solidFill>
              <a:srgbClr val="00ADB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17" name="직사각형 316"/>
            <p:cNvSpPr/>
            <p:nvPr/>
          </p:nvSpPr>
          <p:spPr>
            <a:xfrm>
              <a:off x="1989503" y="1632715"/>
              <a:ext cx="3061231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tabLst>
                  <a:tab pos="2880000" algn="r"/>
                </a:tabLst>
              </a:pPr>
              <a:r>
                <a:rPr lang="ko-KR" altLang="en-US" sz="1500" b="1">
                  <a:solidFill>
                    <a:srgbClr val="00ADB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위식도 </a:t>
              </a:r>
              <a:r>
                <a:rPr lang="ko-KR" altLang="en-US" sz="1500" b="1" smtClean="0">
                  <a:solidFill>
                    <a:srgbClr val="00ADB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역류질환</a:t>
              </a:r>
              <a:r>
                <a:rPr lang="en-US" altLang="ko-KR" sz="1500" b="1" smtClean="0">
                  <a:solidFill>
                    <a:srgbClr val="00ADB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	30</a:t>
              </a:r>
              <a:endParaRPr lang="ko-KR" altLang="en-US" sz="1500" b="1">
                <a:solidFill>
                  <a:srgbClr val="00ADB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318" name="그룹 317"/>
            <p:cNvGrpSpPr/>
            <p:nvPr/>
          </p:nvGrpSpPr>
          <p:grpSpPr>
            <a:xfrm>
              <a:off x="887111" y="1499692"/>
              <a:ext cx="779816" cy="589212"/>
              <a:chOff x="1245080" y="783790"/>
              <a:chExt cx="779816" cy="589212"/>
            </a:xfrm>
          </p:grpSpPr>
          <p:sp>
            <p:nvSpPr>
              <p:cNvPr id="320" name="타원 319"/>
              <p:cNvSpPr/>
              <p:nvPr/>
            </p:nvSpPr>
            <p:spPr>
              <a:xfrm>
                <a:off x="1340382" y="783790"/>
                <a:ext cx="589212" cy="589212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00A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21" name="TextBox 320"/>
              <p:cNvSpPr txBox="1"/>
              <p:nvPr/>
            </p:nvSpPr>
            <p:spPr>
              <a:xfrm>
                <a:off x="1245080" y="823517"/>
                <a:ext cx="779816" cy="4770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500" b="1" smtClean="0">
                    <a:solidFill>
                      <a:srgbClr val="00ADB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</a:t>
                </a:r>
                <a:endParaRPr lang="ko-KR" altLang="en-US" sz="2500" b="1">
                  <a:solidFill>
                    <a:srgbClr val="00ADB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319" name="직사각형 318"/>
            <p:cNvSpPr/>
            <p:nvPr/>
          </p:nvSpPr>
          <p:spPr>
            <a:xfrm>
              <a:off x="1017974" y="1226350"/>
              <a:ext cx="518091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300" b="1" smtClean="0">
                  <a:solidFill>
                    <a:srgbClr val="00ADB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  <a:endParaRPr lang="ko-KR" altLang="en-US" sz="1300" b="1">
                <a:solidFill>
                  <a:srgbClr val="00ADB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322" name="그룹 321"/>
          <p:cNvGrpSpPr/>
          <p:nvPr/>
        </p:nvGrpSpPr>
        <p:grpSpPr>
          <a:xfrm>
            <a:off x="4865840" y="2083063"/>
            <a:ext cx="4163623" cy="862554"/>
            <a:chOff x="887111" y="2483650"/>
            <a:chExt cx="4163623" cy="862554"/>
          </a:xfrm>
        </p:grpSpPr>
        <p:sp>
          <p:nvSpPr>
            <p:cNvPr id="323" name="직사각형 322"/>
            <p:cNvSpPr/>
            <p:nvPr/>
          </p:nvSpPr>
          <p:spPr>
            <a:xfrm>
              <a:off x="1989502" y="2808824"/>
              <a:ext cx="3061232" cy="467138"/>
            </a:xfrm>
            <a:prstGeom prst="rect">
              <a:avLst/>
            </a:prstGeom>
            <a:solidFill>
              <a:srgbClr val="F0862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24" name="직사각형 323"/>
            <p:cNvSpPr/>
            <p:nvPr/>
          </p:nvSpPr>
          <p:spPr>
            <a:xfrm>
              <a:off x="1989501" y="2880809"/>
              <a:ext cx="3061232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tabLst>
                  <a:tab pos="2880000" algn="r"/>
                </a:tabLst>
              </a:pPr>
              <a:r>
                <a:rPr lang="ko-KR" altLang="en-US" sz="1500" b="1">
                  <a:solidFill>
                    <a:srgbClr val="F0862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기타 만성기침의 </a:t>
              </a:r>
              <a:r>
                <a:rPr lang="ko-KR" altLang="en-US" sz="1500" b="1" smtClean="0">
                  <a:solidFill>
                    <a:srgbClr val="F0862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원인</a:t>
              </a:r>
              <a:r>
                <a:rPr lang="en-US" altLang="ko-KR" sz="1500" b="1" smtClean="0">
                  <a:solidFill>
                    <a:srgbClr val="F0862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	33</a:t>
              </a:r>
              <a:endParaRPr lang="ko-KR" altLang="en-US" sz="1500" b="1">
                <a:solidFill>
                  <a:srgbClr val="F0862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325" name="직선 연결선 324"/>
            <p:cNvCxnSpPr/>
            <p:nvPr/>
          </p:nvCxnSpPr>
          <p:spPr>
            <a:xfrm>
              <a:off x="1526447" y="3051598"/>
              <a:ext cx="463056" cy="0"/>
            </a:xfrm>
            <a:prstGeom prst="line">
              <a:avLst/>
            </a:prstGeom>
            <a:ln w="76200">
              <a:solidFill>
                <a:srgbClr val="F0862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6" name="그룹 325"/>
            <p:cNvGrpSpPr/>
            <p:nvPr/>
          </p:nvGrpSpPr>
          <p:grpSpPr>
            <a:xfrm>
              <a:off x="887111" y="2756992"/>
              <a:ext cx="779816" cy="589212"/>
              <a:chOff x="1245080" y="783790"/>
              <a:chExt cx="779816" cy="589212"/>
            </a:xfrm>
          </p:grpSpPr>
          <p:sp>
            <p:nvSpPr>
              <p:cNvPr id="328" name="타원 327"/>
              <p:cNvSpPr/>
              <p:nvPr/>
            </p:nvSpPr>
            <p:spPr>
              <a:xfrm>
                <a:off x="1340382" y="783790"/>
                <a:ext cx="589212" cy="589212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F0862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29" name="TextBox 328"/>
              <p:cNvSpPr txBox="1"/>
              <p:nvPr/>
            </p:nvSpPr>
            <p:spPr>
              <a:xfrm>
                <a:off x="1245080" y="823517"/>
                <a:ext cx="779816" cy="4770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500" b="1" smtClean="0">
                    <a:solidFill>
                      <a:srgbClr val="F0862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9</a:t>
                </a:r>
                <a:endParaRPr lang="ko-KR" altLang="en-US" sz="2500" b="1">
                  <a:solidFill>
                    <a:srgbClr val="F0862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327" name="직사각형 326"/>
            <p:cNvSpPr/>
            <p:nvPr/>
          </p:nvSpPr>
          <p:spPr>
            <a:xfrm>
              <a:off x="1017974" y="2483650"/>
              <a:ext cx="518091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300" b="1" smtClean="0">
                  <a:solidFill>
                    <a:srgbClr val="F0862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  <a:endParaRPr lang="ko-KR" altLang="en-US" sz="1300" b="1">
                <a:solidFill>
                  <a:srgbClr val="F0862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330" name="그룹 329"/>
          <p:cNvGrpSpPr/>
          <p:nvPr/>
        </p:nvGrpSpPr>
        <p:grpSpPr>
          <a:xfrm>
            <a:off x="4865840" y="3013155"/>
            <a:ext cx="4278160" cy="862554"/>
            <a:chOff x="887111" y="3740950"/>
            <a:chExt cx="4278160" cy="862554"/>
          </a:xfrm>
        </p:grpSpPr>
        <p:sp>
          <p:nvSpPr>
            <p:cNvPr id="331" name="직사각형 330"/>
            <p:cNvSpPr/>
            <p:nvPr/>
          </p:nvSpPr>
          <p:spPr>
            <a:xfrm>
              <a:off x="1989502" y="4077547"/>
              <a:ext cx="3061231" cy="467138"/>
            </a:xfrm>
            <a:prstGeom prst="rect">
              <a:avLst/>
            </a:prstGeom>
            <a:solidFill>
              <a:srgbClr val="8B8C45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32" name="직사각형 331"/>
            <p:cNvSpPr/>
            <p:nvPr/>
          </p:nvSpPr>
          <p:spPr>
            <a:xfrm>
              <a:off x="1989501" y="4149533"/>
              <a:ext cx="3175770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tabLst>
                  <a:tab pos="2880000" algn="r"/>
                </a:tabLst>
              </a:pPr>
              <a:r>
                <a:rPr lang="ko-KR" altLang="en-US" sz="1500" b="1" spc="-100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기침의 치료제 </a:t>
              </a:r>
              <a:r>
                <a:rPr lang="en-US" altLang="ko-KR" sz="1500" b="1" spc="-100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- </a:t>
              </a:r>
              <a:r>
                <a:rPr lang="ko-KR" altLang="en-US" sz="1500" b="1" spc="-100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진해제 및 </a:t>
              </a:r>
              <a:r>
                <a:rPr lang="ko-KR" altLang="en-US" sz="1500" b="1" spc="-100" smtClean="0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거담제</a:t>
              </a:r>
              <a:r>
                <a:rPr lang="en-US" altLang="ko-KR" sz="1500" b="1" smtClean="0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	51</a:t>
              </a:r>
              <a:endParaRPr lang="ko-KR" altLang="en-US" sz="1500" b="1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333" name="직선 연결선 332"/>
            <p:cNvCxnSpPr/>
            <p:nvPr/>
          </p:nvCxnSpPr>
          <p:spPr>
            <a:xfrm>
              <a:off x="1526447" y="4308898"/>
              <a:ext cx="463056" cy="0"/>
            </a:xfrm>
            <a:prstGeom prst="line">
              <a:avLst/>
            </a:prstGeom>
            <a:ln w="76200">
              <a:solidFill>
                <a:srgbClr val="8B8C4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4" name="타원 333"/>
            <p:cNvSpPr/>
            <p:nvPr/>
          </p:nvSpPr>
          <p:spPr>
            <a:xfrm>
              <a:off x="982413" y="4014292"/>
              <a:ext cx="589212" cy="589212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8B8C4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b="1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35" name="TextBox 334"/>
            <p:cNvSpPr txBox="1"/>
            <p:nvPr/>
          </p:nvSpPr>
          <p:spPr>
            <a:xfrm>
              <a:off x="887111" y="4054019"/>
              <a:ext cx="779816" cy="4770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500" b="1" smtClean="0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10</a:t>
              </a:r>
              <a:endParaRPr lang="ko-KR" altLang="en-US" sz="2500" b="1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36" name="직사각형 335"/>
            <p:cNvSpPr/>
            <p:nvPr/>
          </p:nvSpPr>
          <p:spPr>
            <a:xfrm>
              <a:off x="1017974" y="3740950"/>
              <a:ext cx="518091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300" b="1" smtClean="0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  <a:endParaRPr lang="ko-KR" altLang="en-US" sz="1300" b="1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337" name="그룹 336"/>
          <p:cNvGrpSpPr/>
          <p:nvPr/>
        </p:nvGrpSpPr>
        <p:grpSpPr>
          <a:xfrm>
            <a:off x="4865840" y="3943247"/>
            <a:ext cx="4163621" cy="862554"/>
            <a:chOff x="887111" y="4912525"/>
            <a:chExt cx="4163621" cy="862554"/>
          </a:xfrm>
        </p:grpSpPr>
        <p:sp>
          <p:nvSpPr>
            <p:cNvPr id="338" name="직사각형 337"/>
            <p:cNvSpPr/>
            <p:nvPr/>
          </p:nvSpPr>
          <p:spPr>
            <a:xfrm>
              <a:off x="1989500" y="5246165"/>
              <a:ext cx="3061232" cy="467138"/>
            </a:xfrm>
            <a:prstGeom prst="rect">
              <a:avLst/>
            </a:prstGeom>
            <a:solidFill>
              <a:srgbClr val="EF6A4B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39" name="직사각형 338"/>
            <p:cNvSpPr/>
            <p:nvPr/>
          </p:nvSpPr>
          <p:spPr>
            <a:xfrm>
              <a:off x="1989499" y="5318150"/>
              <a:ext cx="3061232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tabLst>
                  <a:tab pos="2880000" algn="r"/>
                </a:tabLst>
              </a:pPr>
              <a:r>
                <a:rPr lang="ko-KR" altLang="en-US" sz="1500" b="1">
                  <a:solidFill>
                    <a:srgbClr val="EF6A4B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지침 </a:t>
              </a:r>
              <a:r>
                <a:rPr lang="ko-KR" altLang="en-US" sz="1500" b="1" smtClean="0">
                  <a:solidFill>
                    <a:srgbClr val="EF6A4B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개발과정</a:t>
              </a:r>
              <a:r>
                <a:rPr lang="en-US" altLang="ko-KR" sz="1500" b="1" smtClean="0">
                  <a:solidFill>
                    <a:srgbClr val="EF6A4B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	53</a:t>
              </a:r>
              <a:endParaRPr lang="ko-KR" altLang="en-US" sz="1500" b="1">
                <a:solidFill>
                  <a:srgbClr val="EF6A4B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340" name="직선 연결선 339"/>
            <p:cNvCxnSpPr/>
            <p:nvPr/>
          </p:nvCxnSpPr>
          <p:spPr>
            <a:xfrm>
              <a:off x="1526447" y="5480473"/>
              <a:ext cx="463056" cy="0"/>
            </a:xfrm>
            <a:prstGeom prst="line">
              <a:avLst/>
            </a:prstGeom>
            <a:ln w="76200">
              <a:solidFill>
                <a:srgbClr val="EF6A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1" name="타원 340"/>
            <p:cNvSpPr/>
            <p:nvPr/>
          </p:nvSpPr>
          <p:spPr>
            <a:xfrm>
              <a:off x="982413" y="5185867"/>
              <a:ext cx="589212" cy="589212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EF6A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b="1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42" name="TextBox 341"/>
            <p:cNvSpPr txBox="1"/>
            <p:nvPr/>
          </p:nvSpPr>
          <p:spPr>
            <a:xfrm>
              <a:off x="887111" y="5225594"/>
              <a:ext cx="779816" cy="4770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500" b="1" smtClean="0">
                  <a:solidFill>
                    <a:srgbClr val="EF6A4B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11</a:t>
              </a:r>
              <a:endParaRPr lang="ko-KR" altLang="en-US" sz="2500" b="1">
                <a:solidFill>
                  <a:srgbClr val="EF6A4B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43" name="직사각형 342"/>
            <p:cNvSpPr/>
            <p:nvPr/>
          </p:nvSpPr>
          <p:spPr>
            <a:xfrm>
              <a:off x="1017974" y="4912525"/>
              <a:ext cx="518091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300" b="1" smtClean="0">
                  <a:solidFill>
                    <a:srgbClr val="EF6A4B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  <a:endParaRPr lang="ko-KR" altLang="en-US" sz="1300" b="1">
                <a:solidFill>
                  <a:srgbClr val="EF6A4B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344" name="그룹 343"/>
          <p:cNvGrpSpPr/>
          <p:nvPr/>
        </p:nvGrpSpPr>
        <p:grpSpPr>
          <a:xfrm>
            <a:off x="4865840" y="4873339"/>
            <a:ext cx="4163620" cy="862554"/>
            <a:chOff x="887111" y="6169825"/>
            <a:chExt cx="4163620" cy="862554"/>
          </a:xfrm>
        </p:grpSpPr>
        <p:sp>
          <p:nvSpPr>
            <p:cNvPr id="345" name="직사각형 344"/>
            <p:cNvSpPr/>
            <p:nvPr/>
          </p:nvSpPr>
          <p:spPr>
            <a:xfrm>
              <a:off x="1989500" y="6517756"/>
              <a:ext cx="3061231" cy="467138"/>
            </a:xfrm>
            <a:prstGeom prst="rect">
              <a:avLst/>
            </a:prstGeom>
            <a:solidFill>
              <a:srgbClr val="973456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46" name="직사각형 345"/>
            <p:cNvSpPr/>
            <p:nvPr/>
          </p:nvSpPr>
          <p:spPr>
            <a:xfrm>
              <a:off x="1989499" y="6589742"/>
              <a:ext cx="3061231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tabLst>
                  <a:tab pos="2880000" algn="r"/>
                </a:tabLst>
              </a:pPr>
              <a:r>
                <a:rPr lang="ko-KR" altLang="en-US" sz="1500" b="1" smtClean="0">
                  <a:solidFill>
                    <a:srgbClr val="97345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부록</a:t>
              </a:r>
              <a:r>
                <a:rPr lang="en-US" altLang="ko-KR" sz="1500" b="1" smtClean="0">
                  <a:solidFill>
                    <a:srgbClr val="97345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	57</a:t>
              </a:r>
              <a:r>
                <a:rPr lang="ko-KR" altLang="en-US" sz="1500" b="1" smtClean="0">
                  <a:solidFill>
                    <a:srgbClr val="97345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endParaRPr lang="ko-KR" altLang="en-US" sz="1500" b="1">
                <a:solidFill>
                  <a:srgbClr val="973456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347" name="직선 연결선 346"/>
            <p:cNvCxnSpPr/>
            <p:nvPr/>
          </p:nvCxnSpPr>
          <p:spPr>
            <a:xfrm>
              <a:off x="1526447" y="6737773"/>
              <a:ext cx="463056" cy="0"/>
            </a:xfrm>
            <a:prstGeom prst="line">
              <a:avLst/>
            </a:prstGeom>
            <a:ln w="76200">
              <a:solidFill>
                <a:srgbClr val="9734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8" name="타원 347"/>
            <p:cNvSpPr/>
            <p:nvPr/>
          </p:nvSpPr>
          <p:spPr>
            <a:xfrm>
              <a:off x="982413" y="6443167"/>
              <a:ext cx="589212" cy="589212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9734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b="1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49" name="TextBox 348"/>
            <p:cNvSpPr txBox="1"/>
            <p:nvPr/>
          </p:nvSpPr>
          <p:spPr>
            <a:xfrm>
              <a:off x="887111" y="6482894"/>
              <a:ext cx="779816" cy="4770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500" b="1" smtClean="0">
                  <a:solidFill>
                    <a:srgbClr val="97345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12</a:t>
              </a:r>
              <a:endParaRPr lang="ko-KR" altLang="en-US" sz="2500" b="1">
                <a:solidFill>
                  <a:srgbClr val="973456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50" name="직사각형 349"/>
            <p:cNvSpPr/>
            <p:nvPr/>
          </p:nvSpPr>
          <p:spPr>
            <a:xfrm>
              <a:off x="1017974" y="6169825"/>
              <a:ext cx="518091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300" b="1" smtClean="0">
                  <a:solidFill>
                    <a:srgbClr val="97345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  <a:endParaRPr lang="ko-KR" altLang="en-US" sz="1300" b="1">
                <a:solidFill>
                  <a:srgbClr val="973456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351" name="그룹 350"/>
          <p:cNvGrpSpPr/>
          <p:nvPr/>
        </p:nvGrpSpPr>
        <p:grpSpPr>
          <a:xfrm>
            <a:off x="4865840" y="5803433"/>
            <a:ext cx="4163620" cy="862554"/>
            <a:chOff x="887111" y="6169825"/>
            <a:chExt cx="4163620" cy="862554"/>
          </a:xfrm>
        </p:grpSpPr>
        <p:sp>
          <p:nvSpPr>
            <p:cNvPr id="352" name="직사각형 351"/>
            <p:cNvSpPr/>
            <p:nvPr/>
          </p:nvSpPr>
          <p:spPr>
            <a:xfrm>
              <a:off x="1989500" y="6471917"/>
              <a:ext cx="3061231" cy="511191"/>
            </a:xfrm>
            <a:prstGeom prst="rect">
              <a:avLst/>
            </a:prstGeom>
            <a:solidFill>
              <a:srgbClr val="3F5C9E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53" name="직사각형 352"/>
            <p:cNvSpPr/>
            <p:nvPr/>
          </p:nvSpPr>
          <p:spPr>
            <a:xfrm>
              <a:off x="1989499" y="6476367"/>
              <a:ext cx="3061231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tabLst>
                  <a:tab pos="2880000" algn="r"/>
                </a:tabLst>
              </a:pPr>
              <a:r>
                <a:rPr lang="ko-KR" altLang="en-US" sz="1500" b="1">
                  <a:solidFill>
                    <a:srgbClr val="3F5C9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기침지침 권고사항과 </a:t>
              </a:r>
              <a:r>
                <a:rPr lang="ko-KR" altLang="en-US" sz="1500" b="1" smtClean="0">
                  <a:solidFill>
                    <a:srgbClr val="3F5C9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요점</a:t>
              </a:r>
              <a:r>
                <a:rPr lang="en-US" altLang="ko-KR" sz="1500" b="1" smtClean="0">
                  <a:solidFill>
                    <a:srgbClr val="3F5C9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	63</a:t>
              </a:r>
              <a:r>
                <a:rPr lang="ko-KR" altLang="en-US" sz="1500" b="1" smtClean="0">
                  <a:solidFill>
                    <a:srgbClr val="3F5C9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endParaRPr lang="en-US" altLang="ko-KR" sz="1500" b="1" smtClean="0">
                <a:solidFill>
                  <a:srgbClr val="3F5C9E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r>
                <a:rPr lang="en-US" altLang="ko-KR" sz="1500" b="1" smtClean="0">
                  <a:solidFill>
                    <a:srgbClr val="3F5C9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2014 </a:t>
              </a:r>
              <a:r>
                <a:rPr lang="en-US" altLang="ko-KR" sz="1500" b="1">
                  <a:solidFill>
                    <a:srgbClr val="3F5C9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vs 2020 </a:t>
              </a:r>
              <a:r>
                <a:rPr lang="ko-KR" altLang="en-US" sz="1500" b="1">
                  <a:solidFill>
                    <a:srgbClr val="3F5C9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대조표</a:t>
              </a:r>
            </a:p>
          </p:txBody>
        </p:sp>
        <p:cxnSp>
          <p:nvCxnSpPr>
            <p:cNvPr id="354" name="직선 연결선 353"/>
            <p:cNvCxnSpPr/>
            <p:nvPr/>
          </p:nvCxnSpPr>
          <p:spPr>
            <a:xfrm>
              <a:off x="1526447" y="6737773"/>
              <a:ext cx="463056" cy="0"/>
            </a:xfrm>
            <a:prstGeom prst="line">
              <a:avLst/>
            </a:prstGeom>
            <a:ln w="76200">
              <a:solidFill>
                <a:srgbClr val="3F5C9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5" name="타원 354"/>
            <p:cNvSpPr/>
            <p:nvPr/>
          </p:nvSpPr>
          <p:spPr>
            <a:xfrm>
              <a:off x="982413" y="6443167"/>
              <a:ext cx="589212" cy="589212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3F5C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600" b="1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56" name="TextBox 355"/>
            <p:cNvSpPr txBox="1"/>
            <p:nvPr/>
          </p:nvSpPr>
          <p:spPr>
            <a:xfrm>
              <a:off x="887111" y="6584911"/>
              <a:ext cx="779816" cy="2923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300" b="1" smtClean="0">
                  <a:solidFill>
                    <a:srgbClr val="3F5C9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차이점</a:t>
              </a:r>
              <a:endParaRPr lang="ko-KR" altLang="en-US" sz="1300" b="1">
                <a:solidFill>
                  <a:srgbClr val="3F5C9E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57" name="직사각형 356"/>
            <p:cNvSpPr/>
            <p:nvPr/>
          </p:nvSpPr>
          <p:spPr>
            <a:xfrm>
              <a:off x="1184654" y="6169825"/>
              <a:ext cx="184730" cy="2923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endParaRPr lang="ko-KR" altLang="en-US" sz="1300" b="1">
                <a:solidFill>
                  <a:srgbClr val="3F5C9E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902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꺾인 연결선 35"/>
          <p:cNvCxnSpPr>
            <a:stCxn id="10" idx="2"/>
            <a:endCxn id="15" idx="2"/>
          </p:cNvCxnSpPr>
          <p:nvPr/>
        </p:nvCxnSpPr>
        <p:spPr>
          <a:xfrm rot="5400000">
            <a:off x="4830835" y="3430455"/>
            <a:ext cx="1540247" cy="3457581"/>
          </a:xfrm>
          <a:prstGeom prst="bentConnector3">
            <a:avLst>
              <a:gd name="adj1" fmla="val 114842"/>
            </a:avLst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직사각형 2"/>
          <p:cNvSpPr/>
          <p:nvPr/>
        </p:nvSpPr>
        <p:spPr>
          <a:xfrm>
            <a:off x="609599" y="6226687"/>
            <a:ext cx="26869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baseline="30000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그림 </a:t>
            </a:r>
            <a:r>
              <a:rPr lang="en-US" altLang="ko-KR" b="1" baseline="30000" smtClean="0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3.</a:t>
            </a:r>
            <a:r>
              <a:rPr lang="en-US" altLang="ko-KR" baseline="3000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aseline="300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아급성기침의 진단 알고리즘</a:t>
            </a:r>
          </a:p>
        </p:txBody>
      </p:sp>
      <p:cxnSp>
        <p:nvCxnSpPr>
          <p:cNvPr id="53" name="직선 화살표 연결선 52"/>
          <p:cNvCxnSpPr>
            <a:endCxn id="8" idx="1"/>
          </p:cNvCxnSpPr>
          <p:nvPr/>
        </p:nvCxnSpPr>
        <p:spPr>
          <a:xfrm>
            <a:off x="4304691" y="2627661"/>
            <a:ext cx="1192655" cy="11181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화살표 연결선 36"/>
          <p:cNvCxnSpPr>
            <a:endCxn id="7" idx="0"/>
          </p:cNvCxnSpPr>
          <p:nvPr/>
        </p:nvCxnSpPr>
        <p:spPr>
          <a:xfrm>
            <a:off x="3872167" y="3059125"/>
            <a:ext cx="0" cy="357408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직선 화살표 연결선 47"/>
          <p:cNvCxnSpPr/>
          <p:nvPr/>
        </p:nvCxnSpPr>
        <p:spPr>
          <a:xfrm>
            <a:off x="2771817" y="2626824"/>
            <a:ext cx="656405" cy="0"/>
          </a:xfrm>
          <a:prstGeom prst="straightConnector1">
            <a:avLst/>
          </a:prstGeom>
          <a:ln w="38100">
            <a:solidFill>
              <a:srgbClr val="3F5C9E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직사각형 4"/>
          <p:cNvSpPr/>
          <p:nvPr/>
        </p:nvSpPr>
        <p:spPr>
          <a:xfrm>
            <a:off x="751825" y="1429791"/>
            <a:ext cx="2019992" cy="2859578"/>
          </a:xfrm>
          <a:prstGeom prst="rect">
            <a:avLst/>
          </a:prstGeom>
          <a:solidFill>
            <a:srgbClr val="8B8C4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객혈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호흡곤란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쉰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목소리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구토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연하곤란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altLang="ko-KR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‌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전신증상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발열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체중감소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사지부종을 동반한 체중 증가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기포음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천명음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협착음의 청진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기저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폐질환 및 심질환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잦은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폐렴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섭식장애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altLang="ko-KR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55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 이상 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30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갑년 이상 흡연자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altLang="ko-KR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‌45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 이상 흡연자에서 새롭게 발생한 기침 또는 기존 기침양상의 변화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3042794" y="1429791"/>
            <a:ext cx="1658746" cy="457200"/>
          </a:xfrm>
          <a:prstGeom prst="rect">
            <a:avLst/>
          </a:prstGeom>
          <a:solidFill>
            <a:srgbClr val="8B8C4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병력청취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신체진찰</a:t>
            </a:r>
          </a:p>
          <a:p>
            <a:pPr algn="ctr">
              <a:lnSpc>
                <a:spcPts val="1100"/>
              </a:lnSpc>
            </a:pPr>
            <a:r>
              <a:rPr lang="ko-KR" altLang="en-US" sz="11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흉부</a:t>
            </a:r>
            <a:r>
              <a:rPr lang="en-US" altLang="ko-KR" sz="11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X</a:t>
            </a:r>
            <a:r>
              <a:rPr lang="ko-KR" altLang="en-US" sz="11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선 </a:t>
            </a:r>
            <a:r>
              <a:rPr lang="en-US" altLang="ko-KR" sz="11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 </a:t>
            </a:r>
            <a:r>
              <a:rPr lang="ko-KR" altLang="en-US" sz="11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부비동 촬영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206676" y="3416533"/>
            <a:ext cx="1330982" cy="587900"/>
          </a:xfrm>
          <a:prstGeom prst="rect">
            <a:avLst/>
          </a:prstGeom>
          <a:solidFill>
            <a:srgbClr val="8B8C4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 시작 전 혹은 </a:t>
            </a:r>
            <a:endParaRPr lang="en-US" altLang="ko-KR" sz="110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기침과 </a:t>
            </a: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함께 </a:t>
            </a:r>
            <a:endParaRPr lang="en-US" altLang="ko-KR" sz="110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상기도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감염 증상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5497346" y="2327951"/>
            <a:ext cx="1582464" cy="621782"/>
          </a:xfrm>
          <a:prstGeom prst="rect">
            <a:avLst/>
          </a:prstGeom>
          <a:solidFill>
            <a:srgbClr val="8B8C4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객혈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일측성 </a:t>
            </a:r>
            <a:endParaRPr lang="en-US" altLang="ko-KR" sz="110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천명음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협착음</a:t>
            </a:r>
          </a:p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쉰 목소리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전신증상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5652654" y="4899156"/>
            <a:ext cx="1271848" cy="457200"/>
          </a:xfrm>
          <a:prstGeom prst="rect">
            <a:avLst/>
          </a:prstGeom>
          <a:solidFill>
            <a:srgbClr val="8B8C4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폐기능 검사와 </a:t>
            </a:r>
          </a:p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기관지유발 검사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650183" y="3931922"/>
            <a:ext cx="1359129" cy="457200"/>
          </a:xfrm>
          <a:prstGeom prst="rect">
            <a:avLst/>
          </a:prstGeom>
          <a:solidFill>
            <a:srgbClr val="8B8C4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흉부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CT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촬영 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</a:t>
            </a:r>
          </a:p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기관지내시경 검사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3433071" y="4580585"/>
            <a:ext cx="878192" cy="314257"/>
          </a:xfrm>
          <a:prstGeom prst="rect">
            <a:avLst/>
          </a:prstGeom>
          <a:solidFill>
            <a:srgbClr val="8B8C45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100"/>
              </a:lnSpc>
            </a:pP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대증 요법</a:t>
            </a:r>
          </a:p>
        </p:txBody>
      </p:sp>
      <p:sp>
        <p:nvSpPr>
          <p:cNvPr id="12" name="모서리가 둥근 직사각형 11"/>
          <p:cNvSpPr/>
          <p:nvPr/>
        </p:nvSpPr>
        <p:spPr>
          <a:xfrm>
            <a:off x="3393314" y="804362"/>
            <a:ext cx="957706" cy="305188"/>
          </a:xfrm>
          <a:prstGeom prst="roundRect">
            <a:avLst/>
          </a:prstGeom>
          <a:solidFill>
            <a:srgbClr val="8B8C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아급성기침</a:t>
            </a:r>
            <a:endParaRPr lang="ko-KR" altLang="en-US" sz="11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5643848" y="1429790"/>
            <a:ext cx="1435962" cy="457201"/>
          </a:xfrm>
          <a:prstGeom prst="roundRect">
            <a:avLst/>
          </a:prstGeom>
          <a:solidFill>
            <a:srgbClr val="8B8C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원인 질환 치료와</a:t>
            </a:r>
          </a:p>
          <a:p>
            <a:pPr algn="ctr"/>
            <a:r>
              <a:rPr lang="ko-KR" altLang="en-US" sz="11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추가 검사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4668626" y="3954885"/>
            <a:ext cx="1324850" cy="425924"/>
          </a:xfrm>
          <a:prstGeom prst="roundRect">
            <a:avLst/>
          </a:prstGeom>
          <a:solidFill>
            <a:srgbClr val="8B8C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만성기침에 </a:t>
            </a:r>
            <a:r>
              <a:rPr lang="ko-KR" altLang="en-US" sz="11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준하는 평가와 </a:t>
            </a:r>
            <a:r>
              <a:rPr lang="ko-KR" altLang="en-US" sz="11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치료</a:t>
            </a:r>
          </a:p>
        </p:txBody>
      </p:sp>
      <p:sp>
        <p:nvSpPr>
          <p:cNvPr id="15" name="모서리가 둥근 직사각형 14"/>
          <p:cNvSpPr/>
          <p:nvPr/>
        </p:nvSpPr>
        <p:spPr>
          <a:xfrm>
            <a:off x="3215491" y="5486645"/>
            <a:ext cx="1313352" cy="442724"/>
          </a:xfrm>
          <a:prstGeom prst="roundRect">
            <a:avLst/>
          </a:prstGeom>
          <a:solidFill>
            <a:srgbClr val="8B8C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증상 치료하며 </a:t>
            </a:r>
            <a:endParaRPr lang="en-US" altLang="ko-KR" sz="1100" b="1" smtClean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1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추적 </a:t>
            </a:r>
            <a:r>
              <a:rPr lang="ko-KR" altLang="en-US" sz="11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관찰</a:t>
            </a:r>
          </a:p>
        </p:txBody>
      </p:sp>
      <p:sp>
        <p:nvSpPr>
          <p:cNvPr id="16" name="직사각형 15"/>
          <p:cNvSpPr/>
          <p:nvPr/>
        </p:nvSpPr>
        <p:spPr>
          <a:xfrm rot="2700000">
            <a:off x="3539340" y="2303277"/>
            <a:ext cx="665654" cy="66565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3633181" y="2440825"/>
            <a:ext cx="46679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1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경고</a:t>
            </a:r>
            <a:endParaRPr lang="en-US" altLang="ko-KR" sz="1100" b="1" smtClean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1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증상</a:t>
            </a:r>
            <a:endParaRPr lang="ko-KR" altLang="en-US" sz="11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8" name="직선 화살표 연결선 17"/>
          <p:cNvCxnSpPr/>
          <p:nvPr/>
        </p:nvCxnSpPr>
        <p:spPr>
          <a:xfrm>
            <a:off x="906780" y="5089032"/>
            <a:ext cx="624840" cy="0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>
            <a:off x="906780" y="5370972"/>
            <a:ext cx="624840" cy="0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직사각형 19"/>
          <p:cNvSpPr/>
          <p:nvPr/>
        </p:nvSpPr>
        <p:spPr>
          <a:xfrm>
            <a:off x="1561492" y="4921973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정상경로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1561492" y="5205737"/>
            <a:ext cx="918049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비정상경로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4706703" y="1686188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비정상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3449174" y="1858733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정상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4288066" y="2594410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있음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3448480" y="2926919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없음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3448480" y="4022661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있음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3448480" y="4885329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호전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4263129" y="4439834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호전 없음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4653827" y="5423649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악화</a:t>
            </a:r>
            <a:r>
              <a:rPr lang="en-US" altLang="ko-KR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재발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5894677" y="5323942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정상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5894677" y="2965116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없음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6914889" y="4348395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정상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7638501" y="3683376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비정상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34" name="직선 화살표 연결선 33"/>
          <p:cNvCxnSpPr>
            <a:stCxn id="12" idx="2"/>
            <a:endCxn id="6" idx="0"/>
          </p:cNvCxnSpPr>
          <p:nvPr/>
        </p:nvCxnSpPr>
        <p:spPr>
          <a:xfrm>
            <a:off x="3872167" y="1109550"/>
            <a:ext cx="0" cy="320241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화살표 연결선 34"/>
          <p:cNvCxnSpPr>
            <a:stCxn id="6" idx="2"/>
          </p:cNvCxnSpPr>
          <p:nvPr/>
        </p:nvCxnSpPr>
        <p:spPr>
          <a:xfrm>
            <a:off x="3872167" y="1886991"/>
            <a:ext cx="3222" cy="278424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화살표 연결선 38"/>
          <p:cNvCxnSpPr>
            <a:stCxn id="7" idx="2"/>
            <a:endCxn id="11" idx="0"/>
          </p:cNvCxnSpPr>
          <p:nvPr/>
        </p:nvCxnSpPr>
        <p:spPr>
          <a:xfrm>
            <a:off x="3872167" y="4004433"/>
            <a:ext cx="0" cy="576152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화살표 연결선 40"/>
          <p:cNvCxnSpPr>
            <a:stCxn id="11" idx="2"/>
            <a:endCxn id="15" idx="0"/>
          </p:cNvCxnSpPr>
          <p:nvPr/>
        </p:nvCxnSpPr>
        <p:spPr>
          <a:xfrm>
            <a:off x="3872167" y="4894842"/>
            <a:ext cx="0" cy="591803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화살표 연결선 42"/>
          <p:cNvCxnSpPr>
            <a:stCxn id="8" idx="2"/>
            <a:endCxn id="9" idx="0"/>
          </p:cNvCxnSpPr>
          <p:nvPr/>
        </p:nvCxnSpPr>
        <p:spPr>
          <a:xfrm>
            <a:off x="6288578" y="2949733"/>
            <a:ext cx="0" cy="1949423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직선 화살표 연결선 45"/>
          <p:cNvCxnSpPr>
            <a:stCxn id="9" idx="2"/>
          </p:cNvCxnSpPr>
          <p:nvPr/>
        </p:nvCxnSpPr>
        <p:spPr>
          <a:xfrm>
            <a:off x="6288578" y="5356356"/>
            <a:ext cx="0" cy="720250"/>
          </a:xfrm>
          <a:prstGeom prst="straightConnector1">
            <a:avLst/>
          </a:prstGeom>
          <a:ln w="38100">
            <a:solidFill>
              <a:srgbClr val="3F5C9E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화살표 연결선 50"/>
          <p:cNvCxnSpPr>
            <a:stCxn id="6" idx="3"/>
            <a:endCxn id="13" idx="1"/>
          </p:cNvCxnSpPr>
          <p:nvPr/>
        </p:nvCxnSpPr>
        <p:spPr>
          <a:xfrm>
            <a:off x="4701540" y="1658391"/>
            <a:ext cx="942308" cy="0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화살표 연결선 54"/>
          <p:cNvCxnSpPr/>
          <p:nvPr/>
        </p:nvCxnSpPr>
        <p:spPr>
          <a:xfrm>
            <a:off x="4304691" y="4722469"/>
            <a:ext cx="1084078" cy="0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자유형 55"/>
          <p:cNvSpPr/>
          <p:nvPr/>
        </p:nvSpPr>
        <p:spPr>
          <a:xfrm>
            <a:off x="7064980" y="1658390"/>
            <a:ext cx="1131369" cy="2481349"/>
          </a:xfrm>
          <a:custGeom>
            <a:avLst/>
            <a:gdLst>
              <a:gd name="connsiteX0" fmla="*/ 0 w 1205345"/>
              <a:gd name="connsiteY0" fmla="*/ 0 h 2518756"/>
              <a:gd name="connsiteX1" fmla="*/ 1205345 w 1205345"/>
              <a:gd name="connsiteY1" fmla="*/ 0 h 2518756"/>
              <a:gd name="connsiteX2" fmla="*/ 1205345 w 1205345"/>
              <a:gd name="connsiteY2" fmla="*/ 2518756 h 2518756"/>
              <a:gd name="connsiteX3" fmla="*/ 1014152 w 1205345"/>
              <a:gd name="connsiteY3" fmla="*/ 2518756 h 2518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5345" h="2518756">
                <a:moveTo>
                  <a:pt x="0" y="0"/>
                </a:moveTo>
                <a:lnTo>
                  <a:pt x="1205345" y="0"/>
                </a:lnTo>
                <a:lnTo>
                  <a:pt x="1205345" y="2518756"/>
                </a:lnTo>
                <a:lnTo>
                  <a:pt x="1014152" y="2518756"/>
                </a:lnTo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  <a:head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8" name="자유형 57"/>
          <p:cNvSpPr/>
          <p:nvPr/>
        </p:nvSpPr>
        <p:spPr>
          <a:xfrm>
            <a:off x="7064980" y="2626824"/>
            <a:ext cx="264769" cy="1305098"/>
          </a:xfrm>
          <a:custGeom>
            <a:avLst/>
            <a:gdLst>
              <a:gd name="connsiteX0" fmla="*/ 0 w 182880"/>
              <a:gd name="connsiteY0" fmla="*/ 0 h 1305098"/>
              <a:gd name="connsiteX1" fmla="*/ 182880 w 182880"/>
              <a:gd name="connsiteY1" fmla="*/ 0 h 1305098"/>
              <a:gd name="connsiteX2" fmla="*/ 182880 w 182880"/>
              <a:gd name="connsiteY2" fmla="*/ 1305098 h 1305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880" h="1305098">
                <a:moveTo>
                  <a:pt x="0" y="0"/>
                </a:moveTo>
                <a:lnTo>
                  <a:pt x="182880" y="0"/>
                </a:lnTo>
                <a:lnTo>
                  <a:pt x="182880" y="1305098"/>
                </a:lnTo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9" name="자유형 58"/>
          <p:cNvSpPr/>
          <p:nvPr/>
        </p:nvSpPr>
        <p:spPr>
          <a:xfrm>
            <a:off x="4522738" y="3662595"/>
            <a:ext cx="821508" cy="292290"/>
          </a:xfrm>
          <a:custGeom>
            <a:avLst/>
            <a:gdLst>
              <a:gd name="connsiteX0" fmla="*/ 0 w 182880"/>
              <a:gd name="connsiteY0" fmla="*/ 0 h 1305098"/>
              <a:gd name="connsiteX1" fmla="*/ 182880 w 182880"/>
              <a:gd name="connsiteY1" fmla="*/ 0 h 1305098"/>
              <a:gd name="connsiteX2" fmla="*/ 182880 w 182880"/>
              <a:gd name="connsiteY2" fmla="*/ 1305098 h 1305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880" h="1305098">
                <a:moveTo>
                  <a:pt x="0" y="0"/>
                </a:moveTo>
                <a:lnTo>
                  <a:pt x="182880" y="0"/>
                </a:lnTo>
                <a:lnTo>
                  <a:pt x="182880" y="1305098"/>
                </a:lnTo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0" name="자유형 59"/>
          <p:cNvSpPr/>
          <p:nvPr/>
        </p:nvSpPr>
        <p:spPr>
          <a:xfrm flipV="1">
            <a:off x="4528843" y="4379622"/>
            <a:ext cx="841179" cy="1328409"/>
          </a:xfrm>
          <a:custGeom>
            <a:avLst/>
            <a:gdLst>
              <a:gd name="connsiteX0" fmla="*/ 0 w 182880"/>
              <a:gd name="connsiteY0" fmla="*/ 0 h 1305098"/>
              <a:gd name="connsiteX1" fmla="*/ 182880 w 182880"/>
              <a:gd name="connsiteY1" fmla="*/ 0 h 1305098"/>
              <a:gd name="connsiteX2" fmla="*/ 182880 w 182880"/>
              <a:gd name="connsiteY2" fmla="*/ 1305098 h 1305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880" h="1305098">
                <a:moveTo>
                  <a:pt x="0" y="0"/>
                </a:moveTo>
                <a:lnTo>
                  <a:pt x="182880" y="0"/>
                </a:lnTo>
                <a:lnTo>
                  <a:pt x="182880" y="1305098"/>
                </a:lnTo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9" name="직사각형 68"/>
          <p:cNvSpPr/>
          <p:nvPr/>
        </p:nvSpPr>
        <p:spPr>
          <a:xfrm>
            <a:off x="6830781" y="5136212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비정상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2" name="원호 51"/>
          <p:cNvSpPr/>
          <p:nvPr/>
        </p:nvSpPr>
        <p:spPr>
          <a:xfrm rot="16200000">
            <a:off x="7194720" y="5018068"/>
            <a:ext cx="272179" cy="247847"/>
          </a:xfrm>
          <a:prstGeom prst="arc">
            <a:avLst>
              <a:gd name="adj1" fmla="val 16199986"/>
              <a:gd name="adj2" fmla="val 5455970"/>
            </a:avLst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54" name="직선 연결선 53"/>
          <p:cNvCxnSpPr/>
          <p:nvPr/>
        </p:nvCxnSpPr>
        <p:spPr>
          <a:xfrm flipH="1">
            <a:off x="6924502" y="5127809"/>
            <a:ext cx="300768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연결선 60"/>
          <p:cNvCxnSpPr/>
          <p:nvPr/>
        </p:nvCxnSpPr>
        <p:spPr>
          <a:xfrm flipH="1">
            <a:off x="7440721" y="5127809"/>
            <a:ext cx="755628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직선 연결선 61"/>
          <p:cNvCxnSpPr>
            <a:endCxn id="56" idx="2"/>
          </p:cNvCxnSpPr>
          <p:nvPr/>
        </p:nvCxnSpPr>
        <p:spPr>
          <a:xfrm flipV="1">
            <a:off x="8187698" y="4139739"/>
            <a:ext cx="8651" cy="1002254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직사각형 66"/>
          <p:cNvSpPr/>
          <p:nvPr/>
        </p:nvSpPr>
        <p:spPr>
          <a:xfrm>
            <a:off x="6990929" y="2353891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있음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7744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183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8650" y="977900"/>
            <a:ext cx="7886700" cy="2752035"/>
          </a:xfrm>
          <a:prstGeom prst="rect">
            <a:avLst/>
          </a:prstGeom>
          <a:solidFill>
            <a:srgbClr val="EF6A4B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8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주 이상 지속되는 기침을 만성기침으로 정의한다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흡연력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동반 증상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약물력 등의 병력청취는 감별에 도움이 되며 가장 먼저 충분히 확인되어야 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상기도기침증후군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기침형천식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위식도역류질환 등 장기간 기침을 유발할 수 있는 원인들을 고려하여 관련 검사를 진행한다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검사는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흉부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X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선을 가장 우선적으로 고려하며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병원의 실정과 환자의 증상에 따라 순차적으로 시행한다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3533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8658409"/>
              </p:ext>
            </p:extLst>
          </p:nvPr>
        </p:nvGraphicFramePr>
        <p:xfrm>
          <a:off x="775252" y="2298700"/>
          <a:ext cx="7593496" cy="2260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94934">
                  <a:extLst>
                    <a:ext uri="{9D8B030D-6E8A-4147-A177-3AD203B41FA5}">
                      <a16:colId xmlns:a16="http://schemas.microsoft.com/office/drawing/2014/main" val="3880155062"/>
                    </a:ext>
                  </a:extLst>
                </a:gridCol>
                <a:gridCol w="4198562">
                  <a:extLst>
                    <a:ext uri="{9D8B030D-6E8A-4147-A177-3AD203B41FA5}">
                      <a16:colId xmlns:a16="http://schemas.microsoft.com/office/drawing/2014/main" val="31210165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rgbClr val="8B8C45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표 4.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만성기침의 양상에 따른 감별진단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95864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야간에 악화되는 기침</a:t>
                      </a:r>
                    </a:p>
                  </a:txBody>
                  <a:tcPr marL="137160" marR="137160" marT="137160" marB="137160" anchor="ctr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6A4B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기침형천식, 심장질환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66496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운동 후 악화되는 기침</a:t>
                      </a:r>
                    </a:p>
                  </a:txBody>
                  <a:tcPr marL="137160" marR="137160" marT="137160" marB="137160" anchor="ctr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6A4B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천식 (운동유발성천식)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46994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다량의 객담 동반</a:t>
                      </a:r>
                    </a:p>
                  </a:txBody>
                  <a:tcPr marL="137160" marR="137160" marT="137160" marB="137160" anchor="ctr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6A4B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만성기관지염, 기관지확장증, 폐렴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90816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객혈</a:t>
                      </a:r>
                    </a:p>
                  </a:txBody>
                  <a:tcPr marL="137160" marR="137160" marT="137160" marB="137160" anchor="ctr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6A4B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결핵, 기관지확장증, 폐암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3562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388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3" name="직선 화살표 연결선 142"/>
          <p:cNvCxnSpPr>
            <a:endCxn id="17" idx="1"/>
          </p:cNvCxnSpPr>
          <p:nvPr/>
        </p:nvCxnSpPr>
        <p:spPr>
          <a:xfrm flipV="1">
            <a:off x="4081449" y="1443239"/>
            <a:ext cx="1457648" cy="2180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자유형 91"/>
          <p:cNvSpPr/>
          <p:nvPr/>
        </p:nvSpPr>
        <p:spPr>
          <a:xfrm>
            <a:off x="7268117" y="1418534"/>
            <a:ext cx="1368807" cy="4540304"/>
          </a:xfrm>
          <a:custGeom>
            <a:avLst/>
            <a:gdLst>
              <a:gd name="connsiteX0" fmla="*/ 1111250 w 1390650"/>
              <a:gd name="connsiteY0" fmla="*/ 4381500 h 4387850"/>
              <a:gd name="connsiteX1" fmla="*/ 1390650 w 1390650"/>
              <a:gd name="connsiteY1" fmla="*/ 4387850 h 4387850"/>
              <a:gd name="connsiteX2" fmla="*/ 1390650 w 1390650"/>
              <a:gd name="connsiteY2" fmla="*/ 0 h 4387850"/>
              <a:gd name="connsiteX3" fmla="*/ 0 w 1390650"/>
              <a:gd name="connsiteY3" fmla="*/ 0 h 438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90650" h="4387850">
                <a:moveTo>
                  <a:pt x="1111250" y="4381500"/>
                </a:moveTo>
                <a:lnTo>
                  <a:pt x="1390650" y="4387850"/>
                </a:lnTo>
                <a:lnTo>
                  <a:pt x="1390650" y="0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8" name="자유형 87"/>
          <p:cNvSpPr/>
          <p:nvPr/>
        </p:nvSpPr>
        <p:spPr>
          <a:xfrm>
            <a:off x="6953903" y="3237639"/>
            <a:ext cx="208747" cy="1234815"/>
          </a:xfrm>
          <a:custGeom>
            <a:avLst/>
            <a:gdLst>
              <a:gd name="connsiteX0" fmla="*/ 0 w 63500"/>
              <a:gd name="connsiteY0" fmla="*/ 1212850 h 1212850"/>
              <a:gd name="connsiteX1" fmla="*/ 63500 w 63500"/>
              <a:gd name="connsiteY1" fmla="*/ 1206500 h 1212850"/>
              <a:gd name="connsiteX2" fmla="*/ 63500 w 63500"/>
              <a:gd name="connsiteY2" fmla="*/ 0 h 121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500" h="1212850">
                <a:moveTo>
                  <a:pt x="0" y="1212850"/>
                </a:moveTo>
                <a:lnTo>
                  <a:pt x="63500" y="1206500"/>
                </a:lnTo>
                <a:lnTo>
                  <a:pt x="63500" y="0"/>
                </a:lnTo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609599" y="6355895"/>
            <a:ext cx="237917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baseline="30000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그림 </a:t>
            </a:r>
            <a:r>
              <a:rPr lang="en-US" altLang="ko-KR" b="1" baseline="30000" smtClean="0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4.</a:t>
            </a:r>
            <a:r>
              <a:rPr lang="en-US" altLang="ko-KR" baseline="30000" smtClean="0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aseline="300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만성기침의 진단적 접근</a:t>
            </a:r>
          </a:p>
        </p:txBody>
      </p:sp>
      <p:sp>
        <p:nvSpPr>
          <p:cNvPr id="87" name="자유형 86"/>
          <p:cNvSpPr/>
          <p:nvPr/>
        </p:nvSpPr>
        <p:spPr>
          <a:xfrm>
            <a:off x="5479165" y="3218771"/>
            <a:ext cx="138673" cy="1253683"/>
          </a:xfrm>
          <a:custGeom>
            <a:avLst/>
            <a:gdLst>
              <a:gd name="connsiteX0" fmla="*/ 0 w 63500"/>
              <a:gd name="connsiteY0" fmla="*/ 1212850 h 1212850"/>
              <a:gd name="connsiteX1" fmla="*/ 63500 w 63500"/>
              <a:gd name="connsiteY1" fmla="*/ 1206500 h 1212850"/>
              <a:gd name="connsiteX2" fmla="*/ 63500 w 63500"/>
              <a:gd name="connsiteY2" fmla="*/ 0 h 121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500" h="1212850">
                <a:moveTo>
                  <a:pt x="0" y="1212850"/>
                </a:moveTo>
                <a:lnTo>
                  <a:pt x="63500" y="1206500"/>
                </a:lnTo>
                <a:lnTo>
                  <a:pt x="63500" y="0"/>
                </a:lnTo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1" name="자유형 120"/>
          <p:cNvSpPr/>
          <p:nvPr/>
        </p:nvSpPr>
        <p:spPr>
          <a:xfrm>
            <a:off x="3725257" y="1464677"/>
            <a:ext cx="451592" cy="860243"/>
          </a:xfrm>
          <a:custGeom>
            <a:avLst/>
            <a:gdLst>
              <a:gd name="connsiteX0" fmla="*/ 409575 w 409575"/>
              <a:gd name="connsiteY0" fmla="*/ 0 h 981075"/>
              <a:gd name="connsiteX1" fmla="*/ 409575 w 409575"/>
              <a:gd name="connsiteY1" fmla="*/ 981075 h 981075"/>
              <a:gd name="connsiteX2" fmla="*/ 0 w 409575"/>
              <a:gd name="connsiteY2" fmla="*/ 981075 h 98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9575" h="981075">
                <a:moveTo>
                  <a:pt x="409575" y="0"/>
                </a:moveTo>
                <a:lnTo>
                  <a:pt x="409575" y="981075"/>
                </a:lnTo>
                <a:lnTo>
                  <a:pt x="0" y="981075"/>
                </a:lnTo>
              </a:path>
            </a:pathLst>
          </a:cu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59" name="직선 화살표 연결선 58"/>
          <p:cNvCxnSpPr>
            <a:endCxn id="8" idx="0"/>
          </p:cNvCxnSpPr>
          <p:nvPr/>
        </p:nvCxnSpPr>
        <p:spPr>
          <a:xfrm>
            <a:off x="3395116" y="2609694"/>
            <a:ext cx="0" cy="646440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직선 화살표 연결선 108"/>
          <p:cNvCxnSpPr/>
          <p:nvPr/>
        </p:nvCxnSpPr>
        <p:spPr>
          <a:xfrm>
            <a:off x="2443105" y="2324920"/>
            <a:ext cx="595151" cy="4336"/>
          </a:xfrm>
          <a:prstGeom prst="straightConnector1">
            <a:avLst/>
          </a:prstGeom>
          <a:ln w="38100">
            <a:solidFill>
              <a:srgbClr val="3F5C9E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직선 화살표 연결선 56"/>
          <p:cNvCxnSpPr>
            <a:stCxn id="7" idx="2"/>
          </p:cNvCxnSpPr>
          <p:nvPr/>
        </p:nvCxnSpPr>
        <p:spPr>
          <a:xfrm>
            <a:off x="3395116" y="1701409"/>
            <a:ext cx="0" cy="271969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직사각형 4"/>
          <p:cNvSpPr/>
          <p:nvPr/>
        </p:nvSpPr>
        <p:spPr>
          <a:xfrm rot="2700000">
            <a:off x="3146133" y="2062811"/>
            <a:ext cx="511456" cy="5359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46665" y="1237904"/>
            <a:ext cx="1996440" cy="2549236"/>
          </a:xfrm>
          <a:prstGeom prst="rect">
            <a:avLst/>
          </a:prstGeom>
          <a:solidFill>
            <a:srgbClr val="EF6A4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객혈</a:t>
            </a:r>
            <a:endParaRPr lang="ko-KR" altLang="en-US" sz="9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호흡곤란</a:t>
            </a:r>
            <a:endParaRPr lang="ko-KR" altLang="en-US" sz="9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쉰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목소리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구토</a:t>
            </a:r>
            <a:endParaRPr lang="ko-KR" altLang="en-US" sz="9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연하곤란</a:t>
            </a:r>
            <a:endParaRPr lang="ko-KR" altLang="en-US" sz="9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altLang="ko-KR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‌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전신증상</a:t>
            </a: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발열</a:t>
            </a: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체중감소</a:t>
            </a: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사지부종을 동반한 체중 증가</a:t>
            </a: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기포음</a:t>
            </a: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천명음</a:t>
            </a: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협착음의 청진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기저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폐질환 및 심질환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잦은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폐렴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섭식장애</a:t>
            </a:r>
            <a:endParaRPr lang="ko-KR" altLang="en-US" sz="9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altLang="ko-KR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55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 이상 </a:t>
            </a: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30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갑년 이상 흡연자</a:t>
            </a:r>
          </a:p>
          <a:p>
            <a:pPr marL="171450" indent="-17145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altLang="ko-KR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‌45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 이상 흡연자에서 새롭게 발생한 기침 또는 기존 기침양상의 변화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3176114" y="2144590"/>
            <a:ext cx="4154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9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경고</a:t>
            </a:r>
            <a:endParaRPr lang="en-US" altLang="ko-KR" sz="900" b="1" smtClean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9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증상</a:t>
            </a:r>
            <a:endParaRPr lang="ko-KR" altLang="en-US" sz="9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846477" y="3256134"/>
            <a:ext cx="1097278" cy="438496"/>
          </a:xfrm>
          <a:prstGeom prst="rect">
            <a:avLst/>
          </a:prstGeom>
          <a:solidFill>
            <a:srgbClr val="EF6A4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흡연 또는</a:t>
            </a:r>
          </a:p>
          <a:p>
            <a:pPr algn="ctr">
              <a:lnSpc>
                <a:spcPts val="1200"/>
              </a:lnSpc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ACEI/DPP41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복용</a:t>
            </a:r>
            <a:endParaRPr lang="ko-KR" altLang="en-US" sz="900" b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846477" y="4270503"/>
            <a:ext cx="1097278" cy="438496"/>
          </a:xfrm>
          <a:prstGeom prst="rect">
            <a:avLst/>
          </a:prstGeom>
          <a:solidFill>
            <a:srgbClr val="EF6A4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금연 또는</a:t>
            </a:r>
          </a:p>
          <a:p>
            <a:pPr algn="ctr">
              <a:lnSpc>
                <a:spcPts val="12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약제 중단</a:t>
            </a:r>
            <a:endParaRPr lang="ko-KR" altLang="en-US" sz="900" b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428254" y="2789580"/>
            <a:ext cx="1090878" cy="899276"/>
          </a:xfrm>
          <a:prstGeom prst="rect">
            <a:avLst/>
          </a:prstGeom>
          <a:solidFill>
            <a:srgbClr val="EF6A4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00"/>
              </a:lnSpc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후비루</a:t>
            </a: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비염증상</a:t>
            </a:r>
          </a:p>
          <a:p>
            <a:pPr algn="ctr">
              <a:lnSpc>
                <a:spcPts val="1200"/>
              </a:lnSpc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알레르기 검사</a:t>
            </a:r>
          </a:p>
          <a:p>
            <a:pPr algn="ctr">
              <a:lnSpc>
                <a:spcPts val="1200"/>
              </a:lnSpc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부비동</a:t>
            </a: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CT</a:t>
            </a:r>
          </a:p>
          <a:p>
            <a:pPr algn="ctr">
              <a:lnSpc>
                <a:spcPts val="1200"/>
              </a:lnSpc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혈청 </a:t>
            </a: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IgE</a:t>
            </a:r>
            <a:endParaRPr lang="ko-KR" altLang="en-US" sz="900" b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5785965" y="2789580"/>
            <a:ext cx="1260199" cy="905050"/>
          </a:xfrm>
          <a:prstGeom prst="rect">
            <a:avLst/>
          </a:prstGeom>
          <a:solidFill>
            <a:srgbClr val="EF6A4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00"/>
              </a:lnSpc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폐기능 검사</a:t>
            </a:r>
          </a:p>
          <a:p>
            <a:pPr algn="ctr">
              <a:lnSpc>
                <a:spcPts val="1200"/>
              </a:lnSpc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기관지유발 검사</a:t>
            </a:r>
          </a:p>
          <a:p>
            <a:pPr algn="ctr">
              <a:lnSpc>
                <a:spcPts val="1200"/>
              </a:lnSpc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기관지확장제 반응</a:t>
            </a:r>
          </a:p>
          <a:p>
            <a:pPr algn="ctr">
              <a:lnSpc>
                <a:spcPts val="1200"/>
              </a:lnSpc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유도객담 검사</a:t>
            </a:r>
          </a:p>
          <a:p>
            <a:pPr algn="ctr">
              <a:lnSpc>
                <a:spcPts val="1200"/>
              </a:lnSpc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호기 산화질소</a:t>
            </a: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(FeNO)</a:t>
            </a:r>
            <a:endParaRPr lang="ko-KR" altLang="en-US" sz="900" b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7385475" y="2789580"/>
            <a:ext cx="1059179" cy="899276"/>
          </a:xfrm>
          <a:prstGeom prst="rect">
            <a:avLst/>
          </a:prstGeom>
          <a:solidFill>
            <a:srgbClr val="EF6A4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00"/>
              </a:lnSpc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상부소화기</a:t>
            </a:r>
          </a:p>
          <a:p>
            <a:pPr algn="ctr">
              <a:lnSpc>
                <a:spcPts val="12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내시경</a:t>
            </a:r>
          </a:p>
          <a:p>
            <a:pPr algn="ctr">
              <a:lnSpc>
                <a:spcPts val="1200"/>
              </a:lnSpc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 24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시간</a:t>
            </a:r>
          </a:p>
          <a:p>
            <a:pPr algn="ctr">
              <a:lnSpc>
                <a:spcPts val="12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식도산도검사</a:t>
            </a:r>
            <a:endParaRPr lang="ko-KR" altLang="en-US" sz="900" b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4400745" y="4262883"/>
            <a:ext cx="1116238" cy="446116"/>
          </a:xfrm>
          <a:prstGeom prst="rect">
            <a:avLst/>
          </a:prstGeom>
          <a:solidFill>
            <a:srgbClr val="EF6A4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상기도기침증후군</a:t>
            </a:r>
          </a:p>
          <a:p>
            <a:pPr algn="ctr">
              <a:lnSpc>
                <a:spcPts val="12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 대한 치료</a:t>
            </a:r>
            <a:endParaRPr lang="ko-KR" altLang="en-US" sz="900" b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5785965" y="4262883"/>
            <a:ext cx="1260199" cy="446116"/>
          </a:xfrm>
          <a:prstGeom prst="rect">
            <a:avLst/>
          </a:prstGeom>
          <a:solidFill>
            <a:srgbClr val="EF6A4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기침형천식 또는 </a:t>
            </a:r>
          </a:p>
          <a:p>
            <a:pPr algn="ctr">
              <a:lnSpc>
                <a:spcPts val="12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호산구기관지염에 대한 치료</a:t>
            </a:r>
            <a:endParaRPr lang="ko-KR" altLang="en-US" sz="900" b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7385475" y="4262883"/>
            <a:ext cx="1059179" cy="446116"/>
          </a:xfrm>
          <a:prstGeom prst="rect">
            <a:avLst/>
          </a:prstGeom>
          <a:solidFill>
            <a:srgbClr val="EF6A4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위식도역류에 </a:t>
            </a:r>
          </a:p>
          <a:p>
            <a:pPr algn="ctr">
              <a:lnSpc>
                <a:spcPts val="12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대한 치료</a:t>
            </a:r>
            <a:endParaRPr lang="ko-KR" altLang="en-US" sz="900" b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2916263" y="712920"/>
            <a:ext cx="957706" cy="305188"/>
          </a:xfrm>
          <a:prstGeom prst="roundRect">
            <a:avLst/>
          </a:prstGeom>
          <a:solidFill>
            <a:srgbClr val="EF6A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만성기침</a:t>
            </a:r>
            <a:endParaRPr lang="ko-KR" altLang="en-US" sz="900" b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5539097" y="1290645"/>
            <a:ext cx="1744622" cy="305188"/>
          </a:xfrm>
          <a:prstGeom prst="roundRect">
            <a:avLst/>
          </a:prstGeom>
          <a:solidFill>
            <a:srgbClr val="EF6A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원인 질환 치료와 추가 검사</a:t>
            </a:r>
          </a:p>
        </p:txBody>
      </p:sp>
      <p:sp>
        <p:nvSpPr>
          <p:cNvPr id="18" name="모서리가 둥근 직사각형 17"/>
          <p:cNvSpPr/>
          <p:nvPr/>
        </p:nvSpPr>
        <p:spPr>
          <a:xfrm>
            <a:off x="5776652" y="1926322"/>
            <a:ext cx="1269512" cy="457493"/>
          </a:xfrm>
          <a:prstGeom prst="roundRect">
            <a:avLst/>
          </a:prstGeom>
          <a:solidFill>
            <a:srgbClr val="EF6A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만성기침에 대한</a:t>
            </a:r>
          </a:p>
          <a:p>
            <a:pPr algn="ctr"/>
            <a:r>
              <a:rPr lang="ko-KR" altLang="en-US" sz="9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경험적 치료</a:t>
            </a:r>
            <a:r>
              <a:rPr lang="en-US" altLang="ko-KR" sz="9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9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검사</a:t>
            </a:r>
          </a:p>
        </p:txBody>
      </p:sp>
      <p:sp>
        <p:nvSpPr>
          <p:cNvPr id="19" name="모서리가 둥근 직사각형 18"/>
          <p:cNvSpPr/>
          <p:nvPr/>
        </p:nvSpPr>
        <p:spPr>
          <a:xfrm>
            <a:off x="5776652" y="5168647"/>
            <a:ext cx="1269512" cy="457493"/>
          </a:xfrm>
          <a:prstGeom prst="roundRect">
            <a:avLst/>
          </a:prstGeom>
          <a:solidFill>
            <a:srgbClr val="EF6A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원인 질환 치료와</a:t>
            </a:r>
          </a:p>
          <a:p>
            <a:pPr algn="ctr"/>
            <a:r>
              <a:rPr lang="ko-KR" altLang="en-US" sz="9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추적관찰</a:t>
            </a:r>
          </a:p>
        </p:txBody>
      </p:sp>
      <p:sp>
        <p:nvSpPr>
          <p:cNvPr id="20" name="모서리가 둥근 직사각형 19"/>
          <p:cNvSpPr/>
          <p:nvPr/>
        </p:nvSpPr>
        <p:spPr>
          <a:xfrm>
            <a:off x="5776652" y="5804563"/>
            <a:ext cx="1269512" cy="320190"/>
          </a:xfrm>
          <a:prstGeom prst="roundRect">
            <a:avLst/>
          </a:prstGeom>
          <a:solidFill>
            <a:srgbClr val="EF6A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원인미상 기침</a:t>
            </a:r>
          </a:p>
        </p:txBody>
      </p:sp>
      <p:sp>
        <p:nvSpPr>
          <p:cNvPr id="21" name="직사각형 20"/>
          <p:cNvSpPr/>
          <p:nvPr/>
        </p:nvSpPr>
        <p:spPr>
          <a:xfrm>
            <a:off x="4428254" y="5686249"/>
            <a:ext cx="1061219" cy="545176"/>
          </a:xfrm>
          <a:prstGeom prst="rect">
            <a:avLst/>
          </a:prstGeom>
          <a:solidFill>
            <a:srgbClr val="EF6A4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대증치료</a:t>
            </a:r>
          </a:p>
          <a:p>
            <a:pPr algn="ctr">
              <a:lnSpc>
                <a:spcPts val="12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신경조절제</a:t>
            </a:r>
          </a:p>
          <a:p>
            <a:pPr algn="ctr">
              <a:lnSpc>
                <a:spcPts val="12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비약물적치료</a:t>
            </a:r>
            <a:endParaRPr lang="ko-KR" altLang="en-US" sz="900" b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모서리가 둥근 직사각형 23"/>
          <p:cNvSpPr/>
          <p:nvPr/>
        </p:nvSpPr>
        <p:spPr>
          <a:xfrm>
            <a:off x="2970271" y="5237370"/>
            <a:ext cx="849690" cy="320048"/>
          </a:xfrm>
          <a:prstGeom prst="roundRect">
            <a:avLst/>
          </a:prstGeom>
          <a:solidFill>
            <a:srgbClr val="EF6A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추적 관찰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3027581" y="1659121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정상</a:t>
            </a:r>
            <a:endParaRPr lang="ko-KR" altLang="en-US" sz="9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3027045" y="2609062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없음</a:t>
            </a:r>
            <a:endParaRPr lang="ko-KR" altLang="en-US" sz="9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3772735" y="2040375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있음</a:t>
            </a:r>
            <a:endParaRPr lang="ko-KR" altLang="en-US" sz="9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3005004" y="3632724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있음</a:t>
            </a:r>
            <a:endParaRPr lang="ko-KR" altLang="en-US" sz="9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3038256" y="4659907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호전</a:t>
            </a:r>
            <a:endParaRPr lang="ko-KR" altLang="en-US" sz="9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5707097" y="1552124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호전 없음</a:t>
            </a:r>
            <a:endParaRPr lang="ko-KR" altLang="en-US" sz="9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4908507" y="3768484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비정상</a:t>
            </a:r>
          </a:p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또는</a:t>
            </a:r>
          </a:p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임상적 진단</a:t>
            </a:r>
          </a:p>
        </p:txBody>
      </p:sp>
      <p:sp>
        <p:nvSpPr>
          <p:cNvPr id="32" name="직사각형 31"/>
          <p:cNvSpPr/>
          <p:nvPr/>
        </p:nvSpPr>
        <p:spPr>
          <a:xfrm>
            <a:off x="6387193" y="3768484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비정상</a:t>
            </a:r>
          </a:p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또는</a:t>
            </a:r>
          </a:p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임상적 진단</a:t>
            </a:r>
          </a:p>
        </p:txBody>
      </p:sp>
      <p:sp>
        <p:nvSpPr>
          <p:cNvPr id="33" name="직사각형 32"/>
          <p:cNvSpPr/>
          <p:nvPr/>
        </p:nvSpPr>
        <p:spPr>
          <a:xfrm>
            <a:off x="7894963" y="3768484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비정상</a:t>
            </a:r>
          </a:p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또는</a:t>
            </a:r>
          </a:p>
          <a:p>
            <a:pPr>
              <a:lnSpc>
                <a:spcPts val="11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임상적 진단</a:t>
            </a:r>
          </a:p>
        </p:txBody>
      </p:sp>
      <p:sp>
        <p:nvSpPr>
          <p:cNvPr id="34" name="직사각형 33"/>
          <p:cNvSpPr/>
          <p:nvPr/>
        </p:nvSpPr>
        <p:spPr>
          <a:xfrm>
            <a:off x="5627152" y="3768484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호전 </a:t>
            </a:r>
            <a:endParaRPr lang="en-US" altLang="ko-KR" sz="90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100"/>
              </a:lnSpc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없음</a:t>
            </a:r>
            <a:endParaRPr lang="ko-KR" altLang="en-US" sz="9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7139952" y="3768484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호전 </a:t>
            </a:r>
            <a:endParaRPr lang="en-US" altLang="ko-KR" sz="90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100"/>
              </a:lnSpc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없음</a:t>
            </a:r>
            <a:endParaRPr lang="ko-KR" altLang="en-US" sz="9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8177533" y="4829196"/>
            <a:ext cx="555526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호전 </a:t>
            </a:r>
            <a:endParaRPr lang="en-US" altLang="ko-KR" sz="90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100"/>
              </a:lnSpc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없음</a:t>
            </a:r>
            <a:endParaRPr lang="ko-KR" altLang="en-US" sz="9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4919975" y="4702555"/>
            <a:ext cx="819267" cy="199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호전</a:t>
            </a:r>
            <a:endParaRPr lang="ko-KR" altLang="en-US" sz="9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6054819" y="4702555"/>
            <a:ext cx="819267" cy="199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호전</a:t>
            </a:r>
            <a:endParaRPr lang="ko-KR" altLang="en-US" sz="9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7515967" y="4702555"/>
            <a:ext cx="819267" cy="199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호전</a:t>
            </a:r>
            <a:endParaRPr lang="ko-KR" altLang="en-US" sz="9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3856173" y="5040146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악화</a:t>
            </a:r>
            <a:r>
              <a:rPr lang="en-US" altLang="ko-KR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</a:p>
          <a:p>
            <a:pPr>
              <a:lnSpc>
                <a:spcPts val="1100"/>
              </a:lnSpc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재발</a:t>
            </a:r>
            <a:endParaRPr lang="ko-KR" altLang="en-US" sz="9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4955252" y="5143453"/>
            <a:ext cx="819267" cy="1940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악화</a:t>
            </a:r>
            <a:r>
              <a:rPr lang="en-US" altLang="ko-KR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재발</a:t>
            </a:r>
            <a:endParaRPr lang="ko-KR" altLang="en-US" sz="9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3896200" y="3482008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없음</a:t>
            </a:r>
            <a:endParaRPr lang="ko-KR" altLang="en-US" sz="9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4062934" y="1190637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비정상</a:t>
            </a:r>
            <a:endParaRPr lang="ko-KR" altLang="en-US" sz="9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8394308" y="6037244"/>
            <a:ext cx="819267" cy="1940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비정상</a:t>
            </a:r>
            <a:endParaRPr lang="ko-KR" altLang="en-US" sz="9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6995752" y="6152466"/>
            <a:ext cx="819267" cy="1940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정상</a:t>
            </a:r>
            <a:r>
              <a:rPr lang="en-US" altLang="ko-KR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</a:p>
          <a:p>
            <a:pPr>
              <a:lnSpc>
                <a:spcPts val="1100"/>
              </a:lnSpc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</a:t>
            </a:r>
            <a:endParaRPr lang="en-US" altLang="ko-KR" sz="90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100"/>
              </a:lnSpc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원인 불명확</a:t>
            </a:r>
            <a:endParaRPr lang="ko-KR" altLang="en-US" sz="9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6464452" y="2394527"/>
            <a:ext cx="819267" cy="1940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en-US" altLang="ko-KR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*</a:t>
            </a:r>
            <a:endParaRPr lang="ko-KR" altLang="en-US" sz="9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47" name="직선 화살표 연결선 46"/>
          <p:cNvCxnSpPr/>
          <p:nvPr/>
        </p:nvCxnSpPr>
        <p:spPr>
          <a:xfrm>
            <a:off x="1139537" y="3961693"/>
            <a:ext cx="624840" cy="0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직선 화살표 연결선 47"/>
          <p:cNvCxnSpPr/>
          <p:nvPr/>
        </p:nvCxnSpPr>
        <p:spPr>
          <a:xfrm>
            <a:off x="1139537" y="4243633"/>
            <a:ext cx="624840" cy="0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직사각형 48"/>
          <p:cNvSpPr/>
          <p:nvPr/>
        </p:nvSpPr>
        <p:spPr>
          <a:xfrm>
            <a:off x="1794249" y="3794634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정상경로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0" name="직사각형 49"/>
          <p:cNvSpPr/>
          <p:nvPr/>
        </p:nvSpPr>
        <p:spPr>
          <a:xfrm>
            <a:off x="1794249" y="4078398"/>
            <a:ext cx="918049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비정상경로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51" name="직선 화살표 연결선 50"/>
          <p:cNvCxnSpPr/>
          <p:nvPr/>
        </p:nvCxnSpPr>
        <p:spPr>
          <a:xfrm>
            <a:off x="1139537" y="4510333"/>
            <a:ext cx="624840" cy="0"/>
          </a:xfrm>
          <a:prstGeom prst="straightConnector1">
            <a:avLst/>
          </a:prstGeom>
          <a:ln w="38100">
            <a:solidFill>
              <a:schemeClr val="accent6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직사각형 51"/>
          <p:cNvSpPr/>
          <p:nvPr/>
        </p:nvSpPr>
        <p:spPr>
          <a:xfrm>
            <a:off x="1794249" y="4367958"/>
            <a:ext cx="1058656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양방향경로</a:t>
            </a:r>
            <a:r>
              <a:rPr lang="en-US" altLang="ko-KR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*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369570" y="4605139"/>
            <a:ext cx="2415266" cy="1297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" indent="-72000">
              <a:buFont typeface="Arial" panose="020B0604020202020204" pitchFamily="34" charset="0"/>
              <a:buChar char="•"/>
            </a:pPr>
            <a:r>
              <a:rPr lang="en-US" altLang="ko-KR" sz="7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‌</a:t>
            </a:r>
            <a:r>
              <a:rPr lang="ko-KR" altLang="en-US" sz="7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경험적 치료에 정해진 </a:t>
            </a:r>
            <a:r>
              <a:rPr lang="en-US" altLang="ko-KR" sz="7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 </a:t>
            </a:r>
            <a:r>
              <a:rPr lang="ko-KR" altLang="en-US" sz="7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순위는 없으며 의사의 임상적인 판단에 따라 선택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en-US" altLang="ko-KR" sz="7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‌</a:t>
            </a:r>
            <a:r>
              <a:rPr lang="en-US" altLang="ko-KR" sz="7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7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상기도기침증후군→기침형천식→위식도역류</a:t>
            </a:r>
            <a:r>
              <a:rPr lang="en-US" altLang="ko-KR" sz="7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7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는 예시이며 판단에 따라 순서는 바뀔 수 있음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en-US" altLang="ko-KR" sz="7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‌</a:t>
            </a:r>
            <a:r>
              <a:rPr lang="ko-KR" altLang="en-US" sz="7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임상적으로 의심될 경우 각 질환에 대한 검사없이 경험적 치료를 시작할 수 있음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en-US" altLang="ko-KR" sz="7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‌</a:t>
            </a:r>
            <a:r>
              <a:rPr lang="ko-KR" altLang="en-US" sz="7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원인 약물 중단 또는 경험적 치료에 대한 호전 여부는 치료 개시 </a:t>
            </a:r>
            <a:r>
              <a:rPr lang="en-US" altLang="ko-KR" sz="7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4-6</a:t>
            </a:r>
            <a:r>
              <a:rPr lang="ko-KR" altLang="en-US" sz="7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 후에 판단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en-US" altLang="ko-KR" sz="7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‌2</a:t>
            </a:r>
            <a:r>
              <a:rPr lang="ko-KR" altLang="en-US" sz="7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가지 이상 원인이 동시에 의심되면 함께 검사</a:t>
            </a:r>
            <a:r>
              <a:rPr lang="en-US" altLang="ko-KR" sz="7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7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치료</a:t>
            </a:r>
          </a:p>
        </p:txBody>
      </p:sp>
      <p:sp>
        <p:nvSpPr>
          <p:cNvPr id="54" name="직사각형 53"/>
          <p:cNvSpPr/>
          <p:nvPr/>
        </p:nvSpPr>
        <p:spPr>
          <a:xfrm>
            <a:off x="446665" y="5785183"/>
            <a:ext cx="2259693" cy="3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7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ACEI = angiotensin converting enzyme inhibitor</a:t>
            </a:r>
          </a:p>
          <a:p>
            <a:r>
              <a:rPr lang="en-US" altLang="ko-KR" sz="7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DPP4I = dipeptidylpeptidase-4 inhibitor</a:t>
            </a:r>
          </a:p>
          <a:p>
            <a:r>
              <a:rPr lang="en-US" altLang="ko-KR" sz="7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FeNO = fractional exhaled nitric oxide</a:t>
            </a:r>
            <a:endParaRPr lang="ko-KR" altLang="en-US" sz="7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55" name="직선 화살표 연결선 54"/>
          <p:cNvCxnSpPr>
            <a:stCxn id="16" idx="2"/>
            <a:endCxn id="7" idx="0"/>
          </p:cNvCxnSpPr>
          <p:nvPr/>
        </p:nvCxnSpPr>
        <p:spPr>
          <a:xfrm>
            <a:off x="3395116" y="1018108"/>
            <a:ext cx="0" cy="219796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화살표 연결선 60"/>
          <p:cNvCxnSpPr>
            <a:stCxn id="9" idx="2"/>
            <a:endCxn id="24" idx="0"/>
          </p:cNvCxnSpPr>
          <p:nvPr/>
        </p:nvCxnSpPr>
        <p:spPr>
          <a:xfrm>
            <a:off x="3395116" y="4708999"/>
            <a:ext cx="0" cy="528371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화살표 연결선 62"/>
          <p:cNvCxnSpPr>
            <a:stCxn id="8" idx="2"/>
            <a:endCxn id="9" idx="0"/>
          </p:cNvCxnSpPr>
          <p:nvPr/>
        </p:nvCxnSpPr>
        <p:spPr>
          <a:xfrm>
            <a:off x="3395116" y="3694630"/>
            <a:ext cx="0" cy="575873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직선 연결선 72"/>
          <p:cNvCxnSpPr>
            <a:stCxn id="9" idx="3"/>
          </p:cNvCxnSpPr>
          <p:nvPr/>
        </p:nvCxnSpPr>
        <p:spPr>
          <a:xfrm flipV="1">
            <a:off x="3943755" y="4487547"/>
            <a:ext cx="359748" cy="2204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직선 연결선 74"/>
          <p:cNvCxnSpPr/>
          <p:nvPr/>
        </p:nvCxnSpPr>
        <p:spPr>
          <a:xfrm flipH="1" flipV="1">
            <a:off x="4290407" y="2151040"/>
            <a:ext cx="13096" cy="3246354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직선 연결선 76"/>
          <p:cNvCxnSpPr>
            <a:stCxn id="24" idx="3"/>
            <a:endCxn id="19" idx="1"/>
          </p:cNvCxnSpPr>
          <p:nvPr/>
        </p:nvCxnSpPr>
        <p:spPr>
          <a:xfrm>
            <a:off x="3819961" y="5397394"/>
            <a:ext cx="1956691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직선 화살표 연결선 78"/>
          <p:cNvCxnSpPr>
            <a:stCxn id="10" idx="2"/>
            <a:endCxn id="13" idx="0"/>
          </p:cNvCxnSpPr>
          <p:nvPr/>
        </p:nvCxnSpPr>
        <p:spPr>
          <a:xfrm flipH="1">
            <a:off x="4958864" y="3688856"/>
            <a:ext cx="14829" cy="574027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직선 화살표 연결선 79"/>
          <p:cNvCxnSpPr>
            <a:stCxn id="11" idx="2"/>
            <a:endCxn id="14" idx="0"/>
          </p:cNvCxnSpPr>
          <p:nvPr/>
        </p:nvCxnSpPr>
        <p:spPr>
          <a:xfrm>
            <a:off x="6416065" y="3694630"/>
            <a:ext cx="0" cy="568253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직선 화살표 연결선 80"/>
          <p:cNvCxnSpPr>
            <a:stCxn id="12" idx="2"/>
            <a:endCxn id="15" idx="0"/>
          </p:cNvCxnSpPr>
          <p:nvPr/>
        </p:nvCxnSpPr>
        <p:spPr>
          <a:xfrm>
            <a:off x="7915065" y="3688856"/>
            <a:ext cx="0" cy="574027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직선 화살표 연결선 81"/>
          <p:cNvCxnSpPr>
            <a:stCxn id="10" idx="3"/>
            <a:endCxn id="11" idx="1"/>
          </p:cNvCxnSpPr>
          <p:nvPr/>
        </p:nvCxnSpPr>
        <p:spPr>
          <a:xfrm>
            <a:off x="5519132" y="3239218"/>
            <a:ext cx="266833" cy="2887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직선 화살표 연결선 83"/>
          <p:cNvCxnSpPr>
            <a:stCxn id="11" idx="3"/>
            <a:endCxn id="12" idx="1"/>
          </p:cNvCxnSpPr>
          <p:nvPr/>
        </p:nvCxnSpPr>
        <p:spPr>
          <a:xfrm flipV="1">
            <a:off x="7046164" y="3239218"/>
            <a:ext cx="339311" cy="2887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자유형 92"/>
          <p:cNvSpPr/>
          <p:nvPr/>
        </p:nvSpPr>
        <p:spPr>
          <a:xfrm>
            <a:off x="4922469" y="2601772"/>
            <a:ext cx="2701057" cy="193953"/>
          </a:xfrm>
          <a:custGeom>
            <a:avLst/>
            <a:gdLst>
              <a:gd name="connsiteX0" fmla="*/ 0 w 2717800"/>
              <a:gd name="connsiteY0" fmla="*/ 241300 h 241300"/>
              <a:gd name="connsiteX1" fmla="*/ 0 w 2717800"/>
              <a:gd name="connsiteY1" fmla="*/ 0 h 241300"/>
              <a:gd name="connsiteX2" fmla="*/ 2717800 w 2717800"/>
              <a:gd name="connsiteY2" fmla="*/ 0 h 241300"/>
              <a:gd name="connsiteX3" fmla="*/ 2717800 w 2717800"/>
              <a:gd name="connsiteY3" fmla="*/ 228600 h 24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7800" h="241300">
                <a:moveTo>
                  <a:pt x="0" y="241300"/>
                </a:moveTo>
                <a:lnTo>
                  <a:pt x="0" y="0"/>
                </a:lnTo>
                <a:lnTo>
                  <a:pt x="2717800" y="0"/>
                </a:lnTo>
                <a:lnTo>
                  <a:pt x="2717800" y="228600"/>
                </a:lnTo>
              </a:path>
            </a:pathLst>
          </a:custGeom>
          <a:noFill/>
          <a:ln w="38100">
            <a:solidFill>
              <a:schemeClr val="accent6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95" name="직선 화살표 연결선 94"/>
          <p:cNvCxnSpPr>
            <a:stCxn id="11" idx="0"/>
            <a:endCxn id="18" idx="2"/>
          </p:cNvCxnSpPr>
          <p:nvPr/>
        </p:nvCxnSpPr>
        <p:spPr>
          <a:xfrm flipH="1" flipV="1">
            <a:off x="6411408" y="2383815"/>
            <a:ext cx="4657" cy="405765"/>
          </a:xfrm>
          <a:prstGeom prst="straightConnector1">
            <a:avLst/>
          </a:prstGeom>
          <a:ln w="38100">
            <a:solidFill>
              <a:schemeClr val="accent6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직선 화살표 연결선 95"/>
          <p:cNvCxnSpPr>
            <a:stCxn id="22" idx="1"/>
            <a:endCxn id="20" idx="3"/>
          </p:cNvCxnSpPr>
          <p:nvPr/>
        </p:nvCxnSpPr>
        <p:spPr>
          <a:xfrm flipH="1">
            <a:off x="7046164" y="5958837"/>
            <a:ext cx="339312" cy="5821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직선 화살표 연결선 97"/>
          <p:cNvCxnSpPr>
            <a:stCxn id="20" idx="1"/>
            <a:endCxn id="21" idx="3"/>
          </p:cNvCxnSpPr>
          <p:nvPr/>
        </p:nvCxnSpPr>
        <p:spPr>
          <a:xfrm flipH="1" flipV="1">
            <a:off x="5489473" y="5958837"/>
            <a:ext cx="287179" cy="5821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꺾인 연결선 99"/>
          <p:cNvCxnSpPr>
            <a:stCxn id="8" idx="3"/>
            <a:endCxn id="18" idx="1"/>
          </p:cNvCxnSpPr>
          <p:nvPr/>
        </p:nvCxnSpPr>
        <p:spPr>
          <a:xfrm flipV="1">
            <a:off x="3943755" y="2155069"/>
            <a:ext cx="1832897" cy="1320313"/>
          </a:xfrm>
          <a:prstGeom prst="bentConnector3">
            <a:avLst>
              <a:gd name="adj1" fmla="val 15906"/>
            </a:avLst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직사각형 107"/>
          <p:cNvSpPr/>
          <p:nvPr/>
        </p:nvSpPr>
        <p:spPr>
          <a:xfrm>
            <a:off x="3922715" y="4123819"/>
            <a:ext cx="819267" cy="3142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100"/>
              </a:lnSpc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호전</a:t>
            </a:r>
            <a:endParaRPr lang="en-US" altLang="ko-KR" sz="90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100"/>
              </a:lnSpc>
            </a:pPr>
            <a:r>
              <a:rPr lang="ko-KR" altLang="en-US" sz="9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없음</a:t>
            </a:r>
            <a:endParaRPr lang="ko-KR" altLang="en-US" sz="9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22" name="직선 화살표 연결선 121"/>
          <p:cNvCxnSpPr>
            <a:stCxn id="17" idx="2"/>
            <a:endCxn id="18" idx="0"/>
          </p:cNvCxnSpPr>
          <p:nvPr/>
        </p:nvCxnSpPr>
        <p:spPr>
          <a:xfrm>
            <a:off x="6411408" y="1595833"/>
            <a:ext cx="0" cy="330489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꺾인 연결선 126"/>
          <p:cNvCxnSpPr>
            <a:stCxn id="15" idx="3"/>
            <a:endCxn id="22" idx="0"/>
          </p:cNvCxnSpPr>
          <p:nvPr/>
        </p:nvCxnSpPr>
        <p:spPr>
          <a:xfrm flipH="1">
            <a:off x="7889892" y="4485941"/>
            <a:ext cx="554762" cy="1200308"/>
          </a:xfrm>
          <a:prstGeom prst="bentConnector4">
            <a:avLst>
              <a:gd name="adj1" fmla="val -20229"/>
              <a:gd name="adj2" fmla="val 59292"/>
            </a:avLst>
          </a:prstGeom>
          <a:ln w="381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직선 화살표 연결선 131"/>
          <p:cNvCxnSpPr>
            <a:stCxn id="14" idx="2"/>
            <a:endCxn id="19" idx="0"/>
          </p:cNvCxnSpPr>
          <p:nvPr/>
        </p:nvCxnSpPr>
        <p:spPr>
          <a:xfrm flipH="1">
            <a:off x="6411408" y="4708999"/>
            <a:ext cx="4657" cy="459648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자유형 138"/>
          <p:cNvSpPr/>
          <p:nvPr/>
        </p:nvSpPr>
        <p:spPr>
          <a:xfrm>
            <a:off x="4924237" y="4701379"/>
            <a:ext cx="3000037" cy="228600"/>
          </a:xfrm>
          <a:custGeom>
            <a:avLst/>
            <a:gdLst>
              <a:gd name="connsiteX0" fmla="*/ 0 w 2926080"/>
              <a:gd name="connsiteY0" fmla="*/ 0 h 228600"/>
              <a:gd name="connsiteX1" fmla="*/ 0 w 2926080"/>
              <a:gd name="connsiteY1" fmla="*/ 228600 h 228600"/>
              <a:gd name="connsiteX2" fmla="*/ 2926080 w 2926080"/>
              <a:gd name="connsiteY2" fmla="*/ 228600 h 228600"/>
              <a:gd name="connsiteX3" fmla="*/ 2926080 w 2926080"/>
              <a:gd name="connsiteY3" fmla="*/ 762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26080" h="228600">
                <a:moveTo>
                  <a:pt x="0" y="0"/>
                </a:moveTo>
                <a:lnTo>
                  <a:pt x="0" y="228600"/>
                </a:lnTo>
                <a:lnTo>
                  <a:pt x="2926080" y="228600"/>
                </a:lnTo>
                <a:lnTo>
                  <a:pt x="2926080" y="7620"/>
                </a:lnTo>
              </a:path>
            </a:pathLst>
          </a:custGeom>
          <a:noFill/>
          <a:ln w="38100">
            <a:solidFill>
              <a:srgbClr val="3F5C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7385476" y="5686249"/>
            <a:ext cx="1008832" cy="545176"/>
          </a:xfrm>
          <a:prstGeom prst="rect">
            <a:avLst/>
          </a:prstGeom>
          <a:solidFill>
            <a:srgbClr val="EF6A4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흉부</a:t>
            </a: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CT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촬영</a:t>
            </a:r>
          </a:p>
          <a:p>
            <a:pPr algn="ctr">
              <a:lnSpc>
                <a:spcPts val="1200"/>
              </a:lnSpc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기관지내시경</a:t>
            </a:r>
          </a:p>
          <a:p>
            <a:pPr algn="ctr">
              <a:lnSpc>
                <a:spcPts val="1200"/>
              </a:lnSpc>
            </a:pP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심초음파</a:t>
            </a:r>
            <a:endParaRPr lang="ko-KR" altLang="en-US" sz="900" b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706358" y="1237904"/>
            <a:ext cx="1377516" cy="463505"/>
          </a:xfrm>
          <a:prstGeom prst="rect">
            <a:avLst/>
          </a:prstGeom>
          <a:solidFill>
            <a:srgbClr val="EF6A4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200"/>
              </a:lnSpc>
            </a:pP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병력청취</a:t>
            </a:r>
            <a:r>
              <a:rPr lang="en-US" altLang="ko-KR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9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신체진찰</a:t>
            </a:r>
          </a:p>
          <a:p>
            <a:pPr algn="ctr">
              <a:lnSpc>
                <a:spcPts val="1200"/>
              </a:lnSpc>
            </a:pPr>
            <a:r>
              <a:rPr lang="ko-KR" altLang="en-US" sz="87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흉부</a:t>
            </a:r>
            <a:r>
              <a:rPr lang="en-US" altLang="ko-KR" sz="87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X</a:t>
            </a:r>
            <a:r>
              <a:rPr lang="ko-KR" altLang="en-US" sz="87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선 </a:t>
            </a:r>
            <a:r>
              <a:rPr lang="en-US" altLang="ko-KR" sz="87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± </a:t>
            </a:r>
            <a:r>
              <a:rPr lang="ko-KR" altLang="en-US" sz="87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부비동 촬영</a:t>
            </a:r>
          </a:p>
        </p:txBody>
      </p:sp>
    </p:spTree>
    <p:extLst>
      <p:ext uri="{BB962C8B-B14F-4D97-AF65-F5344CB8AC3E}">
        <p14:creationId xmlns:p14="http://schemas.microsoft.com/office/powerpoint/2010/main" val="172591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242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8650" y="4157057"/>
            <a:ext cx="7886700" cy="2434000"/>
          </a:xfrm>
          <a:prstGeom prst="rect">
            <a:avLst/>
          </a:prstGeom>
          <a:solidFill>
            <a:srgbClr val="973456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ts val="23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상기도기침증후군은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다양한 상기도질환이 원인이 되어 기침을 주증상으로 하는 질환군이다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ts val="23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상기도기침증후군은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증상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신체검진 소견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방사선 검사 및 경험적 약물치료에 대한 반응을 종합하여 진단한다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ts val="23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원인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상기도질환이 확인되면 이에 대한 적절한 치료를 시작한다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ts val="23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원인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상기도질환이 확실하지 않을 경우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1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세대 항히스타민제와 비충혈제거제를 경험적으로 투여할 수 있다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8650" y="838200"/>
            <a:ext cx="7886700" cy="3318857"/>
          </a:xfrm>
          <a:prstGeom prst="rect">
            <a:avLst/>
          </a:prstGeom>
          <a:solidFill>
            <a:srgbClr val="973456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권고사항</a:t>
            </a:r>
            <a:endParaRPr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ts val="23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상기도기침증후군 환자에서 기침의 호전을 위해 비강분무 스테로이드제 사용을 고려한다 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매우낮음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약함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</a:t>
            </a:r>
          </a:p>
          <a:p>
            <a:pPr marL="285750" indent="-285750">
              <a:lnSpc>
                <a:spcPts val="23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상기도기침증후군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환자에서 기침의 호전을 위해 경구 항히스타민제 사용을 권장한다 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매우낮음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강함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</a:t>
            </a:r>
          </a:p>
          <a:p>
            <a:pPr marL="285750" indent="-285750">
              <a:lnSpc>
                <a:spcPts val="23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상기도기침증후군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환자에서 기침의 호전을 위해 비충혈제거제를 단독으로 사용하지 않을 것을 권장한다 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전문가의견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강함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</a:t>
            </a:r>
          </a:p>
          <a:p>
            <a:pPr marL="285750" indent="-285750">
              <a:lnSpc>
                <a:spcPts val="23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상기도기침증후군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환자에서 기침의 호전을 위해 비강분무 항히스타민제를 사용하지 않을 것을 고려한다 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매우 낮음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약함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</a:t>
            </a:r>
          </a:p>
          <a:p>
            <a:pPr marL="285750" indent="-285750">
              <a:lnSpc>
                <a:spcPts val="23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상기도기침증후군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환자에서 기침의 호전을 위해 항생제를 사용하지 않을 것을 권고한다 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전문가의견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강함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</a:t>
            </a:r>
            <a:endParaRPr lang="ko-KR" altLang="en-US" sz="150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79975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320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8650" y="1385405"/>
            <a:ext cx="7886700" cy="2110834"/>
          </a:xfrm>
          <a:prstGeom prst="rect">
            <a:avLst/>
          </a:prstGeom>
          <a:solidFill>
            <a:srgbClr val="988780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권고사항</a:t>
            </a:r>
            <a:endParaRPr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기침형천식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환자에서 기도 염증을 확인하기 위한 객담 호산구 분율이나 호기산화질소와 같은 비침습적 검사를 고려한다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보통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약함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 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기침형천식 환자에서 기침의 호전을 위해 흡입 스테로이드제 사용을 권장한다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흡입 스테로이드 치료에도 기침이 조절되지 않으면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흡입스테로이드를 증량하거나 류코트리엔 조절제 또는 지속성 기관지 확장제를 추가할 수 있다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보통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강함</a:t>
            </a:r>
            <a:r>
              <a:rPr lang="en-US" altLang="ko-KR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</a:t>
            </a:r>
            <a:endParaRPr lang="ko-KR" altLang="en-US" sz="150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8650" y="3496239"/>
            <a:ext cx="7886700" cy="1546577"/>
          </a:xfrm>
          <a:prstGeom prst="rect">
            <a:avLst/>
          </a:prstGeom>
          <a:solidFill>
            <a:srgbClr val="98878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기침형천식은 기침을 주로 하고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기도과민성이 있으며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천식 치료 후 기침이 소실되는 경우로 정의한다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기침형천식 환자의 주된 치료제는 천식과 동일하게 흡입스테로이드이다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36943" y="828318"/>
            <a:ext cx="17764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7.1.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기침형천식</a:t>
            </a:r>
          </a:p>
        </p:txBody>
      </p:sp>
    </p:spTree>
    <p:extLst>
      <p:ext uri="{BB962C8B-B14F-4D97-AF65-F5344CB8AC3E}">
        <p14:creationId xmlns:p14="http://schemas.microsoft.com/office/powerpoint/2010/main" val="78168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8650" y="1385405"/>
            <a:ext cx="7886700" cy="1790234"/>
          </a:xfrm>
          <a:prstGeom prst="rect">
            <a:avLst/>
          </a:prstGeom>
          <a:solidFill>
            <a:srgbClr val="988780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권고사항</a:t>
            </a:r>
            <a:endParaRPr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호산구기관지염 환자에서 기침의 호전을 위해 항류코트리엔제를 사용하지 않을 것을 권장한다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전문가의견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강함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호산구기관지염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환자에서 기침의 호전을 위해 흡입스테로이드제 사용을 권장한다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전문가의견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강함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 </a:t>
            </a:r>
            <a:endParaRPr lang="ko-KR" altLang="en-US" sz="150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8650" y="3175639"/>
            <a:ext cx="7886700" cy="1546577"/>
          </a:xfrm>
          <a:prstGeom prst="rect">
            <a:avLst/>
          </a:prstGeom>
          <a:solidFill>
            <a:srgbClr val="98878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호산구기관지염은 기침 외 다른 천식의 증상이나 가역적인 기도 폐쇄의 증거가 없고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기도과민성이 정상이면서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기도의 호산구염증 소견이 있는 경우로 정의한다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흡입스테로이드가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주된 치료이다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36943" y="828318"/>
            <a:ext cx="22381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7.2.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호산구기관지염</a:t>
            </a:r>
          </a:p>
        </p:txBody>
      </p:sp>
    </p:spTree>
    <p:extLst>
      <p:ext uri="{BB962C8B-B14F-4D97-AF65-F5344CB8AC3E}">
        <p14:creationId xmlns:p14="http://schemas.microsoft.com/office/powerpoint/2010/main" val="3700398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442448" y="1501415"/>
            <a:ext cx="3189187" cy="1220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기침의 정의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28</a:t>
            </a:r>
            <a:endParaRPr lang="ko-KR" altLang="en-US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기침의 기전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28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1.2.1.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기침반사경로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28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1.2.2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기침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수용체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28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1.2.3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과민성의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유도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28</a:t>
            </a:r>
            <a:endParaRPr lang="ko-KR" altLang="en-US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1.3.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역학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29</a:t>
            </a:r>
            <a:endParaRPr lang="ko-KR" altLang="en-US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9" name="그룹 28"/>
          <p:cNvGrpSpPr/>
          <p:nvPr/>
        </p:nvGrpSpPr>
        <p:grpSpPr>
          <a:xfrm>
            <a:off x="434900" y="286045"/>
            <a:ext cx="4196736" cy="1215370"/>
            <a:chOff x="434900" y="286045"/>
            <a:chExt cx="4196736" cy="1215370"/>
          </a:xfrm>
        </p:grpSpPr>
        <p:cxnSp>
          <p:nvCxnSpPr>
            <p:cNvPr id="6" name="직선 연결선 5"/>
            <p:cNvCxnSpPr>
              <a:stCxn id="5" idx="6"/>
              <a:endCxn id="11" idx="1"/>
            </p:cNvCxnSpPr>
            <p:nvPr/>
          </p:nvCxnSpPr>
          <p:spPr>
            <a:xfrm flipV="1">
              <a:off x="1280938" y="1078395"/>
              <a:ext cx="289465" cy="1"/>
            </a:xfrm>
            <a:prstGeom prst="line">
              <a:avLst/>
            </a:prstGeom>
            <a:ln w="76200">
              <a:solidFill>
                <a:srgbClr val="9887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직사각형 6"/>
            <p:cNvSpPr/>
            <p:nvPr/>
          </p:nvSpPr>
          <p:spPr>
            <a:xfrm>
              <a:off x="1570404" y="844827"/>
              <a:ext cx="3061232" cy="467138"/>
            </a:xfrm>
            <a:prstGeom prst="rect">
              <a:avLst/>
            </a:prstGeom>
            <a:solidFill>
              <a:srgbClr val="98878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14" name="그룹 13"/>
            <p:cNvGrpSpPr/>
            <p:nvPr/>
          </p:nvGrpSpPr>
          <p:grpSpPr>
            <a:xfrm>
              <a:off x="434900" y="655377"/>
              <a:ext cx="846038" cy="846038"/>
              <a:chOff x="1211969" y="655377"/>
              <a:chExt cx="846038" cy="846038"/>
            </a:xfrm>
          </p:grpSpPr>
          <p:sp>
            <p:nvSpPr>
              <p:cNvPr id="5" name="타원 4"/>
              <p:cNvSpPr/>
              <p:nvPr/>
            </p:nvSpPr>
            <p:spPr>
              <a:xfrm>
                <a:off x="1211969" y="655377"/>
                <a:ext cx="846038" cy="846038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9887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1211969" y="724453"/>
                <a:ext cx="84603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b="1" smtClean="0">
                    <a:solidFill>
                      <a:srgbClr val="98878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</a:t>
                </a:r>
                <a:endParaRPr lang="ko-KR" altLang="en-US" sz="40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11" name="직사각형 10"/>
            <p:cNvSpPr/>
            <p:nvPr/>
          </p:nvSpPr>
          <p:spPr>
            <a:xfrm>
              <a:off x="1570403" y="916812"/>
              <a:ext cx="3061232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5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기침의 정의</a:t>
              </a:r>
              <a:r>
                <a:rPr lang="en-US" altLang="ko-KR" sz="15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15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기전 및 역학</a:t>
              </a: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534754" y="286045"/>
              <a:ext cx="6463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b="1" smtClean="0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  <a:endParaRPr lang="ko-KR" altLang="en-US" b="1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4793145" y="286044"/>
            <a:ext cx="4196735" cy="1215370"/>
            <a:chOff x="4793145" y="286044"/>
            <a:chExt cx="4196735" cy="1215370"/>
          </a:xfrm>
        </p:grpSpPr>
        <p:cxnSp>
          <p:nvCxnSpPr>
            <p:cNvPr id="19" name="직선 연결선 18"/>
            <p:cNvCxnSpPr>
              <a:stCxn id="24" idx="6"/>
              <a:endCxn id="22" idx="1"/>
            </p:cNvCxnSpPr>
            <p:nvPr/>
          </p:nvCxnSpPr>
          <p:spPr>
            <a:xfrm>
              <a:off x="5639183" y="1078395"/>
              <a:ext cx="289465" cy="0"/>
            </a:xfrm>
            <a:prstGeom prst="line">
              <a:avLst/>
            </a:prstGeom>
            <a:ln w="76200">
              <a:solidFill>
                <a:srgbClr val="00AD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직사각형 19"/>
            <p:cNvSpPr/>
            <p:nvPr/>
          </p:nvSpPr>
          <p:spPr>
            <a:xfrm>
              <a:off x="5928649" y="844826"/>
              <a:ext cx="3061231" cy="467138"/>
            </a:xfrm>
            <a:prstGeom prst="rect">
              <a:avLst/>
            </a:prstGeom>
            <a:solidFill>
              <a:srgbClr val="00ADB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21" name="그룹 20"/>
            <p:cNvGrpSpPr/>
            <p:nvPr/>
          </p:nvGrpSpPr>
          <p:grpSpPr>
            <a:xfrm>
              <a:off x="4793145" y="655376"/>
              <a:ext cx="846038" cy="846038"/>
              <a:chOff x="1211969" y="655377"/>
              <a:chExt cx="846038" cy="846038"/>
            </a:xfrm>
          </p:grpSpPr>
          <p:sp>
            <p:nvSpPr>
              <p:cNvPr id="24" name="타원 23"/>
              <p:cNvSpPr/>
              <p:nvPr/>
            </p:nvSpPr>
            <p:spPr>
              <a:xfrm>
                <a:off x="1211969" y="655377"/>
                <a:ext cx="846038" cy="846038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00A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1211969" y="724453"/>
                <a:ext cx="84603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b="1" smtClean="0">
                    <a:solidFill>
                      <a:srgbClr val="00ADB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</a:t>
                </a:r>
                <a:endParaRPr lang="ko-KR" altLang="en-US" sz="4000" b="1">
                  <a:solidFill>
                    <a:srgbClr val="00ADB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22" name="직사각형 21"/>
            <p:cNvSpPr/>
            <p:nvPr/>
          </p:nvSpPr>
          <p:spPr>
            <a:xfrm>
              <a:off x="5928648" y="916812"/>
              <a:ext cx="3061231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500" b="1">
                  <a:solidFill>
                    <a:srgbClr val="00ADB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기침의 분류</a:t>
              </a: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4892999" y="286044"/>
              <a:ext cx="6463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b="1" smtClean="0">
                  <a:solidFill>
                    <a:srgbClr val="00ADB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  <a:endParaRPr lang="ko-KR" altLang="en-US" b="1">
                <a:solidFill>
                  <a:srgbClr val="00ADB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5857843" y="1521292"/>
            <a:ext cx="3132036" cy="643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2.1.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급성기침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34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2.2.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아급성기침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34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2.3.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만성기침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34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442448" y="3896933"/>
            <a:ext cx="3189187" cy="1797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3.1.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주관적 평가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38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3.1.1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시각아날로그척도와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숫자평정척도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38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3.1.2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기침증상점수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38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3.1.3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기침 관련 삶의 질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설문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39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3.1.4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간편기침평가검사 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39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(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COugh Assessment Test: COAT)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3.2.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객관적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평가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39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3.2.1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기침유발검사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39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3.2.2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기침빈도측정기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39</a:t>
            </a:r>
            <a:endParaRPr lang="ko-KR" altLang="en-US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51" name="그룹 50"/>
          <p:cNvGrpSpPr/>
          <p:nvPr/>
        </p:nvGrpSpPr>
        <p:grpSpPr>
          <a:xfrm>
            <a:off x="434900" y="2681563"/>
            <a:ext cx="4196736" cy="1215370"/>
            <a:chOff x="434900" y="286045"/>
            <a:chExt cx="4196736" cy="1215370"/>
          </a:xfrm>
        </p:grpSpPr>
        <p:cxnSp>
          <p:nvCxnSpPr>
            <p:cNvPr id="52" name="직선 연결선 51"/>
            <p:cNvCxnSpPr>
              <a:stCxn id="57" idx="6"/>
              <a:endCxn id="55" idx="1"/>
            </p:cNvCxnSpPr>
            <p:nvPr/>
          </p:nvCxnSpPr>
          <p:spPr>
            <a:xfrm flipV="1">
              <a:off x="1280938" y="1078395"/>
              <a:ext cx="289465" cy="1"/>
            </a:xfrm>
            <a:prstGeom prst="line">
              <a:avLst/>
            </a:prstGeom>
            <a:ln w="76200">
              <a:solidFill>
                <a:srgbClr val="F0862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직사각형 52"/>
            <p:cNvSpPr/>
            <p:nvPr/>
          </p:nvSpPr>
          <p:spPr>
            <a:xfrm>
              <a:off x="1570404" y="844827"/>
              <a:ext cx="3061232" cy="467138"/>
            </a:xfrm>
            <a:prstGeom prst="rect">
              <a:avLst/>
            </a:prstGeom>
            <a:solidFill>
              <a:srgbClr val="F0862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54" name="그룹 53"/>
            <p:cNvGrpSpPr/>
            <p:nvPr/>
          </p:nvGrpSpPr>
          <p:grpSpPr>
            <a:xfrm>
              <a:off x="434900" y="655377"/>
              <a:ext cx="846038" cy="846038"/>
              <a:chOff x="1211969" y="655377"/>
              <a:chExt cx="846038" cy="846038"/>
            </a:xfrm>
          </p:grpSpPr>
          <p:sp>
            <p:nvSpPr>
              <p:cNvPr id="57" name="타원 56"/>
              <p:cNvSpPr/>
              <p:nvPr/>
            </p:nvSpPr>
            <p:spPr>
              <a:xfrm>
                <a:off x="1211969" y="655377"/>
                <a:ext cx="846038" cy="846038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F0862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1211969" y="724453"/>
                <a:ext cx="84603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b="1" smtClean="0">
                    <a:solidFill>
                      <a:srgbClr val="F0862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3</a:t>
                </a:r>
                <a:endParaRPr lang="ko-KR" altLang="en-US" sz="4000" b="1">
                  <a:solidFill>
                    <a:srgbClr val="F0862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55" name="직사각형 54"/>
            <p:cNvSpPr/>
            <p:nvPr/>
          </p:nvSpPr>
          <p:spPr>
            <a:xfrm>
              <a:off x="1570403" y="916812"/>
              <a:ext cx="3061232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500" b="1">
                  <a:solidFill>
                    <a:srgbClr val="F0862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기침의 평가도구</a:t>
              </a:r>
            </a:p>
          </p:txBody>
        </p:sp>
        <p:sp>
          <p:nvSpPr>
            <p:cNvPr id="56" name="직사각형 55"/>
            <p:cNvSpPr/>
            <p:nvPr/>
          </p:nvSpPr>
          <p:spPr>
            <a:xfrm>
              <a:off x="534754" y="286045"/>
              <a:ext cx="6463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b="1" smtClean="0">
                  <a:solidFill>
                    <a:srgbClr val="F0862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  <a:endParaRPr lang="ko-KR" altLang="en-US" b="1">
                <a:solidFill>
                  <a:srgbClr val="F0862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793145" y="2681562"/>
            <a:ext cx="4196735" cy="1215370"/>
            <a:chOff x="4793145" y="286044"/>
            <a:chExt cx="4196735" cy="1215370"/>
          </a:xfrm>
        </p:grpSpPr>
        <p:cxnSp>
          <p:nvCxnSpPr>
            <p:cNvPr id="60" name="직선 연결선 59"/>
            <p:cNvCxnSpPr>
              <a:stCxn id="65" idx="6"/>
              <a:endCxn id="63" idx="1"/>
            </p:cNvCxnSpPr>
            <p:nvPr/>
          </p:nvCxnSpPr>
          <p:spPr>
            <a:xfrm>
              <a:off x="5639183" y="1078395"/>
              <a:ext cx="289465" cy="0"/>
            </a:xfrm>
            <a:prstGeom prst="line">
              <a:avLst/>
            </a:prstGeom>
            <a:ln w="76200">
              <a:solidFill>
                <a:srgbClr val="8B8C4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직사각형 60"/>
            <p:cNvSpPr/>
            <p:nvPr/>
          </p:nvSpPr>
          <p:spPr>
            <a:xfrm>
              <a:off x="5928649" y="844826"/>
              <a:ext cx="3061231" cy="467138"/>
            </a:xfrm>
            <a:prstGeom prst="rect">
              <a:avLst/>
            </a:prstGeom>
            <a:solidFill>
              <a:srgbClr val="8B8C45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62" name="그룹 61"/>
            <p:cNvGrpSpPr/>
            <p:nvPr/>
          </p:nvGrpSpPr>
          <p:grpSpPr>
            <a:xfrm>
              <a:off x="4793145" y="655376"/>
              <a:ext cx="846038" cy="846038"/>
              <a:chOff x="1211969" y="655377"/>
              <a:chExt cx="846038" cy="846038"/>
            </a:xfrm>
          </p:grpSpPr>
          <p:sp>
            <p:nvSpPr>
              <p:cNvPr id="65" name="타원 64"/>
              <p:cNvSpPr/>
              <p:nvPr/>
            </p:nvSpPr>
            <p:spPr>
              <a:xfrm>
                <a:off x="1211969" y="655377"/>
                <a:ext cx="846038" cy="846038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8B8C4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1211969" y="724453"/>
                <a:ext cx="84603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b="1" smtClean="0">
                    <a:solidFill>
                      <a:srgbClr val="8B8C45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4</a:t>
                </a:r>
                <a:endParaRPr lang="ko-KR" altLang="en-US" sz="4000" b="1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63" name="직사각형 62"/>
            <p:cNvSpPr/>
            <p:nvPr/>
          </p:nvSpPr>
          <p:spPr>
            <a:xfrm>
              <a:off x="5928648" y="916812"/>
              <a:ext cx="3061231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500" b="1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기침의 정의</a:t>
              </a:r>
              <a:r>
                <a:rPr lang="en-US" altLang="ko-KR" sz="1500" b="1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1500" b="1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기전 및 역학</a:t>
              </a:r>
            </a:p>
          </p:txBody>
        </p:sp>
        <p:sp>
          <p:nvSpPr>
            <p:cNvPr id="64" name="직사각형 63"/>
            <p:cNvSpPr/>
            <p:nvPr/>
          </p:nvSpPr>
          <p:spPr>
            <a:xfrm>
              <a:off x="4892999" y="286044"/>
              <a:ext cx="6463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b="1" smtClean="0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  <a:endParaRPr lang="ko-KR" altLang="en-US" b="1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67" name="TextBox 66"/>
          <p:cNvSpPr txBox="1"/>
          <p:nvPr/>
        </p:nvSpPr>
        <p:spPr>
          <a:xfrm>
            <a:off x="5857843" y="3916810"/>
            <a:ext cx="3132036" cy="2952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4.1.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급성기침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44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4.1.1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정의 및 역학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44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4.1.2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원인질환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44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4.1.2.1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상기도 감염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44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4.1.2.2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급성기관지염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45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4.1.2.3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기타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45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4.1.3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진단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45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4.1.3.1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병력청취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45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4.1.3.2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신체검진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46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4.1.3.3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검사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46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4.1.4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치료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47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4.2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아급성기침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48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4.2.1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정의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역학 및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원인질환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48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4.2.2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진단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48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4.2.3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치료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48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2465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54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8650" y="977900"/>
            <a:ext cx="7886700" cy="1149033"/>
          </a:xfrm>
          <a:prstGeom prst="rect">
            <a:avLst/>
          </a:prstGeom>
          <a:solidFill>
            <a:srgbClr val="00ADBF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권고사항</a:t>
            </a:r>
            <a:endParaRPr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역류 증상이 동반된 위식도역류질환 환자에서 기침의 호전을 위해 프로톤 펌프 억제제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(proton pump inhibitor, PPI)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사용을 고려한다 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낮음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약함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</a:t>
            </a:r>
            <a:endParaRPr lang="ko-KR" altLang="en-US" sz="150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8650" y="2126933"/>
            <a:ext cx="7886700" cy="2931572"/>
          </a:xfrm>
          <a:prstGeom prst="rect">
            <a:avLst/>
          </a:prstGeom>
          <a:solidFill>
            <a:srgbClr val="00ADBF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역류성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기침이 의심되는 모든 환자에서 생활 습관 교정을 하도록 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과체중 또는 비만에 해당되는 환자에게는 체중감량을 위한 식생활습관을 개선하도록 교육한다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수면시 높은 베개를 사용하도록 하고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취침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시간 전부터는 음식섭취를 피하도록 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속쓰림과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역류증상을 호소하는 역류성 기침 환자에게는 증상조절을 위해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PPI, H2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수용체 길항제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(H2-receptor antagonist, H2RA)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등을 사용하도록 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속쓰림과 역류증상을 호소하지 않는 환자에게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PPI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단독치료는 제한적인 사용을 제안한다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0938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067355"/>
              </p:ext>
            </p:extLst>
          </p:nvPr>
        </p:nvGraphicFramePr>
        <p:xfrm>
          <a:off x="655982" y="1543050"/>
          <a:ext cx="7832036" cy="38663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32036">
                  <a:extLst>
                    <a:ext uri="{9D8B030D-6E8A-4147-A177-3AD203B41FA5}">
                      <a16:colId xmlns:a16="http://schemas.microsoft.com/office/drawing/2014/main" val="321203481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rgbClr val="8B8C45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표 5.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위식도 역류성 기침을 의심할 수 있는 임상적 상황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B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33115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8주 이상 지속되는 기침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기침을 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유발할 만한 자극제(담배연기, 공해물질, 독성물질 등)에 노출력이 없다.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현재 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흡연자가 아니다.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현재 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안지오텐신 변환효소 저해제를 복용하고 있지 않다.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흉부 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방사선이 정상이거나 이전과 변함이 없다.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천식이 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배제되었다 (천식 치료에도 기침 호전이 없거나, 기관지유발검사가 음성이다)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상기도기침증후군이 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배제되었다 (1세대 항히스타민제에 기침 호전이 없고 무증상 비부비동염이 </a:t>
                      </a:r>
                      <a:r>
                        <a:rPr lang="ko-KR" sz="1500" kern="10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배제되었다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호산구기관지염이 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배제되었다 (적절하게 시행한 유도객담검사가 음성이거나 흡입 혹은 전신스테로이드에 기침 호전이 없다).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AD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96023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652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603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8650" y="1333500"/>
            <a:ext cx="7886700" cy="1790234"/>
          </a:xfrm>
          <a:prstGeom prst="rect">
            <a:avLst/>
          </a:prstGeom>
          <a:solidFill>
            <a:srgbClr val="F08620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권고사항</a:t>
            </a:r>
            <a:endParaRPr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만성기관지염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환자에서 기침의 호전을 위해 금연을 권장한다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전문가의견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강함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만성기관지염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환자에서 기침의 호전을 위해 거담제 사용을 고려한다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전문가 의견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약함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</a:t>
            </a:r>
            <a:endParaRPr lang="ko-KR" altLang="en-US" sz="150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8650" y="3123734"/>
            <a:ext cx="7886700" cy="2585323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폐기능의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감소가 있는 만성기관지염 환자의 치료는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COPD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진료지침을 따른다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폐기능의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감소가 있는 만성기관지염 환자에서 금연은 기침에 가장 효과적인 치료이다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흡연자의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경우 만성기관지염이 가장 흔한 기침의 원인이다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폐기능의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감소가 있는 만성기관지염 환자에서 거담제는 기침의 치료에 효과가 있다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흡입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속효성베타작용제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테오필린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ICS/LABA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복합제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코데인 등을 폐기능의 감소가 있는 만성기관지염 환자의 기침 치료약으로 사용해 볼 수 있다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36943" y="828318"/>
            <a:ext cx="20249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9.1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. 만성기관지염</a:t>
            </a:r>
          </a:p>
        </p:txBody>
      </p:sp>
    </p:spTree>
    <p:extLst>
      <p:ext uri="{BB962C8B-B14F-4D97-AF65-F5344CB8AC3E}">
        <p14:creationId xmlns:p14="http://schemas.microsoft.com/office/powerpoint/2010/main" val="100766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536943" y="828318"/>
            <a:ext cx="20249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9.2.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기관지확장증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8650" y="1345734"/>
            <a:ext cx="7886700" cy="1546577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기관지확장증이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의심되면 흉부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X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선 촬영이 정상이라도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HRCT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검사가 필요하다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특발성기관지확장증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환자에서 항생제를 장기적으로 사용하는 것은 감염에 의한 악화를 줄일 수 있으나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장기적인 부작용이 우려되므로 신중히 사용해야 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36943" y="3444518"/>
            <a:ext cx="18582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9.3.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세기관지염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8650" y="5167309"/>
            <a:ext cx="7886700" cy="1200329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비가역적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기류제한이 있고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HRCT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에서 소기도질환이 의심되며 화농성 객담을 보이는 기침 환자는 세기관지염을 일차적으로 의심해야 한다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8650" y="4016018"/>
            <a:ext cx="7886700" cy="1149033"/>
          </a:xfrm>
          <a:prstGeom prst="rect">
            <a:avLst/>
          </a:prstGeom>
          <a:solidFill>
            <a:srgbClr val="F08620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권고사항</a:t>
            </a:r>
            <a:endParaRPr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미만성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범세기관지염 환자에서 기침의 호전을 위해 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macrolide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 항생제의 사용을 권장한다 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전문가의견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강함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</a:t>
            </a:r>
            <a:endParaRPr lang="ko-KR" altLang="en-US" sz="150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446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536943" y="828318"/>
            <a:ext cx="10839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9.4.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폐암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8650" y="1345734"/>
            <a:ext cx="7886700" cy="3167149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ko-KR" altLang="en-US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ts val="22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폐암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발생의 위험인자가 있거나 폐로 전이될 수 있는 암이 진단 혹은 의심되는 기침환자에서는 흉부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X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선 검사를 시행해야 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ts val="22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종양에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의한 기도 침범이 의심되는 경우에는 흉부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X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선 소견이 정상이더라도 흉부전산화단층촬영과 기관지내시경 검사를 시행한다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ts val="22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폐암환자에서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기침은 폐암 이외의 다른 원인에 의해서 발생할 수 있어 이에 대한 평가가 필요하다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ts val="22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기침은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폐암 환자에서 삶의 질과 예후에 영향을 줄 수 있어 적극적으로 조절되어야 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marL="285750" indent="-285750">
              <a:lnSpc>
                <a:spcPts val="22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폐암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환자에서 기침을 조절하기 위해서 약물 작용 기전에 바탕을 둔 단계별 치료를 고려한다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36943" y="4778018"/>
            <a:ext cx="10839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9.5. </a:t>
            </a:r>
            <a:r>
              <a:rPr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흡인</a:t>
            </a:r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8650" y="5295434"/>
            <a:ext cx="7886700" cy="1200329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음식을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먹거나 삼킬 때 기침을 하는 경우 구강인두성 연하곤란 및 흡인의 여부를 확인해야 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6766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536943" y="828318"/>
            <a:ext cx="24016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9.6.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약제 유발성 기침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8650" y="2815367"/>
            <a:ext cx="7886700" cy="2239074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약제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유발성 기침의 기전으로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Bradykinin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의 상승이 있으며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안지오텐신전환효소 억제제와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DPP4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억제제가 이를 유발하는 대표적인 약제이다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이를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확인하기 위해서는 자세한 병력청취 및 약물력을 확인해야 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일반적으로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약제 중단 후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1~4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주 내에 기침이 소실되지만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일부 환자에서는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개월 이상 지속될 수 있다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8650" y="1345734"/>
            <a:ext cx="7886700" cy="1469633"/>
          </a:xfrm>
          <a:prstGeom prst="rect">
            <a:avLst/>
          </a:prstGeom>
          <a:solidFill>
            <a:srgbClr val="F08620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권고사항</a:t>
            </a:r>
            <a:endParaRPr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만성기침의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원인으로 안지오텐신전환효소 억제제와 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Dipeptidylpeptidase-4 (DPP4)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억제제가 고려되어야 하며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관련 기침 환자에서 호전을 위해 해당 약제의 중단을 권장한다 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전문가의견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강함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</a:t>
            </a:r>
            <a:endParaRPr lang="ko-KR" altLang="en-US" sz="150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54548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536943" y="828318"/>
            <a:ext cx="26837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9.7.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습관성</a:t>
            </a:r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심인성 기침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8650" y="1345734"/>
            <a:ext cx="7886700" cy="3233193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습관성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심인성 기침은 기저 질환 없이 지속되는 무의식적 기침으로 뚜렷한 원인을 찾을 수 없거나 기존 치료에 반응하지 않는 경우에 고려해야 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대부분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소아 청소년기에 발생하며 성인에서 발생한 경우 정신과적인 문제를 동반할 수 있다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정신적 스트레스와 사회적 활동 시 악화되고 수면 시 소실되는 특징이 있으나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이것 만으로 습관성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심인성 기침을 진단하거나 배제할 수 없다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다른 잠재적 원인이 배제된 경우에만 진단할 수 있다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정신과적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상담 및 치료를 고려할 수 있다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1468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536943" y="828318"/>
            <a:ext cx="20072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9.8.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간질성폐질환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8650" y="3777169"/>
            <a:ext cx="7886700" cy="2239074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만성기침은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간질성폐질환 환자에서 흔한 증상이다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간질성폐질환 초기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5~10% 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환자에서 정상적인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흉부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X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선 소견을 보일 수 있으므로 기침이 지속될 때 반드시 감별진단으로 고려해야 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간질성폐질환으로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인한 기침의 경과는 원인 및 기저질환에 따라 다양하므로 이에 대한 치료가 우선적이다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8650" y="1345734"/>
            <a:ext cx="7886700" cy="2431435"/>
          </a:xfrm>
          <a:prstGeom prst="rect">
            <a:avLst/>
          </a:prstGeom>
          <a:solidFill>
            <a:srgbClr val="F08620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권고사항</a:t>
            </a:r>
            <a:endParaRPr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간질성폐질환 환자에서 기침이 지속될 경우 기저 간질성폐질환의 진행여부 또는 면역억제제 치료의 부작용에 대한 평가를 해야 하고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급성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아급성 및 만성기침의 지침에 따른 추가 검사 및 치료를 고려해야 한다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간질성폐질환으로 인한 만성기침 환자에서 일반적인 치료에 반응이 없고</a:t>
            </a:r>
            <a:r>
              <a:rPr lang="en-US" altLang="ko-KR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기침이 삶의 질에 악영향을 미치는 경우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증상조절을 위해 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opiates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제제를 투여하도록 한다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투여 </a:t>
            </a:r>
            <a:r>
              <a:rPr lang="en-US" altLang="ko-KR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/>
            </a:r>
            <a:br>
              <a:rPr lang="en-US" altLang="ko-KR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주일 후 약제 반응 및 위험성을 평가하고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투약을 지속할 경우 이를 매달 평가한다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0428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2448" y="1501415"/>
            <a:ext cx="3189187" cy="2567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5.1.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병력청취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54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5.1.1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흡연력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54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5.1.2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객담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54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5.1.3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약물력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55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5.2.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신체검진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55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5.3.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검사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55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5.3.1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흉부방사선 검사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55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5.3.2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부비동방사선 검사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55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5.3.3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기관지유발검사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56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5.3.4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24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시간 식도산도검사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56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5.3.5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유도객담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56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5.3.6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기관지내시경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57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5.3.7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호기산화질소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57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434900" y="286045"/>
            <a:ext cx="4196736" cy="1215370"/>
            <a:chOff x="434900" y="286045"/>
            <a:chExt cx="4196736" cy="1215370"/>
          </a:xfrm>
        </p:grpSpPr>
        <p:cxnSp>
          <p:nvCxnSpPr>
            <p:cNvPr id="4" name="직선 연결선 3"/>
            <p:cNvCxnSpPr>
              <a:stCxn id="9" idx="6"/>
              <a:endCxn id="7" idx="1"/>
            </p:cNvCxnSpPr>
            <p:nvPr/>
          </p:nvCxnSpPr>
          <p:spPr>
            <a:xfrm flipV="1">
              <a:off x="1280938" y="1078395"/>
              <a:ext cx="289465" cy="1"/>
            </a:xfrm>
            <a:prstGeom prst="line">
              <a:avLst/>
            </a:prstGeom>
            <a:ln w="76200">
              <a:solidFill>
                <a:srgbClr val="EF6A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직사각형 4"/>
            <p:cNvSpPr/>
            <p:nvPr/>
          </p:nvSpPr>
          <p:spPr>
            <a:xfrm>
              <a:off x="1570404" y="844827"/>
              <a:ext cx="3061232" cy="467138"/>
            </a:xfrm>
            <a:prstGeom prst="rect">
              <a:avLst/>
            </a:prstGeom>
            <a:solidFill>
              <a:srgbClr val="EF6A4B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6" name="그룹 5"/>
            <p:cNvGrpSpPr/>
            <p:nvPr/>
          </p:nvGrpSpPr>
          <p:grpSpPr>
            <a:xfrm>
              <a:off x="434900" y="655377"/>
              <a:ext cx="846038" cy="846038"/>
              <a:chOff x="1211969" y="655377"/>
              <a:chExt cx="846038" cy="846038"/>
            </a:xfrm>
          </p:grpSpPr>
          <p:sp>
            <p:nvSpPr>
              <p:cNvPr id="9" name="타원 8"/>
              <p:cNvSpPr/>
              <p:nvPr/>
            </p:nvSpPr>
            <p:spPr>
              <a:xfrm>
                <a:off x="1211969" y="655377"/>
                <a:ext cx="846038" cy="846038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EF6A4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211969" y="724453"/>
                <a:ext cx="84603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b="1" smtClean="0">
                    <a:solidFill>
                      <a:srgbClr val="EF6A4B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5</a:t>
                </a:r>
                <a:endParaRPr lang="ko-KR" altLang="en-US" sz="4000" b="1">
                  <a:solidFill>
                    <a:srgbClr val="EF6A4B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7" name="직사각형 6"/>
            <p:cNvSpPr/>
            <p:nvPr/>
          </p:nvSpPr>
          <p:spPr>
            <a:xfrm>
              <a:off x="1570403" y="916812"/>
              <a:ext cx="3061232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500" b="1">
                  <a:solidFill>
                    <a:srgbClr val="EF6A4B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만성기침의 진단</a:t>
              </a:r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534754" y="286045"/>
              <a:ext cx="6463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b="1" smtClean="0">
                  <a:solidFill>
                    <a:srgbClr val="EF6A4B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  <a:endParaRPr lang="ko-KR" altLang="en-US" b="1">
                <a:solidFill>
                  <a:srgbClr val="EF6A4B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4793145" y="286044"/>
            <a:ext cx="4196735" cy="1215370"/>
            <a:chOff x="4793145" y="286044"/>
            <a:chExt cx="4196735" cy="1215370"/>
          </a:xfrm>
        </p:grpSpPr>
        <p:cxnSp>
          <p:nvCxnSpPr>
            <p:cNvPr id="12" name="직선 연결선 11"/>
            <p:cNvCxnSpPr>
              <a:stCxn id="17" idx="6"/>
              <a:endCxn id="15" idx="1"/>
            </p:cNvCxnSpPr>
            <p:nvPr/>
          </p:nvCxnSpPr>
          <p:spPr>
            <a:xfrm>
              <a:off x="5639183" y="1078395"/>
              <a:ext cx="289465" cy="0"/>
            </a:xfrm>
            <a:prstGeom prst="line">
              <a:avLst/>
            </a:prstGeom>
            <a:ln w="76200">
              <a:solidFill>
                <a:srgbClr val="9734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직사각형 12"/>
            <p:cNvSpPr/>
            <p:nvPr/>
          </p:nvSpPr>
          <p:spPr>
            <a:xfrm>
              <a:off x="5928649" y="844826"/>
              <a:ext cx="3061231" cy="467138"/>
            </a:xfrm>
            <a:prstGeom prst="rect">
              <a:avLst/>
            </a:prstGeom>
            <a:solidFill>
              <a:srgbClr val="973456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14" name="그룹 13"/>
            <p:cNvGrpSpPr/>
            <p:nvPr/>
          </p:nvGrpSpPr>
          <p:grpSpPr>
            <a:xfrm>
              <a:off x="4793145" y="655376"/>
              <a:ext cx="846038" cy="846038"/>
              <a:chOff x="1211969" y="655377"/>
              <a:chExt cx="846038" cy="846038"/>
            </a:xfrm>
          </p:grpSpPr>
          <p:sp>
            <p:nvSpPr>
              <p:cNvPr id="17" name="타원 16"/>
              <p:cNvSpPr/>
              <p:nvPr/>
            </p:nvSpPr>
            <p:spPr>
              <a:xfrm>
                <a:off x="1211969" y="655377"/>
                <a:ext cx="846038" cy="846038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97345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211969" y="724453"/>
                <a:ext cx="84603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b="1" smtClean="0">
                    <a:solidFill>
                      <a:srgbClr val="973456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6</a:t>
                </a:r>
                <a:endParaRPr lang="ko-KR" altLang="en-US" sz="4000" b="1">
                  <a:solidFill>
                    <a:srgbClr val="97345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15" name="직사각형 14"/>
            <p:cNvSpPr/>
            <p:nvPr/>
          </p:nvSpPr>
          <p:spPr>
            <a:xfrm>
              <a:off x="5928648" y="916812"/>
              <a:ext cx="3061231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500" b="1">
                  <a:solidFill>
                    <a:srgbClr val="97345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상기도기침증후군</a:t>
              </a: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4892999" y="286044"/>
              <a:ext cx="6463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b="1" smtClean="0">
                  <a:solidFill>
                    <a:srgbClr val="97345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  <a:endParaRPr lang="ko-KR" altLang="en-US" b="1">
                <a:solidFill>
                  <a:srgbClr val="973456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5857843" y="1521292"/>
            <a:ext cx="3132036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6.1.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증상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62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6.2.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진단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63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6.3.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치료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63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42448" y="4957785"/>
            <a:ext cx="3189187" cy="1502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7.1.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기침형천식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68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7.1.1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증상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68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7.1.2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진단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68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7.1.3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치료 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68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7.2.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호산구기관지염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69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7.2.1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증상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69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7.2.2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진단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69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7.2.3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치료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70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857843" y="4977662"/>
            <a:ext cx="31320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8.1.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증상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74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8.2.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진단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75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8.2.1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병력청취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75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8.2.2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식도산도검사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75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8.2.3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내시경 검사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75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8.3.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치료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75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8.3.1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내과적 치료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75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8.3.1.1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생활 습관 교정 및 식이조절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75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8.3.1.2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약물요법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76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8.3.2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수술적 치료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76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46" name="그룹 45"/>
          <p:cNvGrpSpPr/>
          <p:nvPr/>
        </p:nvGrpSpPr>
        <p:grpSpPr>
          <a:xfrm>
            <a:off x="434899" y="3742414"/>
            <a:ext cx="4196736" cy="1215370"/>
            <a:chOff x="434900" y="286045"/>
            <a:chExt cx="4196736" cy="1215370"/>
          </a:xfrm>
        </p:grpSpPr>
        <p:cxnSp>
          <p:nvCxnSpPr>
            <p:cNvPr id="47" name="직선 연결선 46"/>
            <p:cNvCxnSpPr>
              <a:stCxn id="52" idx="6"/>
              <a:endCxn id="50" idx="1"/>
            </p:cNvCxnSpPr>
            <p:nvPr/>
          </p:nvCxnSpPr>
          <p:spPr>
            <a:xfrm flipV="1">
              <a:off x="1280938" y="1078395"/>
              <a:ext cx="289465" cy="1"/>
            </a:xfrm>
            <a:prstGeom prst="line">
              <a:avLst/>
            </a:prstGeom>
            <a:ln w="76200">
              <a:solidFill>
                <a:srgbClr val="9887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직사각형 47"/>
            <p:cNvSpPr/>
            <p:nvPr/>
          </p:nvSpPr>
          <p:spPr>
            <a:xfrm>
              <a:off x="1570404" y="844827"/>
              <a:ext cx="3061232" cy="467138"/>
            </a:xfrm>
            <a:prstGeom prst="rect">
              <a:avLst/>
            </a:prstGeom>
            <a:solidFill>
              <a:srgbClr val="98878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49" name="그룹 48"/>
            <p:cNvGrpSpPr/>
            <p:nvPr/>
          </p:nvGrpSpPr>
          <p:grpSpPr>
            <a:xfrm>
              <a:off x="434900" y="655377"/>
              <a:ext cx="846038" cy="846038"/>
              <a:chOff x="1211969" y="655377"/>
              <a:chExt cx="846038" cy="846038"/>
            </a:xfrm>
          </p:grpSpPr>
          <p:sp>
            <p:nvSpPr>
              <p:cNvPr id="52" name="타원 51"/>
              <p:cNvSpPr/>
              <p:nvPr/>
            </p:nvSpPr>
            <p:spPr>
              <a:xfrm>
                <a:off x="1211969" y="655377"/>
                <a:ext cx="846038" cy="846038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9887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1211969" y="724453"/>
                <a:ext cx="84603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b="1" smtClean="0">
                    <a:solidFill>
                      <a:srgbClr val="98878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7</a:t>
                </a:r>
                <a:endParaRPr lang="ko-KR" altLang="en-US" sz="40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50" name="직사각형 49"/>
            <p:cNvSpPr/>
            <p:nvPr/>
          </p:nvSpPr>
          <p:spPr>
            <a:xfrm>
              <a:off x="1570403" y="916812"/>
              <a:ext cx="3061232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5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기침형천식과 호산구기관지염</a:t>
              </a:r>
            </a:p>
          </p:txBody>
        </p:sp>
        <p:sp>
          <p:nvSpPr>
            <p:cNvPr id="51" name="직사각형 50"/>
            <p:cNvSpPr/>
            <p:nvPr/>
          </p:nvSpPr>
          <p:spPr>
            <a:xfrm>
              <a:off x="534754" y="286045"/>
              <a:ext cx="6463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b="1" smtClean="0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  <a:endParaRPr lang="ko-KR" altLang="en-US" b="1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62" name="그룹 61"/>
          <p:cNvGrpSpPr/>
          <p:nvPr/>
        </p:nvGrpSpPr>
        <p:grpSpPr>
          <a:xfrm>
            <a:off x="4793144" y="3736891"/>
            <a:ext cx="4196735" cy="1215370"/>
            <a:chOff x="4793145" y="286044"/>
            <a:chExt cx="4196735" cy="1215370"/>
          </a:xfrm>
        </p:grpSpPr>
        <p:cxnSp>
          <p:nvCxnSpPr>
            <p:cNvPr id="63" name="직선 연결선 62"/>
            <p:cNvCxnSpPr>
              <a:stCxn id="68" idx="6"/>
              <a:endCxn id="66" idx="1"/>
            </p:cNvCxnSpPr>
            <p:nvPr/>
          </p:nvCxnSpPr>
          <p:spPr>
            <a:xfrm>
              <a:off x="5639183" y="1078395"/>
              <a:ext cx="289465" cy="0"/>
            </a:xfrm>
            <a:prstGeom prst="line">
              <a:avLst/>
            </a:prstGeom>
            <a:ln w="76200">
              <a:solidFill>
                <a:srgbClr val="00ADB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직사각형 63"/>
            <p:cNvSpPr/>
            <p:nvPr/>
          </p:nvSpPr>
          <p:spPr>
            <a:xfrm>
              <a:off x="5928649" y="844826"/>
              <a:ext cx="3061231" cy="467138"/>
            </a:xfrm>
            <a:prstGeom prst="rect">
              <a:avLst/>
            </a:prstGeom>
            <a:solidFill>
              <a:srgbClr val="00ADB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65" name="그룹 64"/>
            <p:cNvGrpSpPr/>
            <p:nvPr/>
          </p:nvGrpSpPr>
          <p:grpSpPr>
            <a:xfrm>
              <a:off x="4793145" y="655376"/>
              <a:ext cx="846038" cy="846038"/>
              <a:chOff x="1211969" y="655377"/>
              <a:chExt cx="846038" cy="846038"/>
            </a:xfrm>
          </p:grpSpPr>
          <p:sp>
            <p:nvSpPr>
              <p:cNvPr id="68" name="타원 67"/>
              <p:cNvSpPr/>
              <p:nvPr/>
            </p:nvSpPr>
            <p:spPr>
              <a:xfrm>
                <a:off x="1211969" y="655377"/>
                <a:ext cx="846038" cy="846038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00A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69" name="TextBox 68"/>
              <p:cNvSpPr txBox="1"/>
              <p:nvPr/>
            </p:nvSpPr>
            <p:spPr>
              <a:xfrm>
                <a:off x="1211969" y="724453"/>
                <a:ext cx="84603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b="1" smtClean="0">
                    <a:solidFill>
                      <a:srgbClr val="00ADB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</a:t>
                </a:r>
                <a:endParaRPr lang="ko-KR" altLang="en-US" sz="4000" b="1">
                  <a:solidFill>
                    <a:srgbClr val="00ADB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66" name="직사각형 65"/>
            <p:cNvSpPr/>
            <p:nvPr/>
          </p:nvSpPr>
          <p:spPr>
            <a:xfrm>
              <a:off x="5928648" y="916812"/>
              <a:ext cx="3061231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500" b="1">
                  <a:solidFill>
                    <a:srgbClr val="00ADB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위식도 역류질환</a:t>
              </a:r>
            </a:p>
          </p:txBody>
        </p:sp>
        <p:sp>
          <p:nvSpPr>
            <p:cNvPr id="67" name="직사각형 66"/>
            <p:cNvSpPr/>
            <p:nvPr/>
          </p:nvSpPr>
          <p:spPr>
            <a:xfrm>
              <a:off x="4892999" y="286044"/>
              <a:ext cx="6463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b="1" smtClean="0">
                  <a:solidFill>
                    <a:srgbClr val="00ADB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  <a:endParaRPr lang="ko-KR" altLang="en-US" b="1">
                <a:solidFill>
                  <a:srgbClr val="00ADB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100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536943" y="828318"/>
            <a:ext cx="42627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9.9.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환경 및 직업적 요인으로 인한 기침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8650" y="2597359"/>
            <a:ext cx="7886700" cy="3790781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ts val="18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모든 만성 기침을 호소하는 성인에서 환경 및 직업적 요인에 노출 병력이 있다면 기침과의 연관성을 확인하기 위해 다음과 같은 검사를 시행할 수 있다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>
              <a:lnSpc>
                <a:spcPts val="2000"/>
              </a:lnSpc>
            </a:pP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     1.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메타콜린 유발검사</a:t>
            </a:r>
          </a:p>
          <a:p>
            <a:pPr>
              <a:lnSpc>
                <a:spcPts val="2000"/>
              </a:lnSpc>
            </a:pP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     2.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객담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유도객담 세포검사 </a:t>
            </a:r>
          </a:p>
          <a:p>
            <a:pPr>
              <a:lnSpc>
                <a:spcPts val="2000"/>
              </a:lnSpc>
            </a:pP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     3.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노출전후검사 </a:t>
            </a:r>
          </a:p>
          <a:p>
            <a:pPr>
              <a:lnSpc>
                <a:spcPts val="2000"/>
              </a:lnSpc>
            </a:pP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     4. </a:t>
            </a:r>
            <a:r>
              <a:rPr lang="ko-KR" altLang="en-US" sz="1500" kern="2000" spc="-100">
                <a:latin typeface="맑은 고딕" panose="020B0503020000020004" pitchFamily="50" charset="-127"/>
                <a:ea typeface="맑은 고딕" panose="020B0503020000020004" pitchFamily="50" charset="-127"/>
              </a:rPr>
              <a:t>과민반응에 대한 면역검사</a:t>
            </a:r>
            <a:r>
              <a:rPr lang="en-US" altLang="ko-KR" sz="1500" kern="2000" spc="-10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 kern="2000" spc="-100">
                <a:latin typeface="맑은 고딕" panose="020B0503020000020004" pitchFamily="50" charset="-127"/>
                <a:ea typeface="맑은 고딕" panose="020B0503020000020004" pitchFamily="50" charset="-127"/>
              </a:rPr>
              <a:t>피부반응검사</a:t>
            </a:r>
            <a:r>
              <a:rPr lang="en-US" altLang="ko-KR" sz="1500" kern="2000" spc="-1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 kern="2000" spc="-100">
                <a:latin typeface="맑은 고딕" panose="020B0503020000020004" pitchFamily="50" charset="-127"/>
                <a:ea typeface="맑은 고딕" panose="020B0503020000020004" pitchFamily="50" charset="-127"/>
              </a:rPr>
              <a:t>특이 혈청 </a:t>
            </a:r>
            <a:r>
              <a:rPr lang="en-US" altLang="ko-KR" sz="1500" kern="2000" spc="-100">
                <a:latin typeface="맑은 고딕" panose="020B0503020000020004" pitchFamily="50" charset="-127"/>
                <a:ea typeface="맑은 고딕" panose="020B0503020000020004" pitchFamily="50" charset="-127"/>
              </a:rPr>
              <a:t>IgE </a:t>
            </a:r>
            <a:r>
              <a:rPr lang="ko-KR" altLang="en-US" sz="1500" kern="2000" spc="-100">
                <a:latin typeface="맑은 고딕" panose="020B0503020000020004" pitchFamily="50" charset="-127"/>
                <a:ea typeface="맑은 고딕" panose="020B0503020000020004" pitchFamily="50" charset="-127"/>
              </a:rPr>
              <a:t>항체검사</a:t>
            </a:r>
            <a:r>
              <a:rPr lang="en-US" altLang="ko-KR" sz="1500" kern="2000" spc="-1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 kern="2000" spc="-100">
                <a:latin typeface="맑은 고딕" panose="020B0503020000020004" pitchFamily="50" charset="-127"/>
                <a:ea typeface="맑은 고딕" panose="020B0503020000020004" pitchFamily="50" charset="-127"/>
              </a:rPr>
              <a:t>특이 혈청 </a:t>
            </a:r>
            <a:r>
              <a:rPr lang="en-US" altLang="ko-KR" sz="1500" kern="2000" spc="-100">
                <a:latin typeface="맑은 고딕" panose="020B0503020000020004" pitchFamily="50" charset="-127"/>
                <a:ea typeface="맑은 고딕" panose="020B0503020000020004" pitchFamily="50" charset="-127"/>
              </a:rPr>
              <a:t>IgG </a:t>
            </a:r>
            <a:r>
              <a:rPr lang="ko-KR" altLang="en-US" sz="1500" kern="2000" spc="-100">
                <a:latin typeface="맑은 고딕" panose="020B0503020000020004" pitchFamily="50" charset="-127"/>
                <a:ea typeface="맑은 고딕" panose="020B0503020000020004" pitchFamily="50" charset="-127"/>
              </a:rPr>
              <a:t>검사</a:t>
            </a:r>
            <a:r>
              <a:rPr lang="en-US" altLang="ko-KR" sz="1500" kern="2000" spc="-10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>
              <a:lnSpc>
                <a:spcPts val="2000"/>
              </a:lnSpc>
            </a:pP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     5.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베릴리움 림프구 증식 검사</a:t>
            </a:r>
          </a:p>
          <a:p>
            <a:pPr marL="285750" indent="-285750">
              <a:lnSpc>
                <a:spcPts val="2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환경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및 직업적 요인들은 그 자체로 기침을 유발하거나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다른 원인들로 인한 기침을 악화시킬 수 있다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따라서 환경 및 직업적 요인들에 대한 고려는 필수적이다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ts val="2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환경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및 직업적 요인들로 인한 기침이 의심된다면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해당 의심 사항들에 대해 객관적인 검사를 시행할 수 있도록 권고한다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ts val="2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환경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및 직업적 요인들을 밝혀 내기 위해서는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노출력과 직업력에 대한 자세한 병력 청취가 중요하다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8650" y="1345734"/>
            <a:ext cx="7886700" cy="1251625"/>
          </a:xfrm>
          <a:prstGeom prst="rect">
            <a:avLst/>
          </a:prstGeom>
          <a:solidFill>
            <a:srgbClr val="F08620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권고사항</a:t>
            </a:r>
            <a:endParaRPr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ts val="1800"/>
              </a:lnSpc>
              <a:buFont typeface="Wingdings" panose="05000000000000000000" pitchFamily="2" charset="2"/>
              <a:buChar char="l"/>
            </a:pPr>
            <a:r>
              <a:rPr lang="ko-KR" altLang="en-US" sz="1500" spc="-1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모든 </a:t>
            </a:r>
            <a:r>
              <a:rPr lang="ko-KR" altLang="en-US" sz="1500" spc="-1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만성기침을 호소하는 성인에서 직업과 환경적인 원인에 대한 병력청취가 필요하다</a:t>
            </a:r>
            <a:r>
              <a:rPr lang="en-US" altLang="ko-KR" sz="1500" spc="-1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marL="285750" indent="-285750">
              <a:lnSpc>
                <a:spcPts val="2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환경 및 직업적 요인으로 인한 기침이 의심된다면</a:t>
            </a:r>
            <a:r>
              <a:rPr lang="en-US" altLang="ko-KR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해당 의심 사항들에 대해 객관적인 검사를 시행할 수 있도록 권고한다</a:t>
            </a:r>
            <a:r>
              <a:rPr lang="en-US" altLang="ko-KR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50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861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536943" y="828318"/>
            <a:ext cx="41585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9.10.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결핵 및 기타 감염으로 인한 기침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8650" y="2494767"/>
            <a:ext cx="7886700" cy="1892826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국내 결핵의 역학적 상황을 고려하여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2-3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주 이상 지속되는 기침의 경우 결핵의 가능성을 고려해야 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국내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비결핵항산균의 유병률이 지속적으로 증가하고 있어 이로 인한 기침의 가능성을 고려해야 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8650" y="1345734"/>
            <a:ext cx="7886700" cy="1149033"/>
          </a:xfrm>
          <a:prstGeom prst="rect">
            <a:avLst/>
          </a:prstGeom>
          <a:solidFill>
            <a:srgbClr val="F08620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권고사항</a:t>
            </a:r>
            <a:endParaRPr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국내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폐결핵의 역학적 상황을 고려하여 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 이상 기침이 있을 경우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활동성 폐결핵을 의심하고 이에 대한 검사를 시행할 것을 권고한다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6373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536943" y="828318"/>
            <a:ext cx="2364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9.11.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폐쇄수면무호흡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8650" y="1345734"/>
            <a:ext cx="7886700" cy="1200329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원인이 뚜렷하지 않거나 치료에 반응하지 않는 만성기침 환자에서 폐쇄수면무호흡을 감별해야 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536943" y="2694147"/>
            <a:ext cx="24465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9.12.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기침과 복막투석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8650" y="3211563"/>
            <a:ext cx="7886700" cy="1200329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복막투석환자에서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기침은 흔한 증상으로 위식도역류질환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안지오텐신전화효소 억제제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감염증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폐부종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감염 및 투석액의 누출 등이 원인일 수 있다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536943" y="4624547"/>
            <a:ext cx="29899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9.13.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면역저하 환자의 기침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8650" y="5141963"/>
            <a:ext cx="7886700" cy="1200329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면역저하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환자에서 기침의 원인은 면역이 정상인 사람과 유사하다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면역저하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환자에서 기침의 원인으로 기회감염을 감별진단 해야 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3945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536943" y="828318"/>
            <a:ext cx="35333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9.14.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흔하지 않은 기침의 원인들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8650" y="2494767"/>
            <a:ext cx="7886700" cy="2239074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흔하지 않은 기침의 원인 질환들에 대한 진단에 있어서는 질환에 대한 지식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임상적 의심 및 적절한 검사가 매우 중요하다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흔한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기침의 원인이 배제하고 기침이 지속될 때는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CT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나 기관지 내시경 등의 검사들에 대해 고려해 보아야 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기침이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급격하게 발생하였을 때 기도내 이물질 가능성에 대해 고려해 보아야한다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8650" y="1345734"/>
            <a:ext cx="7886700" cy="1149033"/>
          </a:xfrm>
          <a:prstGeom prst="rect">
            <a:avLst/>
          </a:prstGeom>
          <a:solidFill>
            <a:srgbClr val="F08620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권고사항</a:t>
            </a:r>
            <a:endParaRPr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설명되지 않는 기침의 진단을 위해서는 흔하지 않은 기침의 원인 질환들에 대한 고려가 필요하다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6861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536943" y="828318"/>
            <a:ext cx="1984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9.15.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특발성 기침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8650" y="2494767"/>
            <a:ext cx="7886700" cy="1200329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특발성 기침의 진단은 자세한 검사 후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적절한 치료에도 호전되지 않으며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다른 원인들이 배제된 후에 이루어져야 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8650" y="1345734"/>
            <a:ext cx="7886700" cy="1149033"/>
          </a:xfrm>
          <a:prstGeom prst="rect">
            <a:avLst/>
          </a:prstGeom>
          <a:solidFill>
            <a:srgbClr val="F08620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권고사항</a:t>
            </a:r>
            <a:endParaRPr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특발성 기침 환자에서 기침의 호전을 위해 진해제의 사용을 고려한다 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전문가의견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권고수준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약함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).</a:t>
            </a:r>
            <a:endParaRPr lang="ko-KR" altLang="en-US" sz="150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2910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536943" y="828318"/>
            <a:ext cx="2528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9.16.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후두 부전 증후군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8650" y="3135968"/>
            <a:ext cx="7886700" cy="2585323"/>
          </a:xfrm>
          <a:prstGeom prst="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후두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부전 증후군은 후두 과민과 후두 기능 부전으로 인하여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무해하거나 미약한 자극에 의해 발생하는 기침으로 주로 후두에 국한된 반응을 말하며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만성 난치성 기침의 한 원인으로 여겨진다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후두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부전 증후군은 병력과 후두 내시경 소견을 근거로 진단한다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언어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치료가 후두 부전 증후군의 가장 중요한 치료이다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언어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치료 외에도 약물 투여 및 국소적 보툴리눔 독소 주사를 고려할 수 있다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8650" y="1345734"/>
            <a:ext cx="7886700" cy="1790234"/>
          </a:xfrm>
          <a:prstGeom prst="rect">
            <a:avLst/>
          </a:prstGeom>
          <a:solidFill>
            <a:srgbClr val="F08620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권고사항</a:t>
            </a:r>
            <a:endParaRPr lang="ko-KR" altLang="en-US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후두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부전 증후군 환자에서 기침의 호전을 위해 언어 치료를 권장한다 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후두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부전 증후군 환자에서 기침의 호전을 위해 프레가발린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가바펜틴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경구 모르핀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아미트립틸린 제제를 사용을 권장한다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285750" indent="-285750">
              <a:lnSpc>
                <a:spcPts val="25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후두 </a:t>
            </a:r>
            <a:r>
              <a:rPr lang="ko-KR" altLang="en-US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부전 증후군 환자에서 기침의 호전을 위해 국소적 보툴리눔 독소 주사를 고려한다</a:t>
            </a:r>
            <a:r>
              <a:rPr lang="en-US" altLang="ko-KR" sz="15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4565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7053503"/>
              </p:ext>
            </p:extLst>
          </p:nvPr>
        </p:nvGraphicFramePr>
        <p:xfrm>
          <a:off x="1967171" y="821690"/>
          <a:ext cx="5209658" cy="55164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09658">
                  <a:extLst>
                    <a:ext uri="{9D8B030D-6E8A-4147-A177-3AD203B41FA5}">
                      <a16:colId xmlns:a16="http://schemas.microsoft.com/office/drawing/2014/main" val="272524615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rgbClr val="F0862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표 </a:t>
                      </a:r>
                      <a:r>
                        <a:rPr lang="ko-KR" sz="1500" b="1" kern="100" spc="-40" smtClean="0">
                          <a:solidFill>
                            <a:srgbClr val="F0862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6.</a:t>
                      </a:r>
                      <a:r>
                        <a:rPr lang="ko-KR" sz="1500" kern="10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폐암의 환자에서 기침을 유발할 수 있는 인자들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76020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흉수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간질성 폐질환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기도 내 종양 및 이물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방사선 및 항암화학요법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COPD, 만성 기관지염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기관지확장증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심낭 삼출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상기도기침증후군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위식도역류질환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천식 및 호산구기관지염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암종림프관염(Lymphangitis carcinomatosis)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폐 감염증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미세흡인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기관식도루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성대 마비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감염후기침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안지오텐신전화효소 억제제</a:t>
                      </a:r>
                    </a:p>
                    <a:p>
                      <a:pPr algn="just">
                        <a:lnSpc>
                          <a:spcPts val="22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DPP4 억제제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012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15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636213"/>
              </p:ext>
            </p:extLst>
          </p:nvPr>
        </p:nvGraphicFramePr>
        <p:xfrm>
          <a:off x="466725" y="712854"/>
          <a:ext cx="8210550" cy="58875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10550">
                  <a:extLst>
                    <a:ext uri="{9D8B030D-6E8A-4147-A177-3AD203B41FA5}">
                      <a16:colId xmlns:a16="http://schemas.microsoft.com/office/drawing/2014/main" val="2749018594"/>
                    </a:ext>
                  </a:extLst>
                </a:gridCol>
              </a:tblGrid>
              <a:tr h="2425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rgbClr val="F0862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표 7.</a:t>
                      </a:r>
                      <a:r>
                        <a:rPr lang="ko-KR" sz="1500" kern="100" spc="-40">
                          <a:solidFill>
                            <a:srgbClr val="F0862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흔하지 않은 기침의 원인들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27322" marR="27322" marT="54164" marB="54164"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9965534"/>
                  </a:ext>
                </a:extLst>
              </a:tr>
              <a:tr h="3597835">
                <a:tc>
                  <a:txBody>
                    <a:bodyPr/>
                    <a:lstStyle/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호흡기 질환</a:t>
                      </a:r>
                      <a:r>
                        <a:rPr lang="ko-KR" sz="1200" kern="100" spc="-40" baseline="300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†</a:t>
                      </a:r>
                      <a:endParaRPr lang="ko-KR" sz="1200" kern="100" spc="-4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ko-KR" altLang="en-US" sz="1200" kern="10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기관기관지연화증</a:t>
                      </a:r>
                      <a:r>
                        <a:rPr lang="en-US" altLang="ko-KR" sz="1200" kern="10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(Tracheobronchomalacia)</a:t>
                      </a:r>
                      <a:endParaRPr lang="ko-KR" sz="1200" kern="100" spc="-4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기도협착(Airway stenosis/strictures)</a:t>
                      </a:r>
                    </a:p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기관기관지이소성 골연골형성증(Tracheobronchopathia osteoplastica)</a:t>
                      </a:r>
                    </a:p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Mounier-Kuhn syndrome (tracheobronchomegaly)</a:t>
                      </a:r>
                    </a:p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기관기관지 아밀로이드증(Tracheobronchial amyloidosis)</a:t>
                      </a:r>
                    </a:p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기도이물질(Airway foreign bodies)</a:t>
                      </a:r>
                    </a:p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기관지결석증(Broncholithiasis)</a:t>
                      </a:r>
                    </a:p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림프관평활근종증(Lymphangioleiomyomatosis)</a:t>
                      </a:r>
                    </a:p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폐랑게한스세포조직구증(Pulmonary Langerhans cell histiocytosis)</a:t>
                      </a:r>
                    </a:p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폐포단백증(Pulmonary alveolar proteinosis)</a:t>
                      </a:r>
                    </a:p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폐포미세결석증(Pulmonary alveolar microlithiasis)</a:t>
                      </a:r>
                    </a:p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고지대(High altitude)</a:t>
                      </a:r>
                    </a:p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편도비대(Tonsillar hypertrophy)</a:t>
                      </a:r>
                    </a:p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종격동 종물(Mediastinal masses)</a:t>
                      </a:r>
                    </a:p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폐부종(Pulmonary edema)</a:t>
                      </a:r>
                    </a:p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폐색전증(Pulmonary embolism)</a:t>
                      </a:r>
                    </a:p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약물 유발성 기침(Drug-induced cough)</a:t>
                      </a:r>
                    </a:p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기타(예, 성대기능장애, 기도의 수술적 봉합)</a:t>
                      </a:r>
                    </a:p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호흡기외 질환</a:t>
                      </a:r>
                    </a:p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결합조직병(Connective tissue disorders</a:t>
                      </a:r>
                      <a:r>
                        <a:rPr lang="ko-KR" sz="1200" kern="100" spc="-40" baseline="300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‡</a:t>
                      </a: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혈관염[예, </a:t>
                      </a:r>
                      <a:r>
                        <a:rPr lang="ko-KR" altLang="en-US" sz="1200" kern="10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베게너</a:t>
                      </a:r>
                      <a:r>
                        <a:rPr lang="ko-KR" sz="1200" kern="10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육아종증 (Wegener granulomatosis), giant cell arteritis, 재발성 다발연골염 (relapsing polychondritis)]</a:t>
                      </a:r>
                    </a:p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식도질환[기관식도루 (tracheoesophageal fistula) 및 기관지식도루 (bronchoesophageal fistula)]</a:t>
                      </a:r>
                    </a:p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염증성 장질환[예, 크론병 (Crohn disease), 궤양성대장염 (ulcerative colitis)]</a:t>
                      </a:r>
                    </a:p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갑상선질환[갑상선종 (goiter), 갑상선염 (thyroiditis)]</a:t>
                      </a:r>
                    </a:p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기타(예, Tourette syndrome)</a:t>
                      </a:r>
                      <a:endParaRPr lang="ko-KR" sz="12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27322" marR="27322" marT="54164" marB="54164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9780555"/>
                  </a:ext>
                </a:extLst>
              </a:tr>
              <a:tr h="510963">
                <a:tc>
                  <a:txBody>
                    <a:bodyPr/>
                    <a:lstStyle/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 baseline="300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†</a:t>
                      </a: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기침이 환자의 50% 이상에서 발생하는 주요 증상인 경우.</a:t>
                      </a:r>
                    </a:p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100" spc="-40" baseline="3000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‡</a:t>
                      </a:r>
                      <a:r>
                        <a:rPr lang="ko-KR" sz="12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류마티스성 관절염(rheumatoid arthritis), 전신성 홍반성 루푸스(systemic lupus erythematosus), 피부경화증(scleroderma), 쇼그렌증후군(Sjoegren syndrome), 혼합결합조직병(mixed connective tissue disease), 재발성 다발연골염(relapsing polychondritis)</a:t>
                      </a:r>
                      <a:endParaRPr lang="ko-KR" sz="12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27322" marR="27322" marT="54164" marB="54164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4542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372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420914" y="4567336"/>
            <a:ext cx="30043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baseline="30000">
                <a:solidFill>
                  <a:srgbClr val="F0862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그림 </a:t>
            </a:r>
            <a:r>
              <a:rPr lang="en-US" altLang="ko-KR" b="1" baseline="30000" smtClean="0">
                <a:solidFill>
                  <a:srgbClr val="F0862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5.</a:t>
            </a:r>
            <a:r>
              <a:rPr lang="en-US" altLang="ko-KR" baseline="3000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aseline="300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후두 부전 증후군 병태 생리 개요</a:t>
            </a:r>
          </a:p>
        </p:txBody>
      </p:sp>
      <p:sp>
        <p:nvSpPr>
          <p:cNvPr id="6" name="모서리가 둥근 직사각형 5"/>
          <p:cNvSpPr/>
          <p:nvPr/>
        </p:nvSpPr>
        <p:spPr>
          <a:xfrm>
            <a:off x="482138" y="2878558"/>
            <a:ext cx="2144684" cy="355093"/>
          </a:xfrm>
          <a:prstGeom prst="roundRect">
            <a:avLst/>
          </a:prstGeom>
          <a:solidFill>
            <a:srgbClr val="F086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00" b="1">
                <a:latin typeface="맑은 고딕" panose="020B0503020000020004" pitchFamily="50" charset="-127"/>
                <a:ea typeface="맑은 고딕" panose="020B0503020000020004" pitchFamily="50" charset="-127"/>
              </a:rPr>
              <a:t>유발요인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482138" y="3050772"/>
            <a:ext cx="2144684" cy="565266"/>
          </a:xfrm>
          <a:prstGeom prst="round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흡인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상기도 감염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/>
            </a:r>
            <a:br>
              <a:rPr lang="en-US" altLang="ko-KR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알레르기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3773978" y="2230165"/>
            <a:ext cx="2768138" cy="355093"/>
          </a:xfrm>
          <a:prstGeom prst="roundRect">
            <a:avLst/>
          </a:prstGeom>
          <a:solidFill>
            <a:srgbClr val="F086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00" b="1">
                <a:latin typeface="맑은 고딕" panose="020B0503020000020004" pitchFamily="50" charset="-127"/>
                <a:ea typeface="맑은 고딕" panose="020B0503020000020004" pitchFamily="50" charset="-127"/>
              </a:rPr>
              <a:t>방아쇠요인</a:t>
            </a:r>
          </a:p>
        </p:txBody>
      </p:sp>
      <p:sp>
        <p:nvSpPr>
          <p:cNvPr id="9" name="모서리가 둥근 직사각형 8"/>
          <p:cNvSpPr/>
          <p:nvPr/>
        </p:nvSpPr>
        <p:spPr>
          <a:xfrm>
            <a:off x="3773978" y="2402379"/>
            <a:ext cx="2768138" cy="565266"/>
          </a:xfrm>
          <a:prstGeom prst="round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무해자극 예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웃음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말하기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운동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찬 공기</a:t>
            </a:r>
          </a:p>
          <a:p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미세자극 예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페인트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냄새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세척제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향수</a:t>
            </a:r>
          </a:p>
        </p:txBody>
      </p:sp>
      <p:sp>
        <p:nvSpPr>
          <p:cNvPr id="10" name="모서리가 둥근 직사각형 9"/>
          <p:cNvSpPr/>
          <p:nvPr/>
        </p:nvSpPr>
        <p:spPr>
          <a:xfrm>
            <a:off x="482138" y="3668268"/>
            <a:ext cx="2144684" cy="355093"/>
          </a:xfrm>
          <a:prstGeom prst="roundRect">
            <a:avLst/>
          </a:prstGeom>
          <a:solidFill>
            <a:srgbClr val="F086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00" b="1">
                <a:latin typeface="맑은 고딕" panose="020B0503020000020004" pitchFamily="50" charset="-127"/>
                <a:ea typeface="맑은 고딕" panose="020B0503020000020004" pitchFamily="50" charset="-127"/>
              </a:rPr>
              <a:t>기저질환</a:t>
            </a:r>
          </a:p>
        </p:txBody>
      </p:sp>
      <p:sp>
        <p:nvSpPr>
          <p:cNvPr id="11" name="모서리가 둥근 직사각형 10"/>
          <p:cNvSpPr/>
          <p:nvPr/>
        </p:nvSpPr>
        <p:spPr>
          <a:xfrm>
            <a:off x="482138" y="3840482"/>
            <a:ext cx="2144684" cy="565266"/>
          </a:xfrm>
          <a:prstGeom prst="round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천식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비부비동염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/>
            </a:r>
            <a:br>
              <a:rPr lang="en-US" altLang="ko-KR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위식도역류질환</a:t>
            </a:r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2842952" y="3213421"/>
            <a:ext cx="2144684" cy="355093"/>
          </a:xfrm>
          <a:prstGeom prst="roundRect">
            <a:avLst/>
          </a:prstGeom>
          <a:solidFill>
            <a:srgbClr val="F086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00" b="1">
                <a:latin typeface="맑은 고딕" panose="020B0503020000020004" pitchFamily="50" charset="-127"/>
                <a:ea typeface="맑은 고딕" panose="020B0503020000020004" pitchFamily="50" charset="-127"/>
              </a:rPr>
              <a:t>후두의 감작</a:t>
            </a:r>
          </a:p>
        </p:txBody>
      </p:sp>
      <p:sp>
        <p:nvSpPr>
          <p:cNvPr id="16" name="모서리가 둥근 직사각형 15"/>
          <p:cNvSpPr/>
          <p:nvPr/>
        </p:nvSpPr>
        <p:spPr>
          <a:xfrm>
            <a:off x="2842952" y="3385635"/>
            <a:ext cx="2144684" cy="565266"/>
          </a:xfrm>
          <a:prstGeom prst="round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자율신경불균형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/>
            </a:r>
            <a:br>
              <a:rPr lang="en-US" altLang="ko-KR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국소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신경 과민성</a:t>
            </a:r>
          </a:p>
        </p:txBody>
      </p:sp>
      <p:sp>
        <p:nvSpPr>
          <p:cNvPr id="17" name="모서리가 둥근 직사각형 16"/>
          <p:cNvSpPr/>
          <p:nvPr/>
        </p:nvSpPr>
        <p:spPr>
          <a:xfrm>
            <a:off x="5386646" y="3213421"/>
            <a:ext cx="3258590" cy="355093"/>
          </a:xfrm>
          <a:prstGeom prst="roundRect">
            <a:avLst/>
          </a:prstGeom>
          <a:solidFill>
            <a:srgbClr val="F086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00" b="1">
                <a:latin typeface="맑은 고딕" panose="020B0503020000020004" pitchFamily="50" charset="-127"/>
                <a:ea typeface="맑은 고딕" panose="020B0503020000020004" pitchFamily="50" charset="-127"/>
              </a:rPr>
              <a:t>후두 과민성</a:t>
            </a:r>
            <a:r>
              <a:rPr lang="en-US" altLang="ko-KR" sz="1300" b="1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300" b="1">
                <a:latin typeface="맑은 고딕" panose="020B0503020000020004" pitchFamily="50" charset="-127"/>
                <a:ea typeface="맑은 고딕" panose="020B0503020000020004" pitchFamily="50" charset="-127"/>
              </a:rPr>
              <a:t>후두 기능 부전</a:t>
            </a:r>
          </a:p>
        </p:txBody>
      </p:sp>
      <p:sp>
        <p:nvSpPr>
          <p:cNvPr id="18" name="모서리가 둥근 직사각형 17"/>
          <p:cNvSpPr/>
          <p:nvPr/>
        </p:nvSpPr>
        <p:spPr>
          <a:xfrm>
            <a:off x="5386646" y="3385635"/>
            <a:ext cx="3258590" cy="565266"/>
          </a:xfrm>
          <a:prstGeom prst="roundRect">
            <a:avLst/>
          </a:prstGeom>
          <a:solidFill>
            <a:srgbClr val="F0862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성대기능부전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근긴장성 발성 장애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/>
            </a:r>
            <a:br>
              <a:rPr lang="en-US" altLang="ko-KR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110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인두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이물감</a:t>
            </a:r>
            <a:r>
              <a:rPr lang="en-US" altLang="ko-KR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만성기침</a:t>
            </a:r>
          </a:p>
        </p:txBody>
      </p:sp>
      <p:cxnSp>
        <p:nvCxnSpPr>
          <p:cNvPr id="20" name="직선 화살표 연결선 19"/>
          <p:cNvCxnSpPr>
            <a:stCxn id="7" idx="3"/>
          </p:cNvCxnSpPr>
          <p:nvPr/>
        </p:nvCxnSpPr>
        <p:spPr>
          <a:xfrm>
            <a:off x="2626822" y="3333405"/>
            <a:ext cx="216130" cy="282633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/>
          <p:cNvCxnSpPr>
            <a:stCxn id="11" idx="3"/>
          </p:cNvCxnSpPr>
          <p:nvPr/>
        </p:nvCxnSpPr>
        <p:spPr>
          <a:xfrm flipV="1">
            <a:off x="2626822" y="3732415"/>
            <a:ext cx="216130" cy="390700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화살표 연결선 24"/>
          <p:cNvCxnSpPr>
            <a:stCxn id="9" idx="2"/>
          </p:cNvCxnSpPr>
          <p:nvPr/>
        </p:nvCxnSpPr>
        <p:spPr>
          <a:xfrm flipH="1">
            <a:off x="5137265" y="2967645"/>
            <a:ext cx="20782" cy="600869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화살표 연결선 26"/>
          <p:cNvCxnSpPr>
            <a:stCxn id="16" idx="3"/>
            <a:endCxn id="18" idx="1"/>
          </p:cNvCxnSpPr>
          <p:nvPr/>
        </p:nvCxnSpPr>
        <p:spPr>
          <a:xfrm>
            <a:off x="4987636" y="3668268"/>
            <a:ext cx="399010" cy="0"/>
          </a:xfrm>
          <a:prstGeom prst="straightConnector1">
            <a:avLst/>
          </a:prstGeom>
          <a:ln w="38100">
            <a:solidFill>
              <a:srgbClr val="3F5C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451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280468"/>
              </p:ext>
            </p:extLst>
          </p:nvPr>
        </p:nvGraphicFramePr>
        <p:xfrm>
          <a:off x="609600" y="1611630"/>
          <a:ext cx="7924800" cy="33695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86739">
                  <a:extLst>
                    <a:ext uri="{9D8B030D-6E8A-4147-A177-3AD203B41FA5}">
                      <a16:colId xmlns:a16="http://schemas.microsoft.com/office/drawing/2014/main" val="4126033455"/>
                    </a:ext>
                  </a:extLst>
                </a:gridCol>
                <a:gridCol w="6138061">
                  <a:extLst>
                    <a:ext uri="{9D8B030D-6E8A-4147-A177-3AD203B41FA5}">
                      <a16:colId xmlns:a16="http://schemas.microsoft.com/office/drawing/2014/main" val="2813485383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rgbClr val="F0862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표 8.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후두 부전 연관 약제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02321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상기도 혈관부종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862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약물 아나필락시스 연관 약제 (살리실산염, 페니실린, 암로디핀, 아미오다론), 안지오텐신 전환효소 억제제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49239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후두경련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862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바크로펜, 베타2 항진제, 에소메프라졸, 펜타닐, 푸로세마이드, 할로페리돌, 안지오텐신 전환효소 억제제, 케타민, 빈크리스틴, 리스페리돈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71360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유발 후두 폐색 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862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펜타닐, 하이드랄라진, 항정신병약물, 프로포폴, 수펜타닐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01819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만성 기침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862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안지오텐신 전환효소 억제제, 안지오텐신 수용체 차단제, 리나글립틴, 스타틴, 메토트렉세이트, 토피라메이트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67726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음성 장애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8620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엑시티닙, 흡입 스테로이드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086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05291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511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1442448" y="1501415"/>
            <a:ext cx="3189187" cy="5452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만성기관지염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82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기관지확장증 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83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세기관지염 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84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9.4.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폐암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85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9.4.1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기침의 원인으로서 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85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ko-KR" altLang="en-US" sz="1500" baseline="30000" smtClean="0">
                <a:latin typeface="맑은 고딕" panose="020B0503020000020004" pitchFamily="50" charset="-127"/>
              </a:rPr>
              <a:t>              폐암의 </a:t>
            </a:r>
            <a:r>
              <a:rPr lang="ko-KR" altLang="en-US" sz="1500" baseline="30000">
                <a:latin typeface="맑은 고딕" panose="020B0503020000020004" pitchFamily="50" charset="-127"/>
              </a:rPr>
              <a:t>특징과 진단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9.4.2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폐암 환자에서 기침의 치료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85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9.5.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흡인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87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9.6.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약제 유발성 기침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87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9.7.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습관성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심인성 기침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88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9.8.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간질성폐질환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89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9.9.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환경 및 직업적 요인으로 인한 기침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90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9.10.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결핵 및 기타 감염으로 인한 기침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91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9.11.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폐쇄수면무호흡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92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9.12.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기침과 복막투석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93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9.13.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면역저하 환자의 기침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93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9.14.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흔하지 않은 기침의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원인들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93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9.15.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특발성 기침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95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9.16.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후두 과민 증후군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95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9.16.1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정의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96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9.16.2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역학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96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9.16.3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원인 및 동반 질환 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96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9.16.4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병태생리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97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9.16.5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진단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97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9.16.5.1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병력청취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97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9.16.5.2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검사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98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9.16.6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치료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98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434900" y="286045"/>
            <a:ext cx="4196736" cy="1215370"/>
            <a:chOff x="434900" y="286045"/>
            <a:chExt cx="4196736" cy="1215370"/>
          </a:xfrm>
        </p:grpSpPr>
        <p:cxnSp>
          <p:nvCxnSpPr>
            <p:cNvPr id="22" name="직선 연결선 21"/>
            <p:cNvCxnSpPr>
              <a:stCxn id="27" idx="6"/>
              <a:endCxn id="25" idx="1"/>
            </p:cNvCxnSpPr>
            <p:nvPr/>
          </p:nvCxnSpPr>
          <p:spPr>
            <a:xfrm flipV="1">
              <a:off x="1280938" y="1078395"/>
              <a:ext cx="289465" cy="1"/>
            </a:xfrm>
            <a:prstGeom prst="line">
              <a:avLst/>
            </a:prstGeom>
            <a:ln w="76200">
              <a:solidFill>
                <a:srgbClr val="F0862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직사각형 22"/>
            <p:cNvSpPr/>
            <p:nvPr/>
          </p:nvSpPr>
          <p:spPr>
            <a:xfrm>
              <a:off x="1570404" y="844827"/>
              <a:ext cx="3061232" cy="467138"/>
            </a:xfrm>
            <a:prstGeom prst="rect">
              <a:avLst/>
            </a:prstGeom>
            <a:solidFill>
              <a:srgbClr val="F0862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24" name="그룹 23"/>
            <p:cNvGrpSpPr/>
            <p:nvPr/>
          </p:nvGrpSpPr>
          <p:grpSpPr>
            <a:xfrm>
              <a:off x="434900" y="655377"/>
              <a:ext cx="846038" cy="846038"/>
              <a:chOff x="1211969" y="655377"/>
              <a:chExt cx="846038" cy="846038"/>
            </a:xfrm>
          </p:grpSpPr>
          <p:sp>
            <p:nvSpPr>
              <p:cNvPr id="27" name="타원 26"/>
              <p:cNvSpPr/>
              <p:nvPr/>
            </p:nvSpPr>
            <p:spPr>
              <a:xfrm>
                <a:off x="1211969" y="655377"/>
                <a:ext cx="846038" cy="846038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F0862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1211969" y="724453"/>
                <a:ext cx="84603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b="1" smtClean="0">
                    <a:solidFill>
                      <a:srgbClr val="F0862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9</a:t>
                </a:r>
                <a:endParaRPr lang="ko-KR" altLang="en-US" sz="4000" b="1">
                  <a:solidFill>
                    <a:srgbClr val="F0862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25" name="직사각형 24"/>
            <p:cNvSpPr/>
            <p:nvPr/>
          </p:nvSpPr>
          <p:spPr>
            <a:xfrm>
              <a:off x="1570403" y="916812"/>
              <a:ext cx="3061232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500" b="1">
                  <a:solidFill>
                    <a:srgbClr val="F0862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기타 만성기침의 원인</a:t>
              </a: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534754" y="286045"/>
              <a:ext cx="6463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b="1" smtClean="0">
                  <a:solidFill>
                    <a:srgbClr val="F0862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  <a:endParaRPr lang="ko-KR" altLang="en-US" b="1">
                <a:solidFill>
                  <a:srgbClr val="F0862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4793145" y="286045"/>
            <a:ext cx="4269374" cy="1215370"/>
            <a:chOff x="4793145" y="286044"/>
            <a:chExt cx="4269374" cy="1215370"/>
          </a:xfrm>
        </p:grpSpPr>
        <p:cxnSp>
          <p:nvCxnSpPr>
            <p:cNvPr id="30" name="직선 연결선 29"/>
            <p:cNvCxnSpPr>
              <a:stCxn id="35" idx="6"/>
              <a:endCxn id="33" idx="1"/>
            </p:cNvCxnSpPr>
            <p:nvPr/>
          </p:nvCxnSpPr>
          <p:spPr>
            <a:xfrm>
              <a:off x="5639183" y="1078395"/>
              <a:ext cx="289465" cy="0"/>
            </a:xfrm>
            <a:prstGeom prst="line">
              <a:avLst/>
            </a:prstGeom>
            <a:ln w="76200">
              <a:solidFill>
                <a:srgbClr val="8B8C4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직사각형 30"/>
            <p:cNvSpPr/>
            <p:nvPr/>
          </p:nvSpPr>
          <p:spPr>
            <a:xfrm>
              <a:off x="5928649" y="844826"/>
              <a:ext cx="3061231" cy="467138"/>
            </a:xfrm>
            <a:prstGeom prst="rect">
              <a:avLst/>
            </a:prstGeom>
            <a:solidFill>
              <a:srgbClr val="8B8C45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32" name="그룹 31"/>
            <p:cNvGrpSpPr/>
            <p:nvPr/>
          </p:nvGrpSpPr>
          <p:grpSpPr>
            <a:xfrm>
              <a:off x="4793145" y="655376"/>
              <a:ext cx="846038" cy="846038"/>
              <a:chOff x="1211969" y="655377"/>
              <a:chExt cx="846038" cy="846038"/>
            </a:xfrm>
          </p:grpSpPr>
          <p:sp>
            <p:nvSpPr>
              <p:cNvPr id="35" name="타원 34"/>
              <p:cNvSpPr/>
              <p:nvPr/>
            </p:nvSpPr>
            <p:spPr>
              <a:xfrm>
                <a:off x="1211969" y="655377"/>
                <a:ext cx="846038" cy="846038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8B8C4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1211969" y="724453"/>
                <a:ext cx="84603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b="1" smtClean="0">
                    <a:solidFill>
                      <a:srgbClr val="8B8C45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</a:t>
                </a:r>
                <a:endParaRPr lang="ko-KR" altLang="en-US" sz="4000" b="1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33" name="직사각형 32"/>
            <p:cNvSpPr/>
            <p:nvPr/>
          </p:nvSpPr>
          <p:spPr>
            <a:xfrm>
              <a:off x="5928648" y="916812"/>
              <a:ext cx="3133871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500" b="1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기침의 치료제 </a:t>
              </a:r>
              <a:r>
                <a:rPr lang="en-US" altLang="ko-KR" sz="1500" b="1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- </a:t>
              </a:r>
              <a:r>
                <a:rPr lang="ko-KR" altLang="en-US" sz="1500" b="1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진해제 및 거담제</a:t>
              </a:r>
            </a:p>
          </p:txBody>
        </p:sp>
        <p:sp>
          <p:nvSpPr>
            <p:cNvPr id="34" name="직사각형 33"/>
            <p:cNvSpPr/>
            <p:nvPr/>
          </p:nvSpPr>
          <p:spPr>
            <a:xfrm>
              <a:off x="4892999" y="286044"/>
              <a:ext cx="6463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b="1" smtClean="0">
                  <a:solidFill>
                    <a:srgbClr val="8B8C45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  <a:endParaRPr lang="ko-KR" altLang="en-US" b="1">
                <a:solidFill>
                  <a:srgbClr val="8B8C45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5857842" y="1521293"/>
            <a:ext cx="3286157" cy="4875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10.1.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진해제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110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10.1.1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중추성 진해제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110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10.1.1.1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마약성 중추성 진해제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110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10.1.1.2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비마약성 중추성 진해제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111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10.1.2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말초성 진해제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111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10.2.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거담제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112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10.2.1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분비촉진제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112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10.2.1.1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고장성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식염수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112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10.2.1.2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요오드 포함 복합물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112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10.2.1.3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Guaifenesin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112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10.2.1.4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이온통로 조절제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112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10.2.2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점액조절제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113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10.2.2.1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Carbocysteine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113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10.2.2.2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항콜린제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113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10.2.2.3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스테로이드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113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10.2.2.4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Macrolide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계 항생제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113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10.2.3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점액용해제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113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10.2.3.1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전형적 점액용해제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114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10.2.3.2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펩타이드 점액용해제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114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10.2.3.3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비파괴성 점액용해제 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114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10.2.4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점액활성제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114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10.3.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새롭게 시도되고 있는 약제들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115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10.3.1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신경조절제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115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10.3.2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Gepafixant 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115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 (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P2X3 receptor antagonist)</a:t>
            </a:r>
          </a:p>
        </p:txBody>
      </p:sp>
    </p:spTree>
    <p:extLst>
      <p:ext uri="{BB962C8B-B14F-4D97-AF65-F5344CB8AC3E}">
        <p14:creationId xmlns:p14="http://schemas.microsoft.com/office/powerpoint/2010/main" val="159547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/>
          <a:srcRect b="12783"/>
          <a:stretch/>
        </p:blipFill>
        <p:spPr>
          <a:xfrm>
            <a:off x="449943" y="1765466"/>
            <a:ext cx="8244114" cy="2901784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638174" y="4872685"/>
            <a:ext cx="279595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baseline="30000">
                <a:solidFill>
                  <a:srgbClr val="F0862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그림 </a:t>
            </a:r>
            <a:r>
              <a:rPr lang="en-US" altLang="ko-KR" b="1" baseline="30000" smtClean="0">
                <a:solidFill>
                  <a:srgbClr val="F0862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6.</a:t>
            </a:r>
            <a:r>
              <a:rPr lang="en-US" altLang="ko-KR" baseline="3000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aseline="300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후두내시경 상 성대 기능 부전</a:t>
            </a:r>
          </a:p>
        </p:txBody>
      </p:sp>
    </p:spTree>
    <p:extLst>
      <p:ext uri="{BB962C8B-B14F-4D97-AF65-F5344CB8AC3E}">
        <p14:creationId xmlns:p14="http://schemas.microsoft.com/office/powerpoint/2010/main" val="235004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459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28650" y="977900"/>
            <a:ext cx="7886700" cy="5289525"/>
          </a:xfrm>
          <a:prstGeom prst="rect">
            <a:avLst/>
          </a:prstGeom>
          <a:solidFill>
            <a:srgbClr val="8B8C45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ko-KR" altLang="en-US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ts val="24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진해제는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중추성 진해제와 말초성 진해제로 구분한다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540000" indent="-18000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마약성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중추성 진해제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모르핀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(morphine),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코데인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(codein)</a:t>
            </a:r>
          </a:p>
          <a:p>
            <a:pPr marL="540000" indent="-18000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비마약성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중추성 진해제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: dextromethorphan, levopropoxyphene</a:t>
            </a:r>
          </a:p>
          <a:p>
            <a:pPr marL="540000" indent="-18000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말초성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진해제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: benzonatate, benproperine, theobromine</a:t>
            </a:r>
          </a:p>
          <a:p>
            <a:pPr marL="285750" indent="-285750">
              <a:lnSpc>
                <a:spcPts val="24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거담제는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분비촉진제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점액조절제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점액용해제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점액분해제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),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점액활성제로 구분한다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540000" indent="-18000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분비촉진제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고장성 식염수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요오드 포함 복합물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guafenesin,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이온통로 조절제</a:t>
            </a:r>
          </a:p>
          <a:p>
            <a:pPr marL="540000" indent="-18000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점액조절제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: carbocysteine,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항콜린제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글루코코르티코이드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macrolide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계 항생제</a:t>
            </a:r>
          </a:p>
          <a:p>
            <a:pPr marL="540000" indent="-18000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점액용해제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점액분해제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>
              <a:lnSpc>
                <a:spcPts val="2400"/>
              </a:lnSpc>
            </a:pP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전형적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점액용해제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: N-acetylcysteine, N-acetylin, bromhexin, erdosteine, 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/>
            </a:r>
            <a:b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fudosteine</a:t>
            </a:r>
            <a:endParaRPr lang="en-US" altLang="ko-KR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2400"/>
              </a:lnSpc>
            </a:pP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펩타이드 점액용해제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: dornase alpha, gelsolin, thymosin β-4</a:t>
            </a:r>
          </a:p>
          <a:p>
            <a:pPr>
              <a:lnSpc>
                <a:spcPts val="2400"/>
              </a:lnSpc>
            </a:pP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비파괴성 점액용해제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: dextran, heparin</a:t>
            </a:r>
          </a:p>
          <a:p>
            <a:pPr marL="540000" indent="-18000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점액활성제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흡입 속효성베타작용제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메틸잔틴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표면활성제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ambroxol, acebrophylline</a:t>
            </a:r>
          </a:p>
          <a:p>
            <a:pPr marL="285750" indent="-285750">
              <a:lnSpc>
                <a:spcPts val="2400"/>
              </a:lnSpc>
              <a:buFont typeface="Wingdings" panose="05000000000000000000" pitchFamily="2" charset="2"/>
              <a:buChar char="l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새롭게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시도되고 있는 약제들로는 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gabapentin, pregabalin, amitriptyline, gefapixant (P2X3 receptor antagonist)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등이 있다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9652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479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4709026"/>
              </p:ext>
            </p:extLst>
          </p:nvPr>
        </p:nvGraphicFramePr>
        <p:xfrm>
          <a:off x="476250" y="1534478"/>
          <a:ext cx="8191500" cy="37597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5050">
                  <a:extLst>
                    <a:ext uri="{9D8B030D-6E8A-4147-A177-3AD203B41FA5}">
                      <a16:colId xmlns:a16="http://schemas.microsoft.com/office/drawing/2014/main" val="3916154127"/>
                    </a:ext>
                  </a:extLst>
                </a:gridCol>
                <a:gridCol w="7156450">
                  <a:extLst>
                    <a:ext uri="{9D8B030D-6E8A-4147-A177-3AD203B41FA5}">
                      <a16:colId xmlns:a16="http://schemas.microsoft.com/office/drawing/2014/main" val="1255908354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근거 수준은 높음, 보통, 낮음, 매우 낮음, 전문가 합의의 5가지로 구분한다.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2930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근거수준</a:t>
                      </a:r>
                      <a:endParaRPr lang="ko-KR" sz="1500" b="1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6A4B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내용</a:t>
                      </a:r>
                      <a:endParaRPr lang="ko-KR" sz="1500" b="1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6A4B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2254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높음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다른 연구가 효과추정에 대한 신뢰를 바꾸는 경우가 거의 없음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0821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보통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다른 연구가 효과추정에 대한 본 위원회의 신뢰에 중요한 영향을 미칠 수 있으며 추정에 대한 신뢰정도가 변할 수 있음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68894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낮음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다른 연구가 효과 추정에 대한 본 위원회의 신뢰에 매우 중요한 영향을 미칠 수 있으며 추정에 대한 신뢰정도가 변할 수 있음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22376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매우낮음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본 위원회의 추정값에 대한 신뢰정도를 확신하지 않음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93800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전문가합의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핵심질문에 대한 문헌을 통한 근거가 없으나 본위원회 전문가의 공식적 합의 절차를 통해 현재 수준에서 임상적으로 적용하기에 적절함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03727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786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7754339"/>
              </p:ext>
            </p:extLst>
          </p:nvPr>
        </p:nvGraphicFramePr>
        <p:xfrm>
          <a:off x="476250" y="1380173"/>
          <a:ext cx="8191500" cy="39608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1450">
                  <a:extLst>
                    <a:ext uri="{9D8B030D-6E8A-4147-A177-3AD203B41FA5}">
                      <a16:colId xmlns:a16="http://schemas.microsoft.com/office/drawing/2014/main" val="3329269150"/>
                    </a:ext>
                  </a:extLst>
                </a:gridCol>
                <a:gridCol w="6750050">
                  <a:extLst>
                    <a:ext uri="{9D8B030D-6E8A-4147-A177-3AD203B41FA5}">
                      <a16:colId xmlns:a16="http://schemas.microsoft.com/office/drawing/2014/main" val="1426068633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권고등급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11529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권고강도</a:t>
                      </a:r>
                      <a:endParaRPr lang="ko-KR" sz="1500" b="1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6A4B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내용</a:t>
                      </a:r>
                      <a:endParaRPr lang="ko-KR" sz="1500" b="1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6A4B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6399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강력하게 권고함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거의 모든 환자는 이 권고가 적용되는 것이 적절하며, 환자의 가치와 선호도에 따른 추가적인 공식적 의사결정 요구와 도움이 필요하지 않음.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임상의에게는 진료지침에 따라 의료행위를 수행하는 것에 대한 질지표의 역할을 할 수 있음.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정책결정자에게는 대부분의 상황에서의 정책을 결정하는데 사용되어질 수 있음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03635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약하게 권고함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대부분의 환자에게 이 권고가 적용되는 것이 적절하나 그렇지 않은 경우가 있으며, 환자의 가치와 선호도에 따라 임상의는 다른 선택을 할 수 있으며 환자에게 의사결정을 위한 정보를 제공하는 것이 유용할 수 있음.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정책결정에는 잠재적인 논란의 여지가 발생할 가능성이 있음</a:t>
                      </a:r>
                      <a:endParaRPr lang="ko-KR" sz="15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08004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701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549155"/>
              </p:ext>
            </p:extLst>
          </p:nvPr>
        </p:nvGraphicFramePr>
        <p:xfrm>
          <a:off x="1143000" y="638175"/>
          <a:ext cx="6858000" cy="5791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96303">
                  <a:extLst>
                    <a:ext uri="{9D8B030D-6E8A-4147-A177-3AD203B41FA5}">
                      <a16:colId xmlns:a16="http://schemas.microsoft.com/office/drawing/2014/main" val="286279809"/>
                    </a:ext>
                  </a:extLst>
                </a:gridCol>
                <a:gridCol w="4961697">
                  <a:extLst>
                    <a:ext uri="{9D8B030D-6E8A-4147-A177-3AD203B41FA5}">
                      <a16:colId xmlns:a16="http://schemas.microsoft.com/office/drawing/2014/main" val="651194405"/>
                    </a:ext>
                  </a:extLst>
                </a:gridCol>
              </a:tblGrid>
              <a:tr h="202481">
                <a:tc gridSpan="2">
                  <a:txBody>
                    <a:bodyPr/>
                    <a:lstStyle/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제정 진행 일지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9270626"/>
                  </a:ext>
                </a:extLst>
              </a:tr>
              <a:tr h="180072"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b="1" kern="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날짜</a:t>
                      </a:r>
                      <a:endParaRPr lang="ko-KR" sz="1000" b="1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6A4B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b="1" kern="0" spc="-40">
                          <a:solidFill>
                            <a:schemeClr val="bg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내용</a:t>
                      </a:r>
                      <a:endParaRPr lang="ko-KR" sz="1000" b="1" kern="100">
                        <a:solidFill>
                          <a:schemeClr val="bg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6A4B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624553"/>
                  </a:ext>
                </a:extLst>
              </a:tr>
              <a:tr h="650660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b="1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2018년</a:t>
                      </a:r>
                      <a:endParaRPr lang="ko-KR" sz="1000" b="1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11월 13일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12월 10일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대한결핵 및 호흡기학회 기침진료지침 제정 준비모임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운영위원회 구성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기존 지침의 검토에 근거한 목차 및 내용 계획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기존 지침을 바탕으로 수정사항 개정하기로 결정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2309855"/>
                  </a:ext>
                </a:extLst>
              </a:tr>
              <a:tr h="1659063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b="1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2019년</a:t>
                      </a:r>
                      <a:endParaRPr lang="ko-KR" sz="1000" b="1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1월 22일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3월 11일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3월 12일 ~ 5월 30일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6월 24일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6월 25일 ~ 10월 30일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운영위원회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지침의 대상 결정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지침의 서술 형식 결정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목차 및 부록 항목 결정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기술 부분에 대한 일정 결정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학술위원회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개정된 진단 알고리즘에 대한 작성 지침 논의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새롭게 추가된 항목에 대한 기술 논의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지침 1차 초안 작성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운영위원회 및 학술위원회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1차 초안에 대한 검토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주요 개정 내용에 대한 토의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지침 2차 초안 작성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1872077"/>
                  </a:ext>
                </a:extLst>
              </a:tr>
              <a:tr h="1659063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b="1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2020년</a:t>
                      </a:r>
                      <a:endParaRPr lang="ko-KR" sz="1000" b="1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2월 10일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2월10일 ~ 3월 31일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5월 11일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5월 12일 ~ 6월 30일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7월 6일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9월 7일 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11월 16일 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학술위원회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2차 초안에 대한 검토의견 논의 및 편집 지침 결정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발간 방법 및 향후 일정 검토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지침 1차 편집본 작성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운영위원회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지침 1차 편집본 검토의견 및 2차 편집 계획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지침 2차 편집본 작성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운영위원회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지침 2차 편집본 검토의견 및 발간 계획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학술위원회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지침 3차 편집본 확인 및 최종 작업 승인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운영위원회 및 편집위원회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 fontAlgn="base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0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최종본 확인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F6A4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50377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514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867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575165" y="2293070"/>
            <a:ext cx="4227439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500" b="1">
                <a:solidFill>
                  <a:srgbClr val="97345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표 9.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 숫자평정척도(Numeric rating scale: NRS)</a:t>
            </a:r>
          </a:p>
        </p:txBody>
      </p:sp>
      <p:grpSp>
        <p:nvGrpSpPr>
          <p:cNvPr id="8" name="그룹 7"/>
          <p:cNvGrpSpPr/>
          <p:nvPr/>
        </p:nvGrpSpPr>
        <p:grpSpPr>
          <a:xfrm>
            <a:off x="906087" y="3727333"/>
            <a:ext cx="423949" cy="423949"/>
            <a:chOff x="1022465" y="4577942"/>
            <a:chExt cx="565266" cy="565266"/>
          </a:xfrm>
        </p:grpSpPr>
        <p:sp>
          <p:nvSpPr>
            <p:cNvPr id="5" name="직사각형 4"/>
            <p:cNvSpPr/>
            <p:nvPr/>
          </p:nvSpPr>
          <p:spPr>
            <a:xfrm>
              <a:off x="1022465" y="4577942"/>
              <a:ext cx="565266" cy="565266"/>
            </a:xfrm>
            <a:prstGeom prst="rect">
              <a:avLst/>
            </a:prstGeom>
            <a:noFill/>
            <a:ln>
              <a:solidFill>
                <a:srgbClr val="9734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98834" y="4587237"/>
              <a:ext cx="41507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0</a:t>
              </a:r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9" name="그룹 8"/>
          <p:cNvGrpSpPr/>
          <p:nvPr/>
        </p:nvGrpSpPr>
        <p:grpSpPr>
          <a:xfrm>
            <a:off x="1582743" y="3727333"/>
            <a:ext cx="423949" cy="423949"/>
            <a:chOff x="1022465" y="4577942"/>
            <a:chExt cx="565266" cy="565266"/>
          </a:xfrm>
        </p:grpSpPr>
        <p:sp>
          <p:nvSpPr>
            <p:cNvPr id="10" name="직사각형 9"/>
            <p:cNvSpPr/>
            <p:nvPr/>
          </p:nvSpPr>
          <p:spPr>
            <a:xfrm>
              <a:off x="1022465" y="4577942"/>
              <a:ext cx="565266" cy="565266"/>
            </a:xfrm>
            <a:prstGeom prst="rect">
              <a:avLst/>
            </a:prstGeom>
            <a:noFill/>
            <a:ln>
              <a:solidFill>
                <a:srgbClr val="9734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098834" y="4587237"/>
              <a:ext cx="41507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</a:t>
              </a:r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2" name="그룹 11"/>
          <p:cNvGrpSpPr/>
          <p:nvPr/>
        </p:nvGrpSpPr>
        <p:grpSpPr>
          <a:xfrm>
            <a:off x="2259399" y="3727333"/>
            <a:ext cx="423949" cy="423949"/>
            <a:chOff x="1022465" y="4577942"/>
            <a:chExt cx="565266" cy="565266"/>
          </a:xfrm>
        </p:grpSpPr>
        <p:sp>
          <p:nvSpPr>
            <p:cNvPr id="13" name="직사각형 12"/>
            <p:cNvSpPr/>
            <p:nvPr/>
          </p:nvSpPr>
          <p:spPr>
            <a:xfrm>
              <a:off x="1022465" y="4577942"/>
              <a:ext cx="565266" cy="565266"/>
            </a:xfrm>
            <a:prstGeom prst="rect">
              <a:avLst/>
            </a:prstGeom>
            <a:noFill/>
            <a:ln>
              <a:solidFill>
                <a:srgbClr val="9734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098834" y="4587237"/>
              <a:ext cx="41507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2</a:t>
              </a:r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2936055" y="3727333"/>
            <a:ext cx="423949" cy="423949"/>
            <a:chOff x="1022465" y="4577942"/>
            <a:chExt cx="565266" cy="565266"/>
          </a:xfrm>
        </p:grpSpPr>
        <p:sp>
          <p:nvSpPr>
            <p:cNvPr id="16" name="직사각형 15"/>
            <p:cNvSpPr/>
            <p:nvPr/>
          </p:nvSpPr>
          <p:spPr>
            <a:xfrm>
              <a:off x="1022465" y="4577942"/>
              <a:ext cx="565266" cy="565266"/>
            </a:xfrm>
            <a:prstGeom prst="rect">
              <a:avLst/>
            </a:prstGeom>
            <a:noFill/>
            <a:ln>
              <a:solidFill>
                <a:srgbClr val="9734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98834" y="4587237"/>
              <a:ext cx="41507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3</a:t>
              </a:r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3612711" y="3727333"/>
            <a:ext cx="423949" cy="423949"/>
            <a:chOff x="1022465" y="4577942"/>
            <a:chExt cx="565266" cy="565266"/>
          </a:xfrm>
        </p:grpSpPr>
        <p:sp>
          <p:nvSpPr>
            <p:cNvPr id="19" name="직사각형 18"/>
            <p:cNvSpPr/>
            <p:nvPr/>
          </p:nvSpPr>
          <p:spPr>
            <a:xfrm>
              <a:off x="1022465" y="4577942"/>
              <a:ext cx="565266" cy="565266"/>
            </a:xfrm>
            <a:prstGeom prst="rect">
              <a:avLst/>
            </a:prstGeom>
            <a:noFill/>
            <a:ln>
              <a:solidFill>
                <a:srgbClr val="9734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098834" y="4587237"/>
              <a:ext cx="41507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4</a:t>
              </a:r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4289367" y="3727333"/>
            <a:ext cx="423949" cy="423949"/>
            <a:chOff x="1022465" y="4577942"/>
            <a:chExt cx="565266" cy="565266"/>
          </a:xfrm>
        </p:grpSpPr>
        <p:sp>
          <p:nvSpPr>
            <p:cNvPr id="26" name="직사각형 25"/>
            <p:cNvSpPr/>
            <p:nvPr/>
          </p:nvSpPr>
          <p:spPr>
            <a:xfrm>
              <a:off x="1022465" y="4577942"/>
              <a:ext cx="565266" cy="565266"/>
            </a:xfrm>
            <a:prstGeom prst="rect">
              <a:avLst/>
            </a:prstGeom>
            <a:noFill/>
            <a:ln>
              <a:solidFill>
                <a:srgbClr val="9734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098834" y="4587237"/>
              <a:ext cx="41507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5</a:t>
              </a:r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4966023" y="3727333"/>
            <a:ext cx="423949" cy="423949"/>
            <a:chOff x="1022465" y="4577942"/>
            <a:chExt cx="565266" cy="565266"/>
          </a:xfrm>
        </p:grpSpPr>
        <p:sp>
          <p:nvSpPr>
            <p:cNvPr id="29" name="직사각형 28"/>
            <p:cNvSpPr/>
            <p:nvPr/>
          </p:nvSpPr>
          <p:spPr>
            <a:xfrm>
              <a:off x="1022465" y="4577942"/>
              <a:ext cx="565266" cy="565266"/>
            </a:xfrm>
            <a:prstGeom prst="rect">
              <a:avLst/>
            </a:prstGeom>
            <a:noFill/>
            <a:ln>
              <a:solidFill>
                <a:srgbClr val="9734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098834" y="4587237"/>
              <a:ext cx="41507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6</a:t>
              </a:r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5642679" y="3727333"/>
            <a:ext cx="423949" cy="423949"/>
            <a:chOff x="1022465" y="4577942"/>
            <a:chExt cx="565266" cy="565266"/>
          </a:xfrm>
        </p:grpSpPr>
        <p:sp>
          <p:nvSpPr>
            <p:cNvPr id="32" name="직사각형 31"/>
            <p:cNvSpPr/>
            <p:nvPr/>
          </p:nvSpPr>
          <p:spPr>
            <a:xfrm>
              <a:off x="1022465" y="4577942"/>
              <a:ext cx="565266" cy="565266"/>
            </a:xfrm>
            <a:prstGeom prst="rect">
              <a:avLst/>
            </a:prstGeom>
            <a:noFill/>
            <a:ln>
              <a:solidFill>
                <a:srgbClr val="9734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098834" y="4587237"/>
              <a:ext cx="41507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7</a:t>
              </a:r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34" name="그룹 33"/>
          <p:cNvGrpSpPr/>
          <p:nvPr/>
        </p:nvGrpSpPr>
        <p:grpSpPr>
          <a:xfrm>
            <a:off x="6319335" y="3727333"/>
            <a:ext cx="423949" cy="423949"/>
            <a:chOff x="1022465" y="4577942"/>
            <a:chExt cx="565266" cy="565266"/>
          </a:xfrm>
        </p:grpSpPr>
        <p:sp>
          <p:nvSpPr>
            <p:cNvPr id="35" name="직사각형 34"/>
            <p:cNvSpPr/>
            <p:nvPr/>
          </p:nvSpPr>
          <p:spPr>
            <a:xfrm>
              <a:off x="1022465" y="4577942"/>
              <a:ext cx="565266" cy="565266"/>
            </a:xfrm>
            <a:prstGeom prst="rect">
              <a:avLst/>
            </a:prstGeom>
            <a:noFill/>
            <a:ln>
              <a:solidFill>
                <a:srgbClr val="9734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098834" y="4587237"/>
              <a:ext cx="41507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</a:t>
              </a:r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37" name="그룹 36"/>
          <p:cNvGrpSpPr/>
          <p:nvPr/>
        </p:nvGrpSpPr>
        <p:grpSpPr>
          <a:xfrm>
            <a:off x="6995991" y="3727333"/>
            <a:ext cx="423949" cy="423949"/>
            <a:chOff x="1022465" y="4577942"/>
            <a:chExt cx="565266" cy="565266"/>
          </a:xfrm>
        </p:grpSpPr>
        <p:sp>
          <p:nvSpPr>
            <p:cNvPr id="38" name="직사각형 37"/>
            <p:cNvSpPr/>
            <p:nvPr/>
          </p:nvSpPr>
          <p:spPr>
            <a:xfrm>
              <a:off x="1022465" y="4577942"/>
              <a:ext cx="565266" cy="565266"/>
            </a:xfrm>
            <a:prstGeom prst="rect">
              <a:avLst/>
            </a:prstGeom>
            <a:noFill/>
            <a:ln>
              <a:solidFill>
                <a:srgbClr val="9734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098834" y="4587237"/>
              <a:ext cx="41507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</a:t>
              </a:r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40" name="그룹 39"/>
          <p:cNvGrpSpPr/>
          <p:nvPr/>
        </p:nvGrpSpPr>
        <p:grpSpPr>
          <a:xfrm>
            <a:off x="7672646" y="3727333"/>
            <a:ext cx="445339" cy="423949"/>
            <a:chOff x="1022465" y="4577942"/>
            <a:chExt cx="593786" cy="565266"/>
          </a:xfrm>
        </p:grpSpPr>
        <p:sp>
          <p:nvSpPr>
            <p:cNvPr id="41" name="직사각형 40"/>
            <p:cNvSpPr/>
            <p:nvPr/>
          </p:nvSpPr>
          <p:spPr>
            <a:xfrm>
              <a:off x="1022465" y="4577942"/>
              <a:ext cx="565266" cy="565266"/>
            </a:xfrm>
            <a:prstGeom prst="rect">
              <a:avLst/>
            </a:prstGeom>
            <a:noFill/>
            <a:ln>
              <a:solidFill>
                <a:srgbClr val="97345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032330" y="4587237"/>
              <a:ext cx="583921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10</a:t>
              </a:r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43" name="직사각형 42"/>
          <p:cNvSpPr/>
          <p:nvPr/>
        </p:nvSpPr>
        <p:spPr>
          <a:xfrm>
            <a:off x="602143" y="2721213"/>
            <a:ext cx="589841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>
                <a:latin typeface="맑은 고딕" panose="020B0503020000020004" pitchFamily="50" charset="-127"/>
                <a:ea typeface="맑은 고딕" panose="020B0503020000020004" pitchFamily="50" charset="-127"/>
              </a:rPr>
              <a:t>현재 기침의 심한 정도를 0~10 사이의 숫자 중 하나에 표시해 주십시오</a:t>
            </a:r>
          </a:p>
        </p:txBody>
      </p:sp>
      <p:sp>
        <p:nvSpPr>
          <p:cNvPr id="44" name="직사각형 43"/>
          <p:cNvSpPr/>
          <p:nvPr/>
        </p:nvSpPr>
        <p:spPr>
          <a:xfrm>
            <a:off x="859837" y="3369606"/>
            <a:ext cx="8525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>
                <a:latin typeface="맑은 고딕" panose="020B0503020000020004" pitchFamily="50" charset="-127"/>
                <a:ea typeface="맑은 고딕" panose="020B0503020000020004" pitchFamily="50" charset="-127"/>
              </a:rPr>
              <a:t>기침 없음</a:t>
            </a:r>
          </a:p>
        </p:txBody>
      </p:sp>
      <p:sp>
        <p:nvSpPr>
          <p:cNvPr id="45" name="직사각형 44"/>
          <p:cNvSpPr/>
          <p:nvPr/>
        </p:nvSpPr>
        <p:spPr>
          <a:xfrm>
            <a:off x="4080186" y="3184940"/>
            <a:ext cx="8525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기침이</a:t>
            </a:r>
            <a:endParaRPr lang="en-US" altLang="ko-KR" sz="120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중간 정도</a:t>
            </a:r>
            <a:endParaRPr lang="ko-KR" altLang="en-US" sz="12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7393641" y="3184940"/>
            <a:ext cx="8525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기침이</a:t>
            </a:r>
            <a:endParaRPr lang="en-US" altLang="ko-KR" sz="120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2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최고 심함</a:t>
            </a:r>
            <a:endParaRPr lang="ko-KR" altLang="en-US" sz="12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602143" y="2638424"/>
            <a:ext cx="7827832" cy="1654175"/>
          </a:xfrm>
          <a:prstGeom prst="rect">
            <a:avLst/>
          </a:prstGeom>
          <a:noFill/>
          <a:ln>
            <a:solidFill>
              <a:srgbClr val="9734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8922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37766"/>
              </p:ext>
            </p:extLst>
          </p:nvPr>
        </p:nvGraphicFramePr>
        <p:xfrm>
          <a:off x="552449" y="770517"/>
          <a:ext cx="8039102" cy="55476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39102">
                  <a:extLst>
                    <a:ext uri="{9D8B030D-6E8A-4147-A177-3AD203B41FA5}">
                      <a16:colId xmlns:a16="http://schemas.microsoft.com/office/drawing/2014/main" val="450089827"/>
                    </a:ext>
                  </a:extLst>
                </a:gridCol>
              </a:tblGrid>
              <a:tr h="207911">
                <a:tc>
                  <a:txBody>
                    <a:bodyPr/>
                    <a:lstStyle/>
                    <a:p>
                      <a:pPr marL="0" algn="just" defTabSz="914400" rtl="0" eaLnBrk="1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500" b="1" kern="100" spc="-40">
                          <a:solidFill>
                            <a:srgbClr val="97345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표 10.</a:t>
                      </a:r>
                      <a:r>
                        <a:rPr lang="ko-KR" sz="15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레스터 기침 설문(Leicester cough questionnaire, LCQ)</a:t>
                      </a:r>
                    </a:p>
                  </a:txBody>
                  <a:tcPr marL="23421" marR="23421" marT="46431" marB="46431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2162366"/>
                  </a:ext>
                </a:extLst>
              </a:tr>
              <a:tr h="322960">
                <a:tc>
                  <a:txBody>
                    <a:bodyPr/>
                    <a:lstStyle/>
                    <a:p>
                      <a:pPr marL="0" algn="just" defTabSz="914400" rtl="0" eaLnBrk="1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 설문지는 당신 삶의 다양한 측면에 대한 기침의 영향을 평가하기 위한 것입니다. 각 질문을 주의 깊게 읽고 귀하께 가장 잘 해당되는 답을 표시하시기 바랍니다. 가능한 정직하게 모든 질문에 답해 주시기 바랍니다.</a:t>
                      </a:r>
                    </a:p>
                  </a:txBody>
                  <a:tcPr marL="23421" marR="23421" marT="46431" marB="46431">
                    <a:lnB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3375069"/>
                  </a:ext>
                </a:extLst>
              </a:tr>
              <a:tr h="553060">
                <a:tc>
                  <a:txBody>
                    <a:bodyPr/>
                    <a:lstStyle/>
                    <a:p>
                      <a:pPr marL="0" algn="just" defTabSz="914400" rtl="0" eaLnBrk="1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01. 지난 2주 동안, 기침으로 인해 가슴통증이나 복통을 느낀 적이 있습니까? </a:t>
                      </a:r>
                    </a:p>
                    <a:p>
                      <a:pPr marL="0" algn="just" defTabSz="914400" rtl="0" eaLnBrk="1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항상	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대부분 시간	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상당한 시간	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	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	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거의 없음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	7.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전혀 없음</a:t>
                      </a:r>
                      <a:endParaRPr lang="ko-KR" sz="1200" kern="100" spc="-4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5727115"/>
                  </a:ext>
                </a:extLst>
              </a:tr>
              <a:tr h="553060">
                <a:tc>
                  <a:txBody>
                    <a:bodyPr/>
                    <a:lstStyle/>
                    <a:p>
                      <a:pPr marL="0" algn="just" defTabSz="914400" rtl="0" eaLnBrk="1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02. 지난 2주 동안, 기침할 때 가래 때문에 불편했습니까? </a:t>
                      </a:r>
                    </a:p>
                    <a:p>
                      <a:pPr marL="0" algn="just" defTabSz="914400" rtl="0" eaLnBrk="1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항상	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대부분	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여러 번	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	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드물게	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거의 없음	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전혀 없음</a:t>
                      </a:r>
                      <a:endParaRPr lang="ko-KR" sz="1200" kern="100" spc="-4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6285860"/>
                  </a:ext>
                </a:extLst>
              </a:tr>
              <a:tr h="668109">
                <a:tc>
                  <a:txBody>
                    <a:bodyPr/>
                    <a:lstStyle/>
                    <a:p>
                      <a:pPr marL="0" algn="just" defTabSz="914400" rtl="0" eaLnBrk="1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03. 지난 2주 동안, 기침 때문에 피곤을 느꼈습니까? </a:t>
                      </a:r>
                    </a:p>
                    <a:p>
                      <a:pPr marL="0" algn="just" defTabSz="914400" rtl="0" eaLnBrk="1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항상	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대부분 시간  	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.3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상당한 시간  	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   	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  	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거의 없음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	7. </a:t>
                      </a:r>
                      <a:r>
                        <a:rPr lang="ko-KR" altLang="en-US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전혀 없음</a:t>
                      </a:r>
                      <a:endParaRPr lang="ko-KR" sz="1200" kern="100" spc="-4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6983193"/>
                  </a:ext>
                </a:extLst>
              </a:tr>
              <a:tr h="668109">
                <a:tc>
                  <a:txBody>
                    <a:bodyPr/>
                    <a:lstStyle/>
                    <a:p>
                      <a:pPr marL="0" algn="just" defTabSz="914400" rtl="0" eaLnBrk="1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04. 지난 2주 동안, 당신이 기침을 조절할 수 있다고 느꼈습니까?</a:t>
                      </a:r>
                    </a:p>
                    <a:p>
                      <a:pPr marL="0" algn="just" defTabSz="914400" rtl="0" eaLnBrk="1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전혀 안됨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거의 안됨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 조절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 조절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상당히 조절	6. 대부분 조절	7. 항상 조절됨</a:t>
                      </a: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2933121"/>
                  </a:ext>
                </a:extLst>
              </a:tr>
              <a:tr h="668109">
                <a:tc>
                  <a:txBody>
                    <a:bodyPr/>
                    <a:lstStyle/>
                    <a:p>
                      <a:pPr marL="0" algn="just" defTabSz="914400" rtl="0" eaLnBrk="1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05. 지난 2주 동안, 당신은 기침 때문에 얼마나 자주 곤란함을 느끼셨습니까? </a:t>
                      </a:r>
                    </a:p>
                    <a:p>
                      <a:pPr marL="0" algn="just" defTabSz="914400" rtl="0" eaLnBrk="1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항상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대부분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상당한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 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  	6. 거의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전혀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endParaRPr lang="ko-KR" sz="1200" kern="100" spc="-4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6489548"/>
                  </a:ext>
                </a:extLst>
              </a:tr>
              <a:tr h="668109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06. 지난 2주 동안, 나는 기침 때문에 걱정스러웠다. 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algn="just" defTabSz="914400" rtl="0" eaLnBrk="1" fontAlgn="base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항상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대부분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상당한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 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  	6. 거의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전혀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endParaRPr lang="ko-KR" sz="1200" kern="100" spc="-4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0870445"/>
                  </a:ext>
                </a:extLst>
              </a:tr>
              <a:tr h="668109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07. 지난 2주 동안, 나는 기침 때문에 직장 생활이나 일상 생활을 하는데 지장이 있었다. 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algn="just" defTabSz="914400" rtl="0" eaLnBrk="1" fontAlgn="base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항상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대부분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상당한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 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  	6. 거의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전혀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endParaRPr lang="ko-KR" sz="1200" kern="100" spc="-4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29081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202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2448" y="1501415"/>
            <a:ext cx="3189187" cy="3529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11.1.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지침개발과정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122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11.1.1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이해당사자의 참여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122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11.1.2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지침의 목적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123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11.1.3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지침이 다루는 인구집단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123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11.1.4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지침 사용 대상자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123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11.2.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지침의 범위와 목적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124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11.3.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개발의 엄격성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124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11.3.1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근거의 수집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124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11.3.1.1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문헌검색의 원칙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124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11.3.1.2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검색된 문헌에 대한 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124</a:t>
            </a: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      </a:t>
            </a:r>
            <a:r>
              <a:rPr lang="ko-KR" altLang="en-US" sz="1500" baseline="30000">
                <a:latin typeface="맑은 고딕" panose="020B0503020000020004" pitchFamily="50" charset="-127"/>
              </a:rPr>
              <a:t>근거평가 </a:t>
            </a:r>
            <a:r>
              <a:rPr lang="ko-KR" altLang="en-US" sz="1500" baseline="30000" smtClean="0">
                <a:latin typeface="맑은 고딕" panose="020B0503020000020004" pitchFamily="50" charset="-127"/>
              </a:rPr>
              <a:t>및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근거선택의 원칙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11.3.1.3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근거수준 평가 및 근거요약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125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11.3.2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권고안 도출 방법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125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11.3.3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내외부 검토과정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126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11.3.4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갱신절자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126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11.4.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지침보급계획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126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11.5.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편집의 독립성 및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재정지원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126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11.6.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지침 제정 일지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126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434900" y="286045"/>
            <a:ext cx="4196736" cy="1215370"/>
            <a:chOff x="434900" y="286045"/>
            <a:chExt cx="4196736" cy="1215370"/>
          </a:xfrm>
        </p:grpSpPr>
        <p:cxnSp>
          <p:nvCxnSpPr>
            <p:cNvPr id="4" name="직선 연결선 3"/>
            <p:cNvCxnSpPr>
              <a:stCxn id="9" idx="6"/>
              <a:endCxn id="7" idx="1"/>
            </p:cNvCxnSpPr>
            <p:nvPr/>
          </p:nvCxnSpPr>
          <p:spPr>
            <a:xfrm flipV="1">
              <a:off x="1280938" y="1078395"/>
              <a:ext cx="289465" cy="1"/>
            </a:xfrm>
            <a:prstGeom prst="line">
              <a:avLst/>
            </a:prstGeom>
            <a:ln w="76200">
              <a:solidFill>
                <a:srgbClr val="EF6A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직사각형 4"/>
            <p:cNvSpPr/>
            <p:nvPr/>
          </p:nvSpPr>
          <p:spPr>
            <a:xfrm>
              <a:off x="1570404" y="844827"/>
              <a:ext cx="3061232" cy="467138"/>
            </a:xfrm>
            <a:prstGeom prst="rect">
              <a:avLst/>
            </a:prstGeom>
            <a:solidFill>
              <a:srgbClr val="EF6A4B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6" name="그룹 5"/>
            <p:cNvGrpSpPr/>
            <p:nvPr/>
          </p:nvGrpSpPr>
          <p:grpSpPr>
            <a:xfrm>
              <a:off x="434900" y="655377"/>
              <a:ext cx="846038" cy="846038"/>
              <a:chOff x="1211969" y="655377"/>
              <a:chExt cx="846038" cy="846038"/>
            </a:xfrm>
          </p:grpSpPr>
          <p:sp>
            <p:nvSpPr>
              <p:cNvPr id="9" name="타원 8"/>
              <p:cNvSpPr/>
              <p:nvPr/>
            </p:nvSpPr>
            <p:spPr>
              <a:xfrm>
                <a:off x="1211969" y="655377"/>
                <a:ext cx="846038" cy="846038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EF6A4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211969" y="724453"/>
                <a:ext cx="84603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b="1" smtClean="0">
                    <a:solidFill>
                      <a:srgbClr val="EF6A4B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11</a:t>
                </a:r>
                <a:endParaRPr lang="ko-KR" altLang="en-US" sz="4000" b="1">
                  <a:solidFill>
                    <a:srgbClr val="EF6A4B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7" name="직사각형 6"/>
            <p:cNvSpPr/>
            <p:nvPr/>
          </p:nvSpPr>
          <p:spPr>
            <a:xfrm>
              <a:off x="1570403" y="916812"/>
              <a:ext cx="3061232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500" b="1">
                  <a:solidFill>
                    <a:srgbClr val="EF6A4B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지침 개발과정</a:t>
              </a:r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534754" y="286045"/>
              <a:ext cx="6463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b="1" smtClean="0">
                  <a:solidFill>
                    <a:srgbClr val="EF6A4B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  <a:endParaRPr lang="ko-KR" altLang="en-US" b="1">
                <a:solidFill>
                  <a:srgbClr val="EF6A4B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4793145" y="286044"/>
            <a:ext cx="4196735" cy="1215370"/>
            <a:chOff x="4793145" y="286044"/>
            <a:chExt cx="4196735" cy="1215370"/>
          </a:xfrm>
        </p:grpSpPr>
        <p:cxnSp>
          <p:nvCxnSpPr>
            <p:cNvPr id="12" name="직선 연결선 11"/>
            <p:cNvCxnSpPr>
              <a:stCxn id="17" idx="6"/>
              <a:endCxn id="15" idx="1"/>
            </p:cNvCxnSpPr>
            <p:nvPr/>
          </p:nvCxnSpPr>
          <p:spPr>
            <a:xfrm>
              <a:off x="5639183" y="1078395"/>
              <a:ext cx="289465" cy="0"/>
            </a:xfrm>
            <a:prstGeom prst="line">
              <a:avLst/>
            </a:prstGeom>
            <a:ln w="76200">
              <a:solidFill>
                <a:srgbClr val="9734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직사각형 12"/>
            <p:cNvSpPr/>
            <p:nvPr/>
          </p:nvSpPr>
          <p:spPr>
            <a:xfrm>
              <a:off x="5928649" y="844826"/>
              <a:ext cx="3061231" cy="467138"/>
            </a:xfrm>
            <a:prstGeom prst="rect">
              <a:avLst/>
            </a:prstGeom>
            <a:solidFill>
              <a:srgbClr val="973456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14" name="그룹 13"/>
            <p:cNvGrpSpPr/>
            <p:nvPr/>
          </p:nvGrpSpPr>
          <p:grpSpPr>
            <a:xfrm>
              <a:off x="4793145" y="655376"/>
              <a:ext cx="846038" cy="846038"/>
              <a:chOff x="1211969" y="655377"/>
              <a:chExt cx="846038" cy="846038"/>
            </a:xfrm>
          </p:grpSpPr>
          <p:sp>
            <p:nvSpPr>
              <p:cNvPr id="17" name="타원 16"/>
              <p:cNvSpPr/>
              <p:nvPr/>
            </p:nvSpPr>
            <p:spPr>
              <a:xfrm>
                <a:off x="1211969" y="655377"/>
                <a:ext cx="846038" cy="846038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97345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600" b="1">
                  <a:solidFill>
                    <a:srgbClr val="9887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211969" y="724453"/>
                <a:ext cx="84603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4000" b="1" smtClean="0">
                    <a:solidFill>
                      <a:srgbClr val="973456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</a:t>
                </a:r>
                <a:endParaRPr lang="ko-KR" altLang="en-US" sz="4000" b="1">
                  <a:solidFill>
                    <a:srgbClr val="97345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15" name="직사각형 14"/>
            <p:cNvSpPr/>
            <p:nvPr/>
          </p:nvSpPr>
          <p:spPr>
            <a:xfrm>
              <a:off x="5928648" y="916812"/>
              <a:ext cx="3061231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500" b="1">
                  <a:solidFill>
                    <a:srgbClr val="97345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부록 </a:t>
              </a: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4892999" y="286044"/>
              <a:ext cx="6463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b="1" smtClean="0">
                  <a:solidFill>
                    <a:srgbClr val="973456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단원</a:t>
              </a:r>
              <a:endParaRPr lang="ko-KR" altLang="en-US" b="1">
                <a:solidFill>
                  <a:srgbClr val="973456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5857842" y="1521292"/>
            <a:ext cx="3216583" cy="4914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12.1.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유도객담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130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12.1.1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유도객담의 유용성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130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12.1.2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임상적 적용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130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12.1.2.1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천식 및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호산구기관지염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130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12.1.2.2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COPD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130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12.1.2.3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폐암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131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12.1.2.4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결핵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131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12.1.2.5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간질성폐질환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131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12.1.2.6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면역저하환자에서의 기회감염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131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12.1.2.7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지역사회획득폐렴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131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12.1.3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유도객담검사의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실제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132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12.1.3.1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유도객담 시행전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132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12.1.3.2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기관지 확장제 흡입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132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12.1.3.3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식염수 농도 및 연무기 </a:t>
            </a:r>
            <a:r>
              <a:rPr lang="ko-KR" altLang="en-US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분사량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132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12.1.3.4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흡입 시간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132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12.1.3.5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객담 채취 및 처리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132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12.1.3.6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유도객담의 횟수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133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12.1.4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유도객담검사 방법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133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12.2.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기관지 유발 검사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133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12.2.1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메타콜린 유발검사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134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12.2.1.1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적응증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134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12.2.1.2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금기증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134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12.2.1.3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준비 사항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134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12.2.1.4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검사 방법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134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12.2.1.5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결과 해석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135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12.2.2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만니톨 유발검사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135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12.3</a:t>
            </a:r>
            <a:r>
              <a:rPr lang="en-US" altLang="ko-KR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aseline="30000">
                <a:latin typeface="맑은 고딕" panose="020B0503020000020004" pitchFamily="50" charset="-127"/>
                <a:ea typeface="맑은 고딕" panose="020B0503020000020004" pitchFamily="50" charset="-127"/>
              </a:rPr>
              <a:t>기침설문	</a:t>
            </a: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136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787650" y="5850806"/>
            <a:ext cx="3512746" cy="467138"/>
            <a:chOff x="1506689" y="844827"/>
            <a:chExt cx="3185087" cy="467138"/>
          </a:xfrm>
        </p:grpSpPr>
        <p:sp>
          <p:nvSpPr>
            <p:cNvPr id="24" name="직사각형 23"/>
            <p:cNvSpPr/>
            <p:nvPr/>
          </p:nvSpPr>
          <p:spPr>
            <a:xfrm>
              <a:off x="1570404" y="844827"/>
              <a:ext cx="3061232" cy="467138"/>
            </a:xfrm>
            <a:prstGeom prst="rect">
              <a:avLst/>
            </a:prstGeom>
            <a:solidFill>
              <a:srgbClr val="3F5C9E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1506689" y="916812"/>
              <a:ext cx="318508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200" b="1">
                  <a:solidFill>
                    <a:srgbClr val="3F5C9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기침지침 권고사항과 요점 </a:t>
              </a:r>
              <a:r>
                <a:rPr lang="en-US" altLang="ko-KR" sz="1200" b="1">
                  <a:solidFill>
                    <a:srgbClr val="3F5C9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2014 vs 2020 </a:t>
              </a:r>
              <a:r>
                <a:rPr lang="ko-KR" altLang="en-US" sz="1200" b="1">
                  <a:solidFill>
                    <a:srgbClr val="3F5C9E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대조표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4194313" y="6004547"/>
            <a:ext cx="496958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altLang="ko-KR" sz="1500" baseline="300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143</a:t>
            </a:r>
            <a:endParaRPr lang="en-US" altLang="ko-KR" sz="1500" baseline="30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3362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0344278"/>
              </p:ext>
            </p:extLst>
          </p:nvPr>
        </p:nvGraphicFramePr>
        <p:xfrm>
          <a:off x="552449" y="1071880"/>
          <a:ext cx="8039102" cy="48376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39102">
                  <a:extLst>
                    <a:ext uri="{9D8B030D-6E8A-4147-A177-3AD203B41FA5}">
                      <a16:colId xmlns:a16="http://schemas.microsoft.com/office/drawing/2014/main" val="3732778530"/>
                    </a:ext>
                  </a:extLst>
                </a:gridCol>
              </a:tblGrid>
              <a:tr h="223677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altLang="ko-KR" sz="1200" kern="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08. 지난 2주 동안, 기침은 내가 일상생활을 즐겁게 보내는 것에 방해가 되었다. </a:t>
                      </a:r>
                      <a:endParaRPr lang="ko-KR" altLang="ko-KR" sz="1200" kern="100" smtClean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algn="just" defTabSz="914400" rtl="0" eaLnBrk="1" fontAlgn="base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항상  	2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대부분 시간  	3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상당한 시간  	4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때때로   	5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약간  	6. 거의 없음 	7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전혀 없음</a:t>
                      </a:r>
                      <a:endParaRPr lang="ko-KR" altLang="ko-KR" sz="1200" kern="100" spc="-4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3839322"/>
                  </a:ext>
                </a:extLst>
              </a:tr>
              <a:tr h="223677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09. 지난 2주 동안, 나는 페인트 냄새나 매연을 맡으면 기침을 하였다.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algn="just" defTabSz="914400" rtl="0" eaLnBrk="1" fontAlgn="base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항상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대부분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상당한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 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  	6. 거의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전혀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endParaRPr lang="ko-KR" sz="1200" kern="100" spc="-4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4051621"/>
                  </a:ext>
                </a:extLst>
              </a:tr>
              <a:tr h="223677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10. 지난 2주 동안, 기침 때문에 잠을 자는 데 지장이 있었습니까? 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algn="just" defTabSz="914400" rtl="0" eaLnBrk="1" fontAlgn="base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항상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대부분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상당한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 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  	6. 거의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전혀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endParaRPr lang="ko-KR" sz="1200" kern="100" spc="-4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2990077"/>
                  </a:ext>
                </a:extLst>
              </a:tr>
              <a:tr h="223677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11. 지난 2주 동안, ‘기침이 발작적으로 계속 나오는 경우’가 하루에 몇 번이나 있었습니까? 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algn="just" defTabSz="914400" rtl="0" eaLnBrk="1" fontAlgn="base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항상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대부분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상당한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 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  	6. 거의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전혀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endParaRPr lang="ko-KR" sz="1200" kern="100" spc="-4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8228547"/>
                  </a:ext>
                </a:extLst>
              </a:tr>
              <a:tr h="223677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762000" algn="l"/>
                          <a:tab pos="1485900" algn="l"/>
                          <a:tab pos="2222500" algn="l"/>
                          <a:tab pos="3048000" algn="l"/>
                          <a:tab pos="3873500" algn="l"/>
                          <a:tab pos="4711700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12. 지난 2주 동안, 나는 기침 때문에 좌절감을 느꼈다. 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algn="just" defTabSz="914400" rtl="0" eaLnBrk="1" fontAlgn="base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항상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대부분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상당한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 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  	6. 거의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전혀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endParaRPr lang="ko-KR" sz="1200" kern="100" spc="-4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5532318"/>
                  </a:ext>
                </a:extLst>
              </a:tr>
              <a:tr h="223677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13. 지난 2주 동안, 나는 기침이 지긋지긋하다고 느꼈다.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algn="just" defTabSz="914400" rtl="0" eaLnBrk="1" fontAlgn="base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항상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대부분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상당한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 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  	6. 거의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전혀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endParaRPr lang="ko-KR" sz="1200" kern="100" spc="-4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1744781"/>
                  </a:ext>
                </a:extLst>
              </a:tr>
              <a:tr h="223677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14. 지난 2주 동안, 당신은 기침 때문에 쉰 목소리로 고생한 적이 있습니까? 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algn="just" defTabSz="914400" rtl="0" eaLnBrk="1" fontAlgn="base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항상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대부분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상당한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 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  	6. 거의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전혀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endParaRPr lang="ko-KR" sz="1200" kern="100" spc="-4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4548492"/>
                  </a:ext>
                </a:extLst>
              </a:tr>
              <a:tr h="223677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15. 지난 2주 동안, 당신은 활력이 넘쳤습니까? 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algn="just" defTabSz="914400" rtl="0" eaLnBrk="1" fontAlgn="base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전혀 없음.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거의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 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상당한 시간  	6. 대부분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항상</a:t>
                      </a: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1482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239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1887352"/>
              </p:ext>
            </p:extLst>
          </p:nvPr>
        </p:nvGraphicFramePr>
        <p:xfrm>
          <a:off x="552449" y="2148840"/>
          <a:ext cx="8039102" cy="24188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39102">
                  <a:extLst>
                    <a:ext uri="{9D8B030D-6E8A-4147-A177-3AD203B41FA5}">
                      <a16:colId xmlns:a16="http://schemas.microsoft.com/office/drawing/2014/main" val="14507373"/>
                    </a:ext>
                  </a:extLst>
                </a:gridCol>
              </a:tblGrid>
              <a:tr h="223677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16. 지난 2주 동안, 당신은 기침 때문에 심각한 병이 있을까 봐 걱정을 한 적이 있습니까? 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algn="just" defTabSz="914400" rtl="0" eaLnBrk="1" fontAlgn="base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항상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대부분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상당한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 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  	6. 거의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전혀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endParaRPr lang="ko-KR" sz="1200" kern="100" spc="-4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7858966"/>
                  </a:ext>
                </a:extLst>
              </a:tr>
              <a:tr h="223677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17. 지난 2주 동안, 당신은 기침 때문에 다른 사람들이 당신 건강에 문제가 있다고 생각할까 봐 걱정한 적이 있습니까? 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algn="just" defTabSz="914400" rtl="0" eaLnBrk="1" fontAlgn="base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항상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대부분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상당한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 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  	6. 거의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전혀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endParaRPr lang="ko-KR" sz="1200" kern="100" spc="-4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0752641"/>
                  </a:ext>
                </a:extLst>
              </a:tr>
              <a:tr h="223677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18. 지난 2주 동안, 기침 때문에 대화나 전화 통화에 지장이 있었다. 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algn="just" defTabSz="914400" rtl="0" eaLnBrk="1" fontAlgn="base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항상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대부분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상당한 시간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   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  	6. 거의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	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</a:t>
                      </a:r>
                      <a:r>
                        <a:rPr lang="en-US" alt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4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전혀 </a:t>
                      </a:r>
                      <a:r>
                        <a:rPr lang="ko-KR" sz="1200" kern="100" spc="-4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endParaRPr lang="ko-KR" sz="1200" kern="100" spc="-4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8029956"/>
                  </a:ext>
                </a:extLst>
              </a:tr>
              <a:tr h="303358">
                <a:tc>
                  <a:txBody>
                    <a:bodyPr/>
                    <a:lstStyle/>
                    <a:p>
                      <a:pPr algn="just" fontAlgn="base" latinLnBrk="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200" kern="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19. 지난 2주 동안, 나는 내 기침 때문에 동료나 가족, 친구들이 불편했을 것이라고 생각한다. 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algn="just" defTabSz="914400" rtl="0" eaLnBrk="1" fontAlgn="base" latinLnBrk="1" hangingPunct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080000" algn="l"/>
                          <a:tab pos="2160000" algn="l"/>
                          <a:tab pos="3240000" algn="l"/>
                          <a:tab pos="4320000" algn="l"/>
                          <a:tab pos="5400000" algn="l"/>
                          <a:tab pos="6480000" algn="l"/>
                          <a:tab pos="7560000" algn="l"/>
                          <a:tab pos="8640000" algn="l"/>
                        </a:tabLst>
                      </a:pPr>
                      <a:r>
                        <a:rPr lang="ko-KR" sz="1200" kern="100" spc="-100" baseline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1. 기침할 때마다 항상       </a:t>
                      </a:r>
                      <a:r>
                        <a:rPr lang="ko-KR" sz="1200" kern="100" spc="-100" baseline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lang="en-US" altLang="ko-KR" sz="1200" kern="100" spc="-100" baseline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100" baseline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100" baseline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대부분          </a:t>
                      </a:r>
                      <a:r>
                        <a:rPr lang="ko-KR" sz="1200" kern="100" spc="-100" baseline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lang="en-US" altLang="ko-KR" sz="1200" kern="100" spc="-100" baseline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100" baseline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100" baseline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상당한 부분           </a:t>
                      </a:r>
                      <a:r>
                        <a:rPr lang="ko-KR" sz="1200" kern="100" spc="-100" baseline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en-US" altLang="ko-KR" sz="1200" kern="100" spc="-100" baseline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100" baseline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100" baseline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때때로         </a:t>
                      </a:r>
                      <a:r>
                        <a:rPr lang="ko-KR" sz="1200" kern="100" spc="-100" baseline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en-US" altLang="ko-KR" sz="1200" kern="100" spc="-100" baseline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100" baseline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100" baseline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약간        </a:t>
                      </a:r>
                      <a:r>
                        <a:rPr lang="ko-KR" sz="1200" kern="100" spc="-100" baseline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6</a:t>
                      </a:r>
                      <a:r>
                        <a:rPr lang="ko-KR" sz="1200" kern="100" spc="-100" baseline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 거의 </a:t>
                      </a:r>
                      <a:r>
                        <a:rPr lang="ko-KR" sz="1200" kern="100" spc="-100" baseline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       7</a:t>
                      </a:r>
                      <a:r>
                        <a:rPr lang="en-US" altLang="ko-KR" sz="1200" kern="100" spc="-100" baseline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ko-KR" sz="1200" kern="100" spc="-100" baseline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sz="1200" kern="100" spc="-100" baseline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전혀 </a:t>
                      </a:r>
                      <a:r>
                        <a:rPr lang="ko-KR" sz="1200" kern="100" spc="-100" baseline="0" smtClean="0">
                          <a:solidFill>
                            <a:schemeClr val="dk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없음</a:t>
                      </a:r>
                      <a:endParaRPr lang="ko-KR" sz="1200" kern="100" spc="-100" baseline="0">
                        <a:solidFill>
                          <a:schemeClr val="dk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70807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827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0093721"/>
              </p:ext>
            </p:extLst>
          </p:nvPr>
        </p:nvGraphicFramePr>
        <p:xfrm>
          <a:off x="1855960" y="904240"/>
          <a:ext cx="5432080" cy="53263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32080">
                  <a:extLst>
                    <a:ext uri="{9D8B030D-6E8A-4147-A177-3AD203B41FA5}">
                      <a16:colId xmlns:a16="http://schemas.microsoft.com/office/drawing/2014/main" val="134312175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kern="100" spc="-40">
                          <a:solidFill>
                            <a:srgbClr val="97345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표 11.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기침증상점수(Cough Symptom Score, CSS)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B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11485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u="heavy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낮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에 기침을 얼마나 하시나요?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ⓞ 낮에 기침 없음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① 낮에 잠깐 동안의 기침이 한 번 정도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② 낮에 잠깐 동안의 기침이 두 번 이상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③ 낮에 기침이 자주 있지만 일상 생활에 지장을 주지는 </a:t>
                      </a:r>
                      <a:r>
                        <a:rPr lang="ko-KR" sz="1500" kern="10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않음</a:t>
                      </a:r>
                      <a:endParaRPr lang="ko-KR" sz="1500" kern="100" spc="-4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④ 낮에 잦은 기침으로 일상 생활에 지장이 </a:t>
                      </a:r>
                      <a:r>
                        <a:rPr lang="ko-KR" sz="1500" kern="10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있음</a:t>
                      </a:r>
                      <a:endParaRPr lang="ko-KR" sz="1500" kern="100" spc="-4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⑤ 낮에 거의 종일 매우 심하게 </a:t>
                      </a:r>
                      <a:r>
                        <a:rPr lang="ko-KR" sz="1500" kern="100" spc="-4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기침함 </a:t>
                      </a:r>
                      <a:endParaRPr lang="ko-KR" sz="1500" kern="100" spc="-4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b="1" u="heavy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밤</a:t>
                      </a: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에 기침을 얼마나 하시나요?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ⓞ 밤에 기침 없음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① 밤에 깨어 있을 때만 기침, 자면 괜찮음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② 밤에 기침으로 한 번 정도 자다가 깨거나 일찍 일어남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③ 밤에 기침으로 자주 잠을 깸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④ 거의 밤새 기침함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52095" algn="l"/>
                          <a:tab pos="5473700" algn="r"/>
                          <a:tab pos="7366000" algn="r"/>
                        </a:tabLst>
                      </a:pPr>
                      <a:r>
                        <a:rPr lang="ko-KR" sz="1500" kern="100" spc="-4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⑤ 거의 밤새 잠을 잘 수 없도록 심하게 기침함</a:t>
                      </a:r>
                      <a:endParaRPr lang="ko-KR" sz="1500" kern="100" spc="-4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5720" marR="45720">
                    <a:lnL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9734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71288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902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679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11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866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628650" y="977900"/>
            <a:ext cx="7886700" cy="1149033"/>
          </a:xfrm>
          <a:prstGeom prst="rect">
            <a:avLst/>
          </a:prstGeom>
          <a:solidFill>
            <a:srgbClr val="988780">
              <a:alpha val="2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>
                <a:latin typeface="맑은 고딕" panose="020B0503020000020004" pitchFamily="50" charset="-127"/>
                <a:ea typeface="맑은 고딕" panose="020B0503020000020004" pitchFamily="50" charset="-127"/>
              </a:rPr>
              <a:t>요점</a:t>
            </a:r>
          </a:p>
          <a:p>
            <a:pPr marL="285750" indent="-285750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기침은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정상적인 신체방어 작용이다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하지만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심한 기침은 환자가 병원을 찾는 가장 흔한 호흡기 증상이다</a:t>
            </a:r>
          </a:p>
        </p:txBody>
      </p:sp>
    </p:spTree>
    <p:extLst>
      <p:ext uri="{BB962C8B-B14F-4D97-AF65-F5344CB8AC3E}">
        <p14:creationId xmlns:p14="http://schemas.microsoft.com/office/powerpoint/2010/main" val="59241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b="5943"/>
          <a:stretch/>
        </p:blipFill>
        <p:spPr>
          <a:xfrm>
            <a:off x="657225" y="921438"/>
            <a:ext cx="7829550" cy="5165037"/>
          </a:xfrm>
          <a:prstGeom prst="rect">
            <a:avLst/>
          </a:prstGeom>
        </p:spPr>
      </p:pic>
      <p:sp>
        <p:nvSpPr>
          <p:cNvPr id="2" name="직사각형 1"/>
          <p:cNvSpPr/>
          <p:nvPr/>
        </p:nvSpPr>
        <p:spPr>
          <a:xfrm>
            <a:off x="615919" y="6226687"/>
            <a:ext cx="304923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ko-KR" altLang="en-US" b="1" baseline="30000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그림 </a:t>
            </a:r>
            <a:r>
              <a:rPr lang="en-US" altLang="ko-KR" b="1" baseline="30000">
                <a:solidFill>
                  <a:srgbClr val="98878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1.</a:t>
            </a:r>
            <a:r>
              <a:rPr lang="en-US" altLang="ko-KR" baseline="300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aseline="300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기침반사 신경과 기침의 병태생리</a:t>
            </a:r>
          </a:p>
        </p:txBody>
      </p:sp>
    </p:spTree>
    <p:extLst>
      <p:ext uri="{BB962C8B-B14F-4D97-AF65-F5344CB8AC3E}">
        <p14:creationId xmlns:p14="http://schemas.microsoft.com/office/powerpoint/2010/main" val="293961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간지-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본문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931</TotalTime>
  <Words>4259</Words>
  <Application>Microsoft Office PowerPoint</Application>
  <PresentationFormat>화면 슬라이드 쇼(4:3)</PresentationFormat>
  <Paragraphs>945</Paragraphs>
  <Slides>64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64</vt:i4>
      </vt:variant>
    </vt:vector>
  </HeadingPairs>
  <TitlesOfParts>
    <vt:vector size="73" baseType="lpstr">
      <vt:lpstr>나눔고딕</vt:lpstr>
      <vt:lpstr>맑은 고딕</vt:lpstr>
      <vt:lpstr>Arial</vt:lpstr>
      <vt:lpstr>Times New Roman</vt:lpstr>
      <vt:lpstr>Wingdings</vt:lpstr>
      <vt:lpstr>간지-1</vt:lpstr>
      <vt:lpstr>본문</vt:lpstr>
      <vt:lpstr>디자인 사용자 지정</vt:lpstr>
      <vt:lpstr>1_디자인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127</cp:revision>
  <dcterms:created xsi:type="dcterms:W3CDTF">2020-11-23T06:15:02Z</dcterms:created>
  <dcterms:modified xsi:type="dcterms:W3CDTF">2020-12-16T05:28:01Z</dcterms:modified>
</cp:coreProperties>
</file>